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906000" cy="6858000" type="A4"/>
  <p:notesSz cx="6797675" cy="9926638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Open Sans" panose="020B060402020202020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C5EF5A-F723-4483-ADF3-21994A2ABCD0}">
  <a:tblStyle styleId="{D5C5EF5A-F723-4483-ADF3-21994A2ABCD0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3" autoAdjust="0"/>
  </p:normalViewPr>
  <p:slideViewPr>
    <p:cSldViewPr snapToGrid="0">
      <p:cViewPr varScale="1">
        <p:scale>
          <a:sx n="68" d="100"/>
          <a:sy n="68" d="100"/>
        </p:scale>
        <p:origin x="12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86" tIns="45481" rIns="90986" bIns="45481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86" tIns="45481" rIns="90986" bIns="45481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81075" y="1241425"/>
            <a:ext cx="48355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86" tIns="45481" rIns="90986" bIns="45481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86" tIns="45481" rIns="90986" bIns="45481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86" tIns="45481" rIns="90986" bIns="45481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GB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86" tIns="45481" rIns="90986" bIns="4548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77" name="Google Shape;77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86" tIns="45481" rIns="90986" bIns="45481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GB"/>
              <a:pPr algn="r">
                <a:buSzPts val="1400"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4e0170df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214e0170df8_0_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86" tIns="45481" rIns="90986" bIns="4548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1" name="Google Shape;91;g214e0170df8_0_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86" tIns="45481" rIns="90986" bIns="45481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GB"/>
              <a:pPr algn="r">
                <a:buSzPts val="1400"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86" tIns="45481" rIns="90986" bIns="45481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4" name="Google Shape;104;p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86" tIns="45481" rIns="90986" bIns="45481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GB"/>
              <a:pPr algn="r">
                <a:buSzPts val="1400"/>
              </a:pPr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 rot="5400000">
            <a:off x="2777332" y="-270669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 rot="5400000">
            <a:off x="5251054" y="2203053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917179" y="128985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>
            <a:spLocks noGrp="1"/>
          </p:cNvSpPr>
          <p:nvPr>
            <p:ph type="pic" idx="2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" name="Google Shape;79;p13"/>
          <p:cNvGraphicFramePr/>
          <p:nvPr>
            <p:extLst>
              <p:ext uri="{D42A27DB-BD31-4B8C-83A1-F6EECF244321}">
                <p14:modId xmlns:p14="http://schemas.microsoft.com/office/powerpoint/2010/main" val="4191033842"/>
              </p:ext>
            </p:extLst>
          </p:nvPr>
        </p:nvGraphicFramePr>
        <p:xfrm>
          <a:off x="2658094" y="1852875"/>
          <a:ext cx="6971000" cy="5321336"/>
        </p:xfrm>
        <a:graphic>
          <a:graphicData uri="http://schemas.openxmlformats.org/drawingml/2006/table">
            <a:tbl>
              <a:tblPr>
                <a:noFill/>
                <a:tableStyleId>{D5C5EF5A-F723-4483-ADF3-21994A2ABCD0}</a:tableStyleId>
              </a:tblPr>
              <a:tblGrid>
                <a:gridCol w="139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6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1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75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solidFill>
                            <a:schemeClr val="tx1"/>
                          </a:solidFill>
                          <a:highlight>
                            <a:srgbClr val="FF00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Beef Burger</a:t>
                      </a:r>
                      <a:endParaRPr sz="1100" b="1" dirty="0">
                        <a:solidFill>
                          <a:schemeClr val="tx1"/>
                        </a:solidFill>
                        <a:highlight>
                          <a:srgbClr val="FF00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solidFill>
                            <a:schemeClr val="tx1"/>
                          </a:solidFill>
                          <a:highlight>
                            <a:srgbClr val="FF00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 a Bun </a:t>
                      </a:r>
                      <a:endParaRPr sz="1100" b="1" u="none" strike="noStrike" cap="none" dirty="0">
                        <a:solidFill>
                          <a:schemeClr val="tx1"/>
                        </a:solidFill>
                        <a:highlight>
                          <a:srgbClr val="FF00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Potato Wedges</a:t>
                      </a:r>
                      <a:r>
                        <a:rPr lang="en-GB" sz="11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and</a:t>
                      </a:r>
                      <a:endParaRPr sz="11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Green Salad</a:t>
                      </a:r>
                      <a:r>
                        <a:rPr lang="en-GB" sz="11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or </a:t>
                      </a:r>
                      <a:r>
                        <a:rPr lang="en-GB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Peas</a:t>
                      </a:r>
                      <a:endParaRPr sz="11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highlight>
                            <a:srgbClr val="FF00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Meat Feast Pizza </a:t>
                      </a:r>
                      <a:r>
                        <a:rPr lang="en-GB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Potato Salad</a:t>
                      </a:r>
                      <a:r>
                        <a:rPr lang="en-GB" sz="11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and</a:t>
                      </a:r>
                      <a:r>
                        <a:rPr lang="en-GB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Sweetcorn</a:t>
                      </a:r>
                      <a:r>
                        <a:rPr lang="en-GB" sz="11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or </a:t>
                      </a:r>
                      <a:r>
                        <a:rPr lang="en-GB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Baked Beans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1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1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highlight>
                            <a:srgbClr val="FF00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 Chicken</a:t>
                      </a:r>
                      <a:endParaRPr sz="1100" b="1" u="none" strike="noStrike" cap="none" dirty="0">
                        <a:highlight>
                          <a:srgbClr val="FF00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highlight>
                            <a:srgbClr val="FF00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Gravy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</a:t>
                      </a:r>
                      <a:r>
                        <a:rPr lang="en-GB" sz="11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 Potatoes, Yorkshire Pudding and Carrots or Broccoli </a:t>
                      </a:r>
                      <a:endParaRPr sz="11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highlight>
                            <a:srgbClr val="FF00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BBQ Chicken Wrap </a:t>
                      </a:r>
                      <a:endParaRPr sz="1100" b="1" u="none" strike="noStrike" cap="none" dirty="0">
                        <a:highlight>
                          <a:srgbClr val="FF00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</a:t>
                      </a:r>
                      <a:r>
                        <a:rPr lang="en-GB" sz="11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Rice and Rainbow Slaw or Cauliflower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highlight>
                            <a:srgbClr val="FF00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Fish Fingers </a:t>
                      </a:r>
                      <a:endParaRPr sz="1100" b="1" u="none" strike="noStrike" cap="none" dirty="0">
                        <a:highlight>
                          <a:srgbClr val="FF00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</a:t>
                      </a:r>
                      <a:r>
                        <a:rPr lang="en-GB" sz="11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Chips and Garden Peas or Baked Beans</a:t>
                      </a:r>
                      <a:r>
                        <a:rPr lang="en-GB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1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26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dirty="0">
                          <a:highlight>
                            <a:srgbClr val="00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Quorn Burger</a:t>
                      </a:r>
                      <a:r>
                        <a:rPr lang="en-GB" sz="1100" b="1" u="none" strike="noStrike" cap="none" dirty="0">
                          <a:highlight>
                            <a:srgbClr val="00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100" b="1" u="none" strike="noStrike" cap="none" dirty="0">
                        <a:highlight>
                          <a:srgbClr val="00FF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highlight>
                            <a:srgbClr val="00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 a Bun</a:t>
                      </a:r>
                      <a:endParaRPr sz="1100" b="1" u="none" strike="noStrike" cap="none" dirty="0">
                        <a:highlight>
                          <a:srgbClr val="00FF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Potato Wedges and Green Salad or Peas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1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100" b="1" dirty="0">
                          <a:highlight>
                            <a:srgbClr val="FF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&amp; Cheese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100" b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dirty="0">
                          <a:highlight>
                            <a:srgbClr val="00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Cheese &amp; Tomato</a:t>
                      </a:r>
                      <a:r>
                        <a:rPr lang="en-GB" sz="1100" b="1" u="none" strike="noStrike" cap="none" dirty="0">
                          <a:highlight>
                            <a:srgbClr val="00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Pizza</a:t>
                      </a:r>
                      <a:endParaRPr sz="1100" b="1" u="none" strike="noStrike" cap="none" dirty="0">
                        <a:highlight>
                          <a:srgbClr val="00FF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Potato Salad and Sweetcorn or Baked Beans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US" sz="11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1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Ham Sandwich</a:t>
                      </a:r>
                      <a:endParaRPr sz="1100" b="1" dirty="0">
                        <a:highlight>
                          <a:srgbClr val="FFFF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100" b="1" dirty="0">
                          <a:highlight>
                            <a:srgbClr val="00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Quorn Roast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1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Roast </a:t>
                      </a:r>
                      <a:r>
                        <a:rPr lang="en-GB" sz="11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Potatoes, Yorkshire Pudding and Carrots or Broccoli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US" sz="11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1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100" b="1" dirty="0">
                          <a:highlight>
                            <a:srgbClr val="FF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&amp; Beans</a:t>
                      </a:r>
                      <a:endParaRPr sz="1100" b="1" dirty="0">
                        <a:highlight>
                          <a:srgbClr val="FFFF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highlight>
                            <a:srgbClr val="00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Mexican</a:t>
                      </a:r>
                      <a:endParaRPr sz="1100" b="1" u="none" strike="noStrike" cap="none" dirty="0">
                        <a:highlight>
                          <a:srgbClr val="00FF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highlight>
                            <a:srgbClr val="00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Bean Chilli</a:t>
                      </a:r>
                      <a:endParaRPr sz="1100" b="1" u="none" strike="noStrike" cap="none" dirty="0">
                        <a:highlight>
                          <a:srgbClr val="00FF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Rice and Rainbow Slaw or Cauliflower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1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GB" sz="1100" b="1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Cheese Sandwich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dirty="0">
                          <a:highlight>
                            <a:srgbClr val="00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Vegetarian </a:t>
                      </a:r>
                      <a:r>
                        <a:rPr lang="en-GB" sz="1100" b="1" u="none" strike="noStrike" cap="none" dirty="0">
                          <a:highlight>
                            <a:srgbClr val="00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Fingers</a:t>
                      </a:r>
                      <a:endParaRPr sz="1100" b="1" u="none" strike="noStrike" cap="none" dirty="0">
                        <a:highlight>
                          <a:srgbClr val="00FF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Chips and Garden Peas or Baked Beans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US" sz="11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100" b="1" dirty="0">
                          <a:highlight>
                            <a:srgbClr val="FF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with Cheese &amp; Beans 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dk1"/>
                          </a:solidFill>
                          <a:highlight>
                            <a:srgbClr val="00FFFF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Fresh Hot Pasta &amp; Sauce Available Daily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endParaRPr lang="en-GB" sz="1100" b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Lemon Drizzle Cake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Chocolate Chip Cookie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n-GB" sz="1100" b="1" u="none" strike="noStrike" cap="none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Apple Crumble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1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1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100" b="1" dirty="0">
                        <a:highlight>
                          <a:srgbClr val="FFFF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Rice Krispie Bar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n-GB" sz="1100" b="1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n-GB" sz="1100" b="1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n-GB" sz="1100" b="1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GB" sz="1100" b="1" u="none" strike="noStrike" cap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Ice Cream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endParaRPr lang="en-GB" sz="1100" b="1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endParaRPr lang="en-GB" sz="1100" b="1" u="none" strike="noStrike" cap="none" dirty="0">
                        <a:solidFill>
                          <a:srgbClr val="000000"/>
                        </a:solidFill>
                        <a:highlight>
                          <a:srgbClr val="FF00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endParaRPr lang="en-GB" sz="1100" b="1" u="none" strike="noStrike" cap="none" dirty="0">
                        <a:solidFill>
                          <a:srgbClr val="000000"/>
                        </a:solidFill>
                        <a:highlight>
                          <a:srgbClr val="FF00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240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n-GB" sz="1100" b="1" u="none" strike="noStrike" cap="none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1" u="none" strike="noStrike" cap="none" dirty="0">
                        <a:highlight>
                          <a:srgbClr val="FFFF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1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1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1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100" b="1" dirty="0">
                        <a:highlight>
                          <a:srgbClr val="FFFF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100" b="1" u="none" strike="noStrike" cap="none" dirty="0">
                        <a:highlight>
                          <a:srgbClr val="FFFF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n-GB" sz="1100" b="1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n-GB" sz="1100" b="1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n-GB" sz="1100" b="1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n-GB" sz="1100" b="1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endParaRPr lang="en-GB" sz="1100" b="1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endParaRPr lang="en-GB" sz="1100" b="1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endParaRPr lang="en-GB" sz="1100" b="1" u="none" strike="noStrike" cap="none" dirty="0">
                        <a:solidFill>
                          <a:srgbClr val="000000"/>
                        </a:solidFill>
                        <a:highlight>
                          <a:srgbClr val="FF00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endParaRPr lang="en-GB" sz="1100" b="1" u="none" strike="noStrike" cap="none" dirty="0">
                        <a:solidFill>
                          <a:srgbClr val="000000"/>
                        </a:solidFill>
                        <a:highlight>
                          <a:srgbClr val="FF00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100" b="1" u="none" strike="noStrike" cap="none" dirty="0">
                        <a:highlight>
                          <a:srgbClr val="FFFF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0" name="Google Shape;80;p13"/>
          <p:cNvSpPr txBox="1"/>
          <p:nvPr/>
        </p:nvSpPr>
        <p:spPr>
          <a:xfrm>
            <a:off x="2658100" y="6097175"/>
            <a:ext cx="5270700" cy="5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 b="1" dirty="0">
              <a:solidFill>
                <a:srgbClr val="4635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b="1" dirty="0">
                <a:solidFill>
                  <a:srgbClr val="46352C"/>
                </a:solidFill>
                <a:latin typeface="Open Sans"/>
                <a:ea typeface="Open Sans"/>
                <a:cs typeface="Open Sans"/>
                <a:sym typeface="Open Sans"/>
              </a:rPr>
              <a:t>Fresh Bread, Salad Bar, Yoghurt, Jelly and Fruit are available daily</a:t>
            </a:r>
            <a:endParaRPr sz="1200" b="1" dirty="0">
              <a:solidFill>
                <a:srgbClr val="4635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200" b="1" dirty="0">
              <a:solidFill>
                <a:srgbClr val="46352C"/>
              </a:solidFill>
              <a:highlight>
                <a:srgbClr val="FFFF00"/>
              </a:highlight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2731175" y="1852875"/>
            <a:ext cx="125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188975" y="6032825"/>
            <a:ext cx="25422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WEEK COMMENCING:</a:t>
            </a:r>
            <a:endParaRPr sz="11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02/09, 23/09, 14/10</a:t>
            </a:r>
            <a:endParaRPr sz="13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" name="Google Shape;93;p14"/>
          <p:cNvGraphicFramePr/>
          <p:nvPr>
            <p:extLst>
              <p:ext uri="{D42A27DB-BD31-4B8C-83A1-F6EECF244321}">
                <p14:modId xmlns:p14="http://schemas.microsoft.com/office/powerpoint/2010/main" val="4131404418"/>
              </p:ext>
            </p:extLst>
          </p:nvPr>
        </p:nvGraphicFramePr>
        <p:xfrm>
          <a:off x="2688782" y="1720644"/>
          <a:ext cx="6909625" cy="6143688"/>
        </p:xfrm>
        <a:graphic>
          <a:graphicData uri="http://schemas.openxmlformats.org/drawingml/2006/table">
            <a:tbl>
              <a:tblPr>
                <a:noFill/>
                <a:tableStyleId>{D5C5EF5A-F723-4483-ADF3-21994A2ABCD0}</a:tableStyleId>
              </a:tblPr>
              <a:tblGrid>
                <a:gridCol w="138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0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0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5914">
                  <a:extLst>
                    <a:ext uri="{9D8B030D-6E8A-4147-A177-3AD203B41FA5}">
                      <a16:colId xmlns:a16="http://schemas.microsoft.com/office/drawing/2014/main" val="2406786599"/>
                    </a:ext>
                  </a:extLst>
                </a:gridCol>
                <a:gridCol w="138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35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highlight>
                            <a:srgbClr val="FF00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Cottage Pie </a:t>
                      </a:r>
                      <a:endParaRPr sz="1100" b="1" u="none" strike="noStrike" cap="none" dirty="0">
                        <a:highlight>
                          <a:srgbClr val="FF00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</a:t>
                      </a:r>
                      <a:r>
                        <a:rPr lang="en-GB" sz="11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New Potatoes and Peas or Cabbage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1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1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dirty="0">
                          <a:highlight>
                            <a:srgbClr val="FF00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Tuna Pasta Bake </a:t>
                      </a:r>
                      <a:r>
                        <a:rPr lang="en-GB" sz="11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</a:t>
                      </a:r>
                      <a:r>
                        <a:rPr lang="en-GB" sz="11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Garlic Bread and Sweetcorn</a:t>
                      </a:r>
                      <a:endParaRPr sz="11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 Mixed Salad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1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highlight>
                            <a:srgbClr val="FF00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Roasted Gammon </a:t>
                      </a:r>
                      <a:endParaRPr sz="1100" b="1" u="none" strike="noStrike" cap="none" dirty="0">
                        <a:highlight>
                          <a:srgbClr val="FF00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</a:t>
                      </a:r>
                      <a:r>
                        <a:rPr lang="en-GB" sz="11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 Potatoes, Yorkshire Pudding and Cabbage or Broccoli</a:t>
                      </a:r>
                      <a:endParaRPr sz="11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Chicken Tikka Masala </a:t>
                      </a:r>
                      <a:endParaRPr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</a:t>
                      </a:r>
                      <a:r>
                        <a:rPr lang="en-GB" sz="11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Rice and Cauliflower or Carrots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100" b="1" u="none" strike="noStrike" cap="none" dirty="0">
                          <a:highlight>
                            <a:srgbClr val="FF00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Chicken Tikka Masala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</a:t>
                      </a:r>
                      <a:r>
                        <a:rPr lang="en-US" sz="11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Rice and Cauliflower or Carrots</a:t>
                      </a:r>
                      <a:endParaRPr lang="en-GB" sz="11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dirty="0">
                          <a:highlight>
                            <a:srgbClr val="FF00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Battered Fish </a:t>
                      </a:r>
                      <a:r>
                        <a:rPr lang="en-GB" sz="11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</a:t>
                      </a:r>
                      <a:r>
                        <a:rPr lang="en-GB" sz="11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Chips and Garden Peas or</a:t>
                      </a:r>
                      <a:endParaRPr sz="11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Baked Beans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1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49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GB" sz="1100" b="1" dirty="0">
                          <a:highlight>
                            <a:srgbClr val="00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Vegetable Shepherd’s Pie</a:t>
                      </a:r>
                      <a:endParaRPr sz="1100" b="1" u="none" strike="noStrike" cap="none" dirty="0">
                        <a:highlight>
                          <a:srgbClr val="00FF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New Potatoes and Peas or Cabbage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1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1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1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GB" sz="1100" b="1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Ham Sandwich</a:t>
                      </a:r>
                      <a:endParaRPr lang="en-GB" sz="1100" b="1" dirty="0">
                        <a:highlight>
                          <a:srgbClr val="FFFF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100" b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dirty="0">
                          <a:highlight>
                            <a:srgbClr val="00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Roasted Vegetable Pasta Bake</a:t>
                      </a:r>
                      <a:endParaRPr sz="1100" b="1" dirty="0">
                        <a:highlight>
                          <a:srgbClr val="00FF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Garlic Bread and Sweetcorn</a:t>
                      </a:r>
                      <a:endParaRPr sz="11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 Mixed Side Salad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US" sz="11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100" b="1" dirty="0">
                          <a:highlight>
                            <a:srgbClr val="FF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&amp; Beans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dirty="0">
                          <a:highlight>
                            <a:srgbClr val="00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Vegetarian Sausage</a:t>
                      </a:r>
                      <a:endParaRPr sz="1100" b="1" dirty="0">
                        <a:highlight>
                          <a:srgbClr val="00FF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Roast Potatoes, Yorkshire Pudding and Cabbage or Broccoli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100" b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100" b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100" b="1" dirty="0">
                          <a:highlight>
                            <a:srgbClr val="FF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&amp; Tuna Mayo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Creamy Vegetable Korma</a:t>
                      </a:r>
                      <a:endParaRPr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Rice and Cauliflower or Carrots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1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100" b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Cheese Sandwich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100" b="1" u="none" strike="noStrike" cap="none" dirty="0">
                          <a:highlight>
                            <a:srgbClr val="00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Creamy Vegetable Korma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1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Rice and Cauliflower or Carrots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US" sz="11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US" sz="1100" b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100" b="1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Cheese Sandwich</a:t>
                      </a:r>
                      <a:endParaRPr lang="en-GB" sz="1100" b="1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dirty="0">
                          <a:highlight>
                            <a:srgbClr val="00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Vegetable Nuggets</a:t>
                      </a:r>
                      <a:endParaRPr sz="1100" b="1" dirty="0">
                        <a:highlight>
                          <a:srgbClr val="00FF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Chips and Garden Peas or</a:t>
                      </a:r>
                      <a:endParaRPr sz="11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Baked Beans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1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100" b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100" b="1" dirty="0">
                          <a:highlight>
                            <a:srgbClr val="FF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&amp; Cheese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709">
                <a:tc gridSpan="6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dirty="0">
                        <a:solidFill>
                          <a:schemeClr val="dk1"/>
                        </a:solidFill>
                        <a:highlight>
                          <a:srgbClr val="00FF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dk1"/>
                          </a:solidFill>
                          <a:highlight>
                            <a:srgbClr val="00FFFF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Fresh Hot Pasta &amp; Sauce Available Daily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206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Flapjack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n-GB" sz="1100" b="1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n-GB" sz="1100" b="1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n-GB" sz="1100" b="1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n-GB" sz="1100" b="1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n-GB" sz="1100" b="1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Orange Cookie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n-GB" sz="1100" b="1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n-GB" sz="1100" b="1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n-GB" sz="1100" b="1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n-GB" sz="1100" b="1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n-GB" sz="1100" b="1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Chocolate Brownie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Apple Sponge &amp; Custard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Ice Cream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279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n-GB" sz="1100" b="1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n-GB" sz="1100" b="1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n-GB" sz="1100" b="1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n-GB" sz="1100" b="1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n-GB" sz="1100" b="1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n-GB" sz="1100" b="1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n-GB" sz="1100" b="1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n-GB" sz="1100" b="1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n-GB" sz="1100" b="1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n-GB" sz="1100" b="1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n-GB" sz="1100" b="1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n-GB" sz="1100" b="1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1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" name="Google Shape;94;p14"/>
          <p:cNvSpPr txBox="1"/>
          <p:nvPr/>
        </p:nvSpPr>
        <p:spPr>
          <a:xfrm>
            <a:off x="2688774" y="6196038"/>
            <a:ext cx="5452335" cy="44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200" b="1" dirty="0">
                <a:solidFill>
                  <a:srgbClr val="46352C"/>
                </a:solidFill>
                <a:latin typeface="Open Sans"/>
                <a:ea typeface="Open Sans"/>
                <a:cs typeface="Open Sans"/>
                <a:sym typeface="Open Sans"/>
              </a:rPr>
              <a:t>Fresh Bread, Salad Bar, Yoghurt, Jelly and Fruit are available daily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200" b="1" dirty="0">
              <a:solidFill>
                <a:srgbClr val="46352C"/>
              </a:solidFill>
              <a:highlight>
                <a:srgbClr val="FFFF00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1" dirty="0">
              <a:solidFill>
                <a:srgbClr val="46352C"/>
              </a:solidFill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193375" y="6015450"/>
            <a:ext cx="26535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WEEK COMMENCING:</a:t>
            </a:r>
            <a:endParaRPr sz="11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09/09, 30/09</a:t>
            </a:r>
            <a:r>
              <a:rPr lang="en-GB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21/10</a:t>
            </a:r>
            <a:endParaRPr sz="13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" name="Google Shape;106;p15"/>
          <p:cNvGraphicFramePr/>
          <p:nvPr>
            <p:extLst>
              <p:ext uri="{D42A27DB-BD31-4B8C-83A1-F6EECF244321}">
                <p14:modId xmlns:p14="http://schemas.microsoft.com/office/powerpoint/2010/main" val="3959176590"/>
              </p:ext>
            </p:extLst>
          </p:nvPr>
        </p:nvGraphicFramePr>
        <p:xfrm>
          <a:off x="2684469" y="1809135"/>
          <a:ext cx="6918250" cy="4053549"/>
        </p:xfrm>
        <a:graphic>
          <a:graphicData uri="http://schemas.openxmlformats.org/drawingml/2006/table">
            <a:tbl>
              <a:tblPr>
                <a:noFill/>
                <a:tableStyleId>{D5C5EF5A-F723-4483-ADF3-21994A2ABCD0}</a:tableStyleId>
              </a:tblPr>
              <a:tblGrid>
                <a:gridCol w="1383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3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99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highlight>
                            <a:srgbClr val="FF00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Sausages </a:t>
                      </a:r>
                      <a:endParaRPr sz="1100" b="1" u="none" strike="noStrike" cap="none" dirty="0">
                        <a:highlight>
                          <a:srgbClr val="FF00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highlight>
                            <a:srgbClr val="FF00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Onion Gravy </a:t>
                      </a:r>
                      <a:r>
                        <a:rPr lang="en-GB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</a:t>
                      </a:r>
                      <a:r>
                        <a:rPr lang="en-GB" sz="11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Mash and Peas or Baked Beans</a:t>
                      </a:r>
                      <a:endParaRPr sz="11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highlight>
                            <a:srgbClr val="FF00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Beef</a:t>
                      </a:r>
                      <a:r>
                        <a:rPr lang="en-GB" sz="1100" b="1" dirty="0">
                          <a:highlight>
                            <a:srgbClr val="FF00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GB" sz="1100" b="1" u="none" strike="noStrike" cap="none" dirty="0">
                          <a:highlight>
                            <a:srgbClr val="FF00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Bolognese with Pasta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GB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G</a:t>
                      </a:r>
                      <a:r>
                        <a:rPr lang="en-GB" sz="11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arlic Bread,</a:t>
                      </a:r>
                      <a:endParaRPr sz="11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Sweetcorn or Carrots</a:t>
                      </a:r>
                      <a:endParaRPr sz="11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highlight>
                            <a:srgbClr val="FF00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 Chicken</a:t>
                      </a:r>
                      <a:endParaRPr sz="1100" b="1" u="none" strike="noStrike" cap="none" dirty="0">
                        <a:highlight>
                          <a:srgbClr val="FF00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dirty="0">
                          <a:highlight>
                            <a:srgbClr val="FF00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</a:t>
                      </a:r>
                      <a:r>
                        <a:rPr lang="en-GB" sz="1100" b="1" u="none" strike="noStrike" cap="none" dirty="0">
                          <a:highlight>
                            <a:srgbClr val="FF00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Gravy </a:t>
                      </a:r>
                      <a:endParaRPr sz="1100" b="1" u="none" strike="noStrike" cap="none" dirty="0">
                        <a:highlight>
                          <a:srgbClr val="FF00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</a:t>
                      </a:r>
                      <a:r>
                        <a:rPr lang="en-GB" sz="11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 Potatoes, Yorkshire Pudding  and Cabbage or Carrots</a:t>
                      </a:r>
                      <a:r>
                        <a:rPr lang="en-GB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highlight>
                            <a:srgbClr val="FF00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Honey</a:t>
                      </a:r>
                      <a:r>
                        <a:rPr lang="en-GB" sz="1100" b="1" dirty="0">
                          <a:highlight>
                            <a:srgbClr val="FF00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GB" sz="1100" b="1" u="none" strike="noStrike" cap="none" dirty="0">
                          <a:highlight>
                            <a:srgbClr val="FF00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Chicken Stir Fry </a:t>
                      </a:r>
                      <a:endParaRPr sz="1100" b="1" u="none" strike="noStrike" cap="none" dirty="0">
                        <a:highlight>
                          <a:srgbClr val="FF00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</a:t>
                      </a:r>
                      <a:r>
                        <a:rPr lang="en-GB" sz="11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Rice and Leeks or Broccoli </a:t>
                      </a:r>
                      <a:endParaRPr sz="11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dirty="0">
                          <a:highlight>
                            <a:srgbClr val="FF00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Breaded Fishcake </a:t>
                      </a:r>
                      <a:endParaRPr sz="1100" b="1" dirty="0">
                        <a:highlight>
                          <a:srgbClr val="FF00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</a:t>
                      </a:r>
                      <a:r>
                        <a:rPr lang="en-GB" sz="11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Chips and Garden Peas or Baked Beans</a:t>
                      </a:r>
                      <a:endParaRPr sz="11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025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highlight>
                            <a:srgbClr val="00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Veggie Sausages</a:t>
                      </a:r>
                      <a:endParaRPr sz="1100" b="1" u="none" strike="noStrike" cap="none" dirty="0">
                        <a:highlight>
                          <a:srgbClr val="00FF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Onion Gravy </a:t>
                      </a:r>
                      <a:r>
                        <a:rPr lang="en-GB" sz="11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Mash and Peas or Baked Beans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100" b="1" u="none" strike="noStrike" cap="none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100" b="1" u="none" strike="noStrike" cap="none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100" b="1" dirty="0">
                          <a:highlight>
                            <a:srgbClr val="FF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&amp; Beans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100" b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highlight>
                            <a:srgbClr val="00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Macaroni Cheese </a:t>
                      </a:r>
                      <a:r>
                        <a:rPr lang="en-GB" sz="11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Garlic Bread,</a:t>
                      </a:r>
                      <a:endParaRPr sz="11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Sweetcorn and Peppers or Carrots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1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1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1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Ham Sandwich</a:t>
                      </a:r>
                      <a:endParaRPr lang="en-US" sz="1100" b="1" dirty="0">
                        <a:highlight>
                          <a:srgbClr val="FFFF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dirty="0">
                          <a:highlight>
                            <a:srgbClr val="00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Quorn Roast </a:t>
                      </a:r>
                      <a:endParaRPr sz="1100" b="1" dirty="0">
                        <a:highlight>
                          <a:srgbClr val="00FF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Roast Potatoes, 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Yorkshire Pudding </a:t>
                      </a:r>
                      <a:r>
                        <a:rPr lang="en-GB" sz="11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and Cabbage or Carrots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100" b="1" u="none" strike="noStrike" cap="none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100" b="1" u="none" strike="noStrike" cap="none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100" b="1" dirty="0">
                          <a:highlight>
                            <a:srgbClr val="FF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&amp; Cheese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dirty="0">
                          <a:highlight>
                            <a:srgbClr val="00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Sweet and Sour Vegetables </a:t>
                      </a:r>
                      <a:endParaRPr sz="1100" b="1" dirty="0">
                        <a:highlight>
                          <a:srgbClr val="00FF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Rice and Leeks or Broccoli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100" b="1" u="none" strike="noStrike" cap="none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100" b="1" u="none" strike="noStrike" cap="none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Tuna Mayo Sandwich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Cheese &amp; Bean Wrap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GB" sz="11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Chips and Garden Peas or Baked Beans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n-GB" sz="1100" b="1" u="none" strike="noStrike" cap="none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n-GB" sz="1100" b="1" u="none" strike="noStrike" cap="none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dirty="0">
                          <a:highlight>
                            <a:srgbClr val="FF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&amp; Beans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dk1"/>
                          </a:solidFill>
                          <a:highlight>
                            <a:srgbClr val="00FFFF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Fresh Hot Pasta &amp; Sauce Available Daily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48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Chocolate Cake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Vanilla Iced Sponge</a:t>
                      </a: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Lemon Muffin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Carrot Cake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GB" sz="1100" b="1" u="none" strike="noStrike" cap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Ice Cream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7" name="Google Shape;107;p15"/>
          <p:cNvSpPr txBox="1"/>
          <p:nvPr/>
        </p:nvSpPr>
        <p:spPr>
          <a:xfrm>
            <a:off x="2677500" y="6127775"/>
            <a:ext cx="5858700" cy="5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200" b="1" dirty="0">
                <a:solidFill>
                  <a:srgbClr val="46352C"/>
                </a:solidFill>
                <a:latin typeface="Open Sans"/>
                <a:ea typeface="Open Sans"/>
                <a:cs typeface="Open Sans"/>
                <a:sym typeface="Open Sans"/>
              </a:rPr>
              <a:t>Fresh Bread, Salad Bar, Yoghurt, Jelly and Fruit are available daily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rgbClr val="46352C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256900" y="5999075"/>
            <a:ext cx="24948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WEEK COMMENCING: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16/09, 07/10</a:t>
            </a:r>
            <a:endParaRPr sz="13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507</Words>
  <Application>Microsoft Office PowerPoint</Application>
  <PresentationFormat>A4 Paper (210x297 mm)</PresentationFormat>
  <Paragraphs>197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Open Sans</vt:lpstr>
      <vt:lpstr>Arial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Shaw</dc:creator>
  <cp:lastModifiedBy>Tracy Atkinson</cp:lastModifiedBy>
  <cp:revision>18</cp:revision>
  <cp:lastPrinted>2024-08-12T07:54:20Z</cp:lastPrinted>
  <dcterms:modified xsi:type="dcterms:W3CDTF">2024-08-12T07:54:29Z</dcterms:modified>
</cp:coreProperties>
</file>