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3" r:id="rId2"/>
    <p:sldId id="298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31" r:id="rId14"/>
    <p:sldId id="332" r:id="rId15"/>
    <p:sldId id="333" r:id="rId16"/>
    <p:sldId id="334" r:id="rId17"/>
    <p:sldId id="335" r:id="rId18"/>
    <p:sldId id="336" r:id="rId19"/>
  </p:sldIdLst>
  <p:sldSz cx="9144000" cy="6858000" type="screen4x3"/>
  <p:notesSz cx="6858000" cy="9144000"/>
  <p:embeddedFontLst>
    <p:embeddedFont>
      <p:font typeface="XCCW Joined 1a" panose="03050602040000000000" pitchFamily="66" charset="0"/>
      <p:regular r:id="rId22"/>
    </p:embeddedFon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7B"/>
    <a:srgbClr val="21A6F9"/>
    <a:srgbClr val="18A0DB"/>
    <a:srgbClr val="32B3A2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398" y="114"/>
      </p:cViewPr>
      <p:guideLst>
        <p:guide orient="horz" pos="2160"/>
        <p:guide pos="2857"/>
        <p:guide pos="363"/>
        <p:guide orient="horz" pos="3974"/>
        <p:guide pos="5397"/>
        <p:guide orient="horz" pos="346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47AE9-C8CC-4705-B1E3-D47AD2829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198" y="2930434"/>
            <a:ext cx="8220076" cy="346560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457200" y="438151"/>
            <a:ext cx="8220074" cy="2267631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863A9-8F95-4DF0-9E99-14702B57A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632EB-679D-4A77-ABF6-2B5F32A625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55648" y="3181880"/>
            <a:ext cx="7632702" cy="34163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XCCW Joined 1a" panose="03050602040000000000" pitchFamily="66" charset="0"/>
              </a:rPr>
              <a:t>Success </a:t>
            </a:r>
            <a:r>
              <a:rPr lang="en-US" sz="2400" dirty="0" smtClean="0">
                <a:latin typeface="XCCW Joined 1a" panose="03050602040000000000" pitchFamily="66" charset="0"/>
              </a:rPr>
              <a:t>Criteria:</a:t>
            </a:r>
            <a:endParaRPr lang="en-US" sz="2400" dirty="0">
              <a:latin typeface="XCCW Joined 1a" panose="03050602040000000000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82931" y="616924"/>
            <a:ext cx="7632702" cy="398571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u="sng" dirty="0" smtClean="0">
                <a:latin typeface="XCCW Joined 1a" panose="03050602040000000000" pitchFamily="66" charset="0"/>
              </a:rPr>
              <a:t>14.7.2021</a:t>
            </a:r>
            <a:endParaRPr lang="en-US" sz="2800" u="sng" dirty="0">
              <a:latin typeface="XCCW Joined 1a" panose="0305060204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1366862"/>
            <a:ext cx="7632700" cy="1170884"/>
          </a:xfrm>
          <a:prstGeom prst="rect">
            <a:avLst/>
          </a:prstGeom>
        </p:spPr>
        <p:txBody>
          <a:bodyPr wrap="square" lIns="0" tIns="10800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2400" b="1" u="sng" dirty="0" smtClean="0">
                <a:latin typeface="XCCW Joined 1a" panose="03050602040000000000" pitchFamily="66" charset="0"/>
              </a:rPr>
              <a:t>L.O. to identify </a:t>
            </a:r>
            <a:r>
              <a:rPr lang="en-GB" sz="2400" b="1" u="sng" dirty="0">
                <a:latin typeface="XCCW Joined 1a" panose="03050602040000000000" pitchFamily="66" charset="0"/>
              </a:rPr>
              <a:t>and describe right angles in 2D shapes.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48" y="3457575"/>
            <a:ext cx="7632702" cy="2823900"/>
          </a:xfrm>
          <a:prstGeom prst="rect">
            <a:avLst/>
          </a:prstGeom>
        </p:spPr>
        <p:txBody>
          <a:bodyPr wrap="square" lIns="0" tIns="108000" rIns="0" bIns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XCCW Joined 1a" panose="03050602040000000000" pitchFamily="66" charset="0"/>
              </a:rPr>
              <a:t>I understand that angles are formed where two straight lines meet at a point.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XCCW Joined 1a" panose="03050602040000000000" pitchFamily="66" charset="0"/>
              </a:rPr>
              <a:t>I can describe angles as the measure of the turn between the two lines.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XCCW Joined 1a" panose="03050602040000000000" pitchFamily="66" charset="0"/>
              </a:rPr>
              <a:t>I can identify right angles in 2D shapes, representing the angle using a small square.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0" y="-44950"/>
            <a:ext cx="1273538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Prove It</a:t>
            </a:r>
          </a:p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6AA874-DD5D-4517-8108-AE87035EABFF}"/>
              </a:ext>
            </a:extLst>
          </p:cNvPr>
          <p:cNvGrpSpPr/>
          <p:nvPr/>
        </p:nvGrpSpPr>
        <p:grpSpPr>
          <a:xfrm rot="10800000">
            <a:off x="6261341" y="615926"/>
            <a:ext cx="2246051" cy="493944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BEDEF5-0A1D-4615-9492-FD3EC8D42DA4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D1D34E7-20E0-4AC6-BFFA-BD0DDC4360BD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8E578-A535-4CCA-821E-78FEED107418}"/>
              </a:ext>
            </a:extLst>
          </p:cNvPr>
          <p:cNvGrpSpPr/>
          <p:nvPr/>
        </p:nvGrpSpPr>
        <p:grpSpPr>
          <a:xfrm>
            <a:off x="636608" y="615928"/>
            <a:ext cx="5685239" cy="493943"/>
            <a:chOff x="636608" y="1251245"/>
            <a:chExt cx="5685239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6EAF28-DB46-45C3-B4F3-47B9F2983F5A}"/>
                </a:ext>
              </a:extLst>
            </p:cNvPr>
            <p:cNvSpPr/>
            <p:nvPr/>
          </p:nvSpPr>
          <p:spPr>
            <a:xfrm>
              <a:off x="636608" y="1251245"/>
              <a:ext cx="5505691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8B57D03-2249-4774-9072-8ACB15152752}"/>
                </a:ext>
              </a:extLst>
            </p:cNvPr>
            <p:cNvSpPr/>
            <p:nvPr/>
          </p:nvSpPr>
          <p:spPr>
            <a:xfrm rot="10800000" flipV="1">
              <a:off x="4535488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7273746-9C34-4AD0-ADFA-F6E11DC4C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6"/>
          <a:stretch/>
        </p:blipFill>
        <p:spPr>
          <a:xfrm>
            <a:off x="889547" y="1109869"/>
            <a:ext cx="7617845" cy="459515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27EC038-5D81-415C-8F1E-AC0ADC71A1D0}"/>
              </a:ext>
            </a:extLst>
          </p:cNvPr>
          <p:cNvSpPr/>
          <p:nvPr/>
        </p:nvSpPr>
        <p:spPr>
          <a:xfrm rot="8568737">
            <a:off x="2306657" y="4881789"/>
            <a:ext cx="2795088" cy="20471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B3056-BE7B-4FE7-A93C-BFBF6F80959F}"/>
              </a:ext>
            </a:extLst>
          </p:cNvPr>
          <p:cNvSpPr/>
          <p:nvPr/>
        </p:nvSpPr>
        <p:spPr>
          <a:xfrm>
            <a:off x="755650" y="728663"/>
            <a:ext cx="66121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Does this 2D shape have 3 right angles?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6EEE99-58BC-455F-BFAB-F9937CA2B096}"/>
              </a:ext>
            </a:extLst>
          </p:cNvPr>
          <p:cNvGrpSpPr/>
          <p:nvPr/>
        </p:nvGrpSpPr>
        <p:grpSpPr>
          <a:xfrm rot="10800000">
            <a:off x="2816604" y="5731934"/>
            <a:ext cx="5690788" cy="493946"/>
            <a:chOff x="2889250" y="1251245"/>
            <a:chExt cx="10135965" cy="10752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251AF0-3535-4BDF-8B4D-641EC85F1227}"/>
                </a:ext>
              </a:extLst>
            </p:cNvPr>
            <p:cNvSpPr/>
            <p:nvPr/>
          </p:nvSpPr>
          <p:spPr>
            <a:xfrm>
              <a:off x="2889250" y="1251252"/>
              <a:ext cx="880985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30910B6-5639-46A8-AE2C-1F9CA3216690}"/>
                </a:ext>
              </a:extLst>
            </p:cNvPr>
            <p:cNvSpPr/>
            <p:nvPr/>
          </p:nvSpPr>
          <p:spPr>
            <a:xfrm rot="10800000" flipV="1">
              <a:off x="11238855" y="1251245"/>
              <a:ext cx="1786360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0A852D-4BE2-43C1-8685-E9A37E5FB9A5}"/>
              </a:ext>
            </a:extLst>
          </p:cNvPr>
          <p:cNvGrpSpPr/>
          <p:nvPr/>
        </p:nvGrpSpPr>
        <p:grpSpPr>
          <a:xfrm>
            <a:off x="636608" y="5730764"/>
            <a:ext cx="2246050" cy="493944"/>
            <a:chOff x="636609" y="1251245"/>
            <a:chExt cx="2246050" cy="10752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CBD393-7652-4438-BD95-5ECF8CA896AC}"/>
                </a:ext>
              </a:extLst>
            </p:cNvPr>
            <p:cNvSpPr/>
            <p:nvPr/>
          </p:nvSpPr>
          <p:spPr>
            <a:xfrm>
              <a:off x="636609" y="1251247"/>
              <a:ext cx="1855807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96C820E4-E799-4E39-836B-B5AE59260145}"/>
                </a:ext>
              </a:extLst>
            </p:cNvPr>
            <p:cNvSpPr/>
            <p:nvPr/>
          </p:nvSpPr>
          <p:spPr>
            <a:xfrm rot="10800000" flipV="1">
              <a:off x="1096300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C3F8590-5DCF-49DE-B810-3AA42B296330}"/>
              </a:ext>
            </a:extLst>
          </p:cNvPr>
          <p:cNvSpPr/>
          <p:nvPr/>
        </p:nvSpPr>
        <p:spPr>
          <a:xfrm>
            <a:off x="3086019" y="5840407"/>
            <a:ext cx="53480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XCCW Joined 1a" panose="03050602040000000000" pitchFamily="66" charset="0"/>
              </a:rPr>
              <a:t>No, this shape has one right angle.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8780E4-7CB3-458E-BE41-0CEE0A6EDE04}"/>
              </a:ext>
            </a:extLst>
          </p:cNvPr>
          <p:cNvGrpSpPr/>
          <p:nvPr/>
        </p:nvGrpSpPr>
        <p:grpSpPr>
          <a:xfrm rot="17842843">
            <a:off x="2718657" y="3150583"/>
            <a:ext cx="258787" cy="250649"/>
            <a:chOff x="2523281" y="2460158"/>
            <a:chExt cx="211138" cy="20449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B6FF9D-1197-4F47-8CDB-7FB094432218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953BA1-37E5-4C5A-B9B7-77E281026F1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8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6AA874-DD5D-4517-8108-AE87035EABFF}"/>
              </a:ext>
            </a:extLst>
          </p:cNvPr>
          <p:cNvGrpSpPr/>
          <p:nvPr/>
        </p:nvGrpSpPr>
        <p:grpSpPr>
          <a:xfrm rot="10800000">
            <a:off x="6261341" y="615926"/>
            <a:ext cx="2246051" cy="493944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BEDEF5-0A1D-4615-9492-FD3EC8D42DA4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D1D34E7-20E0-4AC6-BFFA-BD0DDC4360BD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8E578-A535-4CCA-821E-78FEED107418}"/>
              </a:ext>
            </a:extLst>
          </p:cNvPr>
          <p:cNvGrpSpPr/>
          <p:nvPr/>
        </p:nvGrpSpPr>
        <p:grpSpPr>
          <a:xfrm>
            <a:off x="636608" y="615928"/>
            <a:ext cx="5685239" cy="493943"/>
            <a:chOff x="636608" y="1251245"/>
            <a:chExt cx="5685239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6EAF28-DB46-45C3-B4F3-47B9F2983F5A}"/>
                </a:ext>
              </a:extLst>
            </p:cNvPr>
            <p:cNvSpPr/>
            <p:nvPr/>
          </p:nvSpPr>
          <p:spPr>
            <a:xfrm>
              <a:off x="636608" y="1251245"/>
              <a:ext cx="5505691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8B57D03-2249-4774-9072-8ACB15152752}"/>
                </a:ext>
              </a:extLst>
            </p:cNvPr>
            <p:cNvSpPr/>
            <p:nvPr/>
          </p:nvSpPr>
          <p:spPr>
            <a:xfrm rot="10800000" flipV="1">
              <a:off x="4535488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7273746-9C34-4AD0-ADFA-F6E11DC4C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4" b="33681"/>
          <a:stretch/>
        </p:blipFill>
        <p:spPr>
          <a:xfrm>
            <a:off x="889547" y="1439119"/>
            <a:ext cx="7617845" cy="37656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8B3056-BE7B-4FE7-A93C-BFBF6F80959F}"/>
              </a:ext>
            </a:extLst>
          </p:cNvPr>
          <p:cNvSpPr/>
          <p:nvPr/>
        </p:nvSpPr>
        <p:spPr>
          <a:xfrm>
            <a:off x="755650" y="728663"/>
            <a:ext cx="65086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Does this 2D shape have 3 right angles?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6EEE99-58BC-455F-BFAB-F9937CA2B096}"/>
              </a:ext>
            </a:extLst>
          </p:cNvPr>
          <p:cNvGrpSpPr/>
          <p:nvPr/>
        </p:nvGrpSpPr>
        <p:grpSpPr>
          <a:xfrm rot="10800000">
            <a:off x="2816604" y="5731934"/>
            <a:ext cx="5690788" cy="493946"/>
            <a:chOff x="2889250" y="1251245"/>
            <a:chExt cx="10135965" cy="10752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251AF0-3535-4BDF-8B4D-641EC85F1227}"/>
                </a:ext>
              </a:extLst>
            </p:cNvPr>
            <p:cNvSpPr/>
            <p:nvPr/>
          </p:nvSpPr>
          <p:spPr>
            <a:xfrm>
              <a:off x="2889250" y="1251252"/>
              <a:ext cx="880985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30910B6-5639-46A8-AE2C-1F9CA3216690}"/>
                </a:ext>
              </a:extLst>
            </p:cNvPr>
            <p:cNvSpPr/>
            <p:nvPr/>
          </p:nvSpPr>
          <p:spPr>
            <a:xfrm rot="10800000" flipV="1">
              <a:off x="11238855" y="1251245"/>
              <a:ext cx="1786360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0A852D-4BE2-43C1-8685-E9A37E5FB9A5}"/>
              </a:ext>
            </a:extLst>
          </p:cNvPr>
          <p:cNvGrpSpPr/>
          <p:nvPr/>
        </p:nvGrpSpPr>
        <p:grpSpPr>
          <a:xfrm>
            <a:off x="636608" y="5730764"/>
            <a:ext cx="2246050" cy="493944"/>
            <a:chOff x="636609" y="1251245"/>
            <a:chExt cx="2246050" cy="10752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CBD393-7652-4438-BD95-5ECF8CA896AC}"/>
                </a:ext>
              </a:extLst>
            </p:cNvPr>
            <p:cNvSpPr/>
            <p:nvPr/>
          </p:nvSpPr>
          <p:spPr>
            <a:xfrm>
              <a:off x="636609" y="1251247"/>
              <a:ext cx="1855807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96C820E4-E799-4E39-836B-B5AE59260145}"/>
                </a:ext>
              </a:extLst>
            </p:cNvPr>
            <p:cNvSpPr/>
            <p:nvPr/>
          </p:nvSpPr>
          <p:spPr>
            <a:xfrm rot="10800000" flipV="1">
              <a:off x="1096300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C3F8590-5DCF-49DE-B810-3AA42B296330}"/>
              </a:ext>
            </a:extLst>
          </p:cNvPr>
          <p:cNvSpPr/>
          <p:nvPr/>
        </p:nvSpPr>
        <p:spPr>
          <a:xfrm>
            <a:off x="3086019" y="5840407"/>
            <a:ext cx="53480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XCCW Joined 1a" panose="03050602040000000000" pitchFamily="66" charset="0"/>
              </a:rPr>
              <a:t>Yes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8780E4-7CB3-458E-BE41-0CEE0A6EDE04}"/>
              </a:ext>
            </a:extLst>
          </p:cNvPr>
          <p:cNvGrpSpPr/>
          <p:nvPr/>
        </p:nvGrpSpPr>
        <p:grpSpPr>
          <a:xfrm rot="18900000">
            <a:off x="2724664" y="2768607"/>
            <a:ext cx="258787" cy="250649"/>
            <a:chOff x="2523281" y="2460158"/>
            <a:chExt cx="211138" cy="20449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B6FF9D-1197-4F47-8CDB-7FB094432218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953BA1-37E5-4C5A-B9B7-77E281026F1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8446F1FA-E765-4674-870A-8083A496B080}"/>
              </a:ext>
            </a:extLst>
          </p:cNvPr>
          <p:cNvSpPr/>
          <p:nvPr/>
        </p:nvSpPr>
        <p:spPr>
          <a:xfrm rot="11014739">
            <a:off x="4679254" y="1411620"/>
            <a:ext cx="2341945" cy="103014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8BB90-BAEC-4F9F-90C5-74997F5826C1}"/>
              </a:ext>
            </a:extLst>
          </p:cNvPr>
          <p:cNvGrpSpPr/>
          <p:nvPr/>
        </p:nvGrpSpPr>
        <p:grpSpPr>
          <a:xfrm rot="2700000">
            <a:off x="3928433" y="1535642"/>
            <a:ext cx="258787" cy="250649"/>
            <a:chOff x="2523281" y="2460158"/>
            <a:chExt cx="211138" cy="20449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E75CD8-243A-424A-952A-C98A2FBBAA04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4CB078-8F0B-4640-A53A-35047D7C238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3E26CC-E9A8-4F89-A32F-D428E46EE801}"/>
              </a:ext>
            </a:extLst>
          </p:cNvPr>
          <p:cNvGrpSpPr/>
          <p:nvPr/>
        </p:nvGrpSpPr>
        <p:grpSpPr>
          <a:xfrm rot="10800000">
            <a:off x="5974322" y="4883012"/>
            <a:ext cx="258787" cy="250649"/>
            <a:chOff x="2523281" y="2460158"/>
            <a:chExt cx="211138" cy="20449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C81BE0-9F35-4C00-A9F3-83552DCDC44F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12A753-74DD-4A0A-996C-DF216DD881F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0" y="-44950"/>
            <a:ext cx="1273538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Prove It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5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6AA874-DD5D-4517-8108-AE87035EABFF}"/>
              </a:ext>
            </a:extLst>
          </p:cNvPr>
          <p:cNvGrpSpPr/>
          <p:nvPr/>
        </p:nvGrpSpPr>
        <p:grpSpPr>
          <a:xfrm rot="10800000">
            <a:off x="6261341" y="615926"/>
            <a:ext cx="2246051" cy="493944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BEDEF5-0A1D-4615-9492-FD3EC8D42DA4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D1D34E7-20E0-4AC6-BFFA-BD0DDC4360BD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8E578-A535-4CCA-821E-78FEED107418}"/>
              </a:ext>
            </a:extLst>
          </p:cNvPr>
          <p:cNvGrpSpPr/>
          <p:nvPr/>
        </p:nvGrpSpPr>
        <p:grpSpPr>
          <a:xfrm>
            <a:off x="636608" y="615928"/>
            <a:ext cx="5685239" cy="493943"/>
            <a:chOff x="636608" y="1251245"/>
            <a:chExt cx="5685239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6EAF28-DB46-45C3-B4F3-47B9F2983F5A}"/>
                </a:ext>
              </a:extLst>
            </p:cNvPr>
            <p:cNvSpPr/>
            <p:nvPr/>
          </p:nvSpPr>
          <p:spPr>
            <a:xfrm>
              <a:off x="636608" y="1251245"/>
              <a:ext cx="5505691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8B57D03-2249-4774-9072-8ACB15152752}"/>
                </a:ext>
              </a:extLst>
            </p:cNvPr>
            <p:cNvSpPr/>
            <p:nvPr/>
          </p:nvSpPr>
          <p:spPr>
            <a:xfrm rot="10800000" flipV="1">
              <a:off x="4535488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7273746-9C34-4AD0-ADFA-F6E11DC4C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66719" r="21108" b="-1664"/>
          <a:stretch/>
        </p:blipFill>
        <p:spPr>
          <a:xfrm>
            <a:off x="2245489" y="1439119"/>
            <a:ext cx="4490977" cy="37656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8B3056-BE7B-4FE7-A93C-BFBF6F80959F}"/>
              </a:ext>
            </a:extLst>
          </p:cNvPr>
          <p:cNvSpPr/>
          <p:nvPr/>
        </p:nvSpPr>
        <p:spPr>
          <a:xfrm>
            <a:off x="755650" y="728663"/>
            <a:ext cx="6853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Does this 2D shape have 4 right angles?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6EEE99-58BC-455F-BFAB-F9937CA2B096}"/>
              </a:ext>
            </a:extLst>
          </p:cNvPr>
          <p:cNvGrpSpPr/>
          <p:nvPr/>
        </p:nvGrpSpPr>
        <p:grpSpPr>
          <a:xfrm rot="10800000">
            <a:off x="2762588" y="5535166"/>
            <a:ext cx="5744804" cy="690714"/>
            <a:chOff x="2889250" y="1251245"/>
            <a:chExt cx="10232174" cy="107527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251AF0-3535-4BDF-8B4D-641EC85F1227}"/>
                </a:ext>
              </a:extLst>
            </p:cNvPr>
            <p:cNvSpPr/>
            <p:nvPr/>
          </p:nvSpPr>
          <p:spPr>
            <a:xfrm>
              <a:off x="2889250" y="1251252"/>
              <a:ext cx="880985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30910B6-5639-46A8-AE2C-1F9CA3216690}"/>
                </a:ext>
              </a:extLst>
            </p:cNvPr>
            <p:cNvSpPr/>
            <p:nvPr/>
          </p:nvSpPr>
          <p:spPr>
            <a:xfrm rot="10800000" flipV="1">
              <a:off x="11335064" y="1251245"/>
              <a:ext cx="1786360" cy="1075267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0A852D-4BE2-43C1-8685-E9A37E5FB9A5}"/>
              </a:ext>
            </a:extLst>
          </p:cNvPr>
          <p:cNvGrpSpPr/>
          <p:nvPr/>
        </p:nvGrpSpPr>
        <p:grpSpPr>
          <a:xfrm>
            <a:off x="636608" y="5533997"/>
            <a:ext cx="2246050" cy="690711"/>
            <a:chOff x="636609" y="1251245"/>
            <a:chExt cx="2246050" cy="10752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CBD393-7652-4438-BD95-5ECF8CA896AC}"/>
                </a:ext>
              </a:extLst>
            </p:cNvPr>
            <p:cNvSpPr/>
            <p:nvPr/>
          </p:nvSpPr>
          <p:spPr>
            <a:xfrm>
              <a:off x="636609" y="1251247"/>
              <a:ext cx="1855807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96C820E4-E799-4E39-836B-B5AE59260145}"/>
                </a:ext>
              </a:extLst>
            </p:cNvPr>
            <p:cNvSpPr/>
            <p:nvPr/>
          </p:nvSpPr>
          <p:spPr>
            <a:xfrm rot="10800000" flipV="1">
              <a:off x="1096300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C3F8590-5DCF-49DE-B810-3AA42B296330}"/>
              </a:ext>
            </a:extLst>
          </p:cNvPr>
          <p:cNvSpPr/>
          <p:nvPr/>
        </p:nvSpPr>
        <p:spPr>
          <a:xfrm>
            <a:off x="2994207" y="5634223"/>
            <a:ext cx="58267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XCCW Joined 1a" panose="03050602040000000000" pitchFamily="66" charset="0"/>
              </a:rPr>
              <a:t>No. As this shape has curved corners/vertices, it has no right angles.</a:t>
            </a: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0" y="-44950"/>
            <a:ext cx="1273538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Prove It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3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0" y="-12737"/>
            <a:ext cx="4960883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Right Angles in Shapes Challenge</a:t>
            </a:r>
          </a:p>
          <a:p>
            <a:pPr algn="ctr"/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F6F209-4593-4FF9-A9DE-701385CEBC42}"/>
              </a:ext>
            </a:extLst>
          </p:cNvPr>
          <p:cNvGrpSpPr/>
          <p:nvPr/>
        </p:nvGrpSpPr>
        <p:grpSpPr>
          <a:xfrm>
            <a:off x="636608" y="615926"/>
            <a:ext cx="7870783" cy="753664"/>
            <a:chOff x="636608" y="615926"/>
            <a:chExt cx="7870783" cy="7536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6AA874-DD5D-4517-8108-AE87035EABFF}"/>
                </a:ext>
              </a:extLst>
            </p:cNvPr>
            <p:cNvGrpSpPr/>
            <p:nvPr/>
          </p:nvGrpSpPr>
          <p:grpSpPr>
            <a:xfrm rot="10800000">
              <a:off x="6261340" y="615926"/>
              <a:ext cx="2246051" cy="753664"/>
              <a:chOff x="2889250" y="1251245"/>
              <a:chExt cx="4000482" cy="10752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BEDEF5-0A1D-4615-9492-FD3EC8D42DA4}"/>
                  </a:ext>
                </a:extLst>
              </p:cNvPr>
              <p:cNvSpPr/>
              <p:nvPr/>
            </p:nvSpPr>
            <p:spPr>
              <a:xfrm>
                <a:off x="2889250" y="1251247"/>
                <a:ext cx="2830491" cy="10752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XCCW Joined 1a" panose="03050602040000000000" pitchFamily="66" charset="0"/>
                </a:endParaRPr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4D1D34E7-20E0-4AC6-BFFA-BD0DDC4360BD}"/>
                  </a:ext>
                </a:extLst>
              </p:cNvPr>
              <p:cNvSpPr/>
              <p:nvPr/>
            </p:nvSpPr>
            <p:spPr>
              <a:xfrm rot="10800000" flipV="1">
                <a:off x="5103373" y="1251245"/>
                <a:ext cx="1786359" cy="1075266"/>
              </a:xfrm>
              <a:prstGeom prst="parallelogram">
                <a:avLst>
                  <a:gd name="adj" fmla="val 280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XCCW Joined 1a" panose="03050602040000000000" pitchFamily="66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27DCE1F-8D11-455E-9083-FA2A386FAF29}"/>
                </a:ext>
              </a:extLst>
            </p:cNvPr>
            <p:cNvGrpSpPr/>
            <p:nvPr/>
          </p:nvGrpSpPr>
          <p:grpSpPr>
            <a:xfrm>
              <a:off x="636608" y="615928"/>
              <a:ext cx="7172578" cy="753662"/>
              <a:chOff x="636608" y="615928"/>
              <a:chExt cx="7172578" cy="7536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138E578-A535-4CCA-821E-78FEED107418}"/>
                  </a:ext>
                </a:extLst>
              </p:cNvPr>
              <p:cNvGrpSpPr/>
              <p:nvPr/>
            </p:nvGrpSpPr>
            <p:grpSpPr>
              <a:xfrm>
                <a:off x="636608" y="615928"/>
                <a:ext cx="6373791" cy="753662"/>
                <a:chOff x="636608" y="1251245"/>
                <a:chExt cx="6373791" cy="1075265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D6EAF28-DB46-45C3-B4F3-47B9F2983F5A}"/>
                    </a:ext>
                  </a:extLst>
                </p:cNvPr>
                <p:cNvSpPr/>
                <p:nvPr/>
              </p:nvSpPr>
              <p:spPr>
                <a:xfrm>
                  <a:off x="636608" y="1251245"/>
                  <a:ext cx="5409235" cy="10752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XCCW Joined 1a" panose="03050602040000000000" pitchFamily="66" charset="0"/>
                  </a:endParaRPr>
                </a:p>
              </p:txBody>
            </p:sp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18B57D03-2249-4774-9072-8ACB15152752}"/>
                    </a:ext>
                  </a:extLst>
                </p:cNvPr>
                <p:cNvSpPr/>
                <p:nvPr/>
              </p:nvSpPr>
              <p:spPr>
                <a:xfrm rot="10800000" flipV="1">
                  <a:off x="4535487" y="1251245"/>
                  <a:ext cx="2474912" cy="1075265"/>
                </a:xfrm>
                <a:prstGeom prst="parallelogram">
                  <a:avLst>
                    <a:gd name="adj" fmla="val 2805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XCCW Joined 1a" panose="03050602040000000000" pitchFamily="66" charset="0"/>
                  </a:endParaRP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8B3056-BE7B-4FE7-A93C-BFBF6F80959F}"/>
                  </a:ext>
                </a:extLst>
              </p:cNvPr>
              <p:cNvSpPr/>
              <p:nvPr/>
            </p:nvSpPr>
            <p:spPr>
              <a:xfrm>
                <a:off x="755650" y="709373"/>
                <a:ext cx="7053536" cy="5539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dirty="0">
                    <a:latin typeface="XCCW Joined 1a" panose="03050602040000000000" pitchFamily="66" charset="0"/>
                  </a:rPr>
                  <a:t>How many right angles are in this shape? </a:t>
                </a:r>
              </a:p>
              <a:p>
                <a:r>
                  <a:rPr lang="en-GB" dirty="0">
                    <a:latin typeface="XCCW Joined 1a" panose="03050602040000000000" pitchFamily="66" charset="0"/>
                  </a:rPr>
                  <a:t>Discuss with your partner. Do you agree?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ABC574-20AF-4BAD-AFEE-1AF4B3162398}"/>
              </a:ext>
            </a:extLst>
          </p:cNvPr>
          <p:cNvGrpSpPr/>
          <p:nvPr/>
        </p:nvGrpSpPr>
        <p:grpSpPr>
          <a:xfrm>
            <a:off x="2639060" y="2029460"/>
            <a:ext cx="3865880" cy="2311400"/>
            <a:chOff x="2113280" y="2174240"/>
            <a:chExt cx="3865880" cy="2311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A396F2-8F4A-4887-A664-48BE686E6481}"/>
                </a:ext>
              </a:extLst>
            </p:cNvPr>
            <p:cNvSpPr/>
            <p:nvPr/>
          </p:nvSpPr>
          <p:spPr>
            <a:xfrm>
              <a:off x="2113280" y="2174240"/>
              <a:ext cx="1325880" cy="2311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5E0150-C435-4ABD-8034-535B8EF9A514}"/>
                </a:ext>
              </a:extLst>
            </p:cNvPr>
            <p:cNvSpPr/>
            <p:nvPr/>
          </p:nvSpPr>
          <p:spPr>
            <a:xfrm rot="16200000">
              <a:off x="3383280" y="1889760"/>
              <a:ext cx="1325880" cy="3865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BFAB34D-0F96-419F-AE52-49C405840798}"/>
              </a:ext>
            </a:extLst>
          </p:cNvPr>
          <p:cNvGrpSpPr/>
          <p:nvPr/>
        </p:nvGrpSpPr>
        <p:grpSpPr>
          <a:xfrm rot="10800000">
            <a:off x="6251876" y="4090211"/>
            <a:ext cx="258787" cy="250649"/>
            <a:chOff x="2523281" y="2460158"/>
            <a:chExt cx="211138" cy="20449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AB1E9A4-9DA9-4061-937C-75A298234F65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1187D80-1808-466B-8A44-AD03BB22294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A742878-9DE6-4E37-88D6-353F23F7BCCD}"/>
              </a:ext>
            </a:extLst>
          </p:cNvPr>
          <p:cNvGrpSpPr/>
          <p:nvPr/>
        </p:nvGrpSpPr>
        <p:grpSpPr>
          <a:xfrm rot="5400000">
            <a:off x="6247807" y="3026669"/>
            <a:ext cx="258787" cy="250649"/>
            <a:chOff x="2523281" y="2460158"/>
            <a:chExt cx="211138" cy="204498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20CF4C4-555A-4FA3-93B0-BF1941F2A310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7058F91-3B40-4F58-AAFB-BB232E4F772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66DC8BC-F1FF-4ED5-96BC-785938C096B1}"/>
              </a:ext>
            </a:extLst>
          </p:cNvPr>
          <p:cNvGrpSpPr/>
          <p:nvPr/>
        </p:nvGrpSpPr>
        <p:grpSpPr>
          <a:xfrm rot="16200000">
            <a:off x="2639428" y="4090210"/>
            <a:ext cx="258787" cy="250649"/>
            <a:chOff x="2523281" y="2460158"/>
            <a:chExt cx="211138" cy="204498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F16848D-9137-4650-9944-4D5AB9F974CA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9938F57-7B99-46D9-B852-3133C067781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FAE335C-B336-41A3-8ACB-D2C9444EB231}"/>
              </a:ext>
            </a:extLst>
          </p:cNvPr>
          <p:cNvGrpSpPr/>
          <p:nvPr/>
        </p:nvGrpSpPr>
        <p:grpSpPr>
          <a:xfrm>
            <a:off x="2639428" y="2025391"/>
            <a:ext cx="258787" cy="250649"/>
            <a:chOff x="2523281" y="2460158"/>
            <a:chExt cx="211138" cy="20449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48395D2-6C5F-4E0F-B531-BFC5850C26B7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D04E73C-39E3-42B6-8713-D6BAC3B12B6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AB627C4-C968-4C0F-9EE6-F8EDF2FCFE96}"/>
              </a:ext>
            </a:extLst>
          </p:cNvPr>
          <p:cNvGrpSpPr/>
          <p:nvPr/>
        </p:nvGrpSpPr>
        <p:grpSpPr>
          <a:xfrm rot="5400000">
            <a:off x="3710222" y="2035551"/>
            <a:ext cx="258787" cy="250649"/>
            <a:chOff x="2523281" y="2460158"/>
            <a:chExt cx="211138" cy="204498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36E135-5562-421A-BBAD-ED5B31AFD73A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51E83ED-6278-4CF1-A350-A5D0FADAE62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F9ABDDA-C594-44A7-8811-0DBD16898B4C}"/>
              </a:ext>
            </a:extLst>
          </p:cNvPr>
          <p:cNvGrpSpPr/>
          <p:nvPr/>
        </p:nvGrpSpPr>
        <p:grpSpPr>
          <a:xfrm rot="16200000">
            <a:off x="3960871" y="2770311"/>
            <a:ext cx="258787" cy="250649"/>
            <a:chOff x="2523281" y="2460158"/>
            <a:chExt cx="211138" cy="204498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6910814-B779-424D-BAD7-E5F717FF4FE6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ADDAE0-B25E-4058-9F3A-48A51A3B376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4008324-3D84-4325-9E0A-E7A320C760E4}"/>
              </a:ext>
            </a:extLst>
          </p:cNvPr>
          <p:cNvSpPr/>
          <p:nvPr/>
        </p:nvSpPr>
        <p:spPr>
          <a:xfrm>
            <a:off x="755650" y="4846663"/>
            <a:ext cx="63493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XCCW Joined 1a" panose="03050602040000000000" pitchFamily="66" charset="0"/>
              </a:rPr>
              <a:t>There are 5 right angles inside the shape.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9067C60-BB21-4019-B894-C6B27BDEB0C5}"/>
              </a:ext>
            </a:extLst>
          </p:cNvPr>
          <p:cNvSpPr/>
          <p:nvPr/>
        </p:nvSpPr>
        <p:spPr>
          <a:xfrm>
            <a:off x="755650" y="5369157"/>
            <a:ext cx="7219948" cy="796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latin typeface="XCCW Joined 1a" panose="03050602040000000000" pitchFamily="66" charset="0"/>
              </a:rPr>
              <a:t>Did you also spot the right angle created on the outside of the shape?</a:t>
            </a:r>
          </a:p>
        </p:txBody>
      </p:sp>
    </p:spTree>
    <p:extLst>
      <p:ext uri="{BB962C8B-B14F-4D97-AF65-F5344CB8AC3E}">
        <p14:creationId xmlns:p14="http://schemas.microsoft.com/office/powerpoint/2010/main" val="8165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0" y="-44950"/>
            <a:ext cx="1273538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Task: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69" y="767255"/>
            <a:ext cx="7798932" cy="5336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838200"/>
            <a:ext cx="75723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-1" y="-44950"/>
            <a:ext cx="1545021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Next Step: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07" y="506786"/>
            <a:ext cx="3240799" cy="57374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67C60-BB21-4019-B894-C6B27BDEB0C5}"/>
              </a:ext>
            </a:extLst>
          </p:cNvPr>
          <p:cNvSpPr/>
          <p:nvPr/>
        </p:nvSpPr>
        <p:spPr>
          <a:xfrm>
            <a:off x="3867806" y="628991"/>
            <a:ext cx="467710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latin typeface="XCCW Joined 1a" panose="03050602040000000000" pitchFamily="66" charset="0"/>
              </a:rPr>
              <a:t>Use your right angle tester to help you solve the problems!</a:t>
            </a:r>
            <a:endParaRPr lang="en-GB" b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-1" y="-44950"/>
            <a:ext cx="1545021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Task 2: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67C60-BB21-4019-B894-C6B27BDEB0C5}"/>
              </a:ext>
            </a:extLst>
          </p:cNvPr>
          <p:cNvSpPr/>
          <p:nvPr/>
        </p:nvSpPr>
        <p:spPr>
          <a:xfrm>
            <a:off x="635874" y="692053"/>
            <a:ext cx="3400098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XCCW Joined 1a" panose="03050602040000000000" pitchFamily="66" charset="0"/>
              </a:rPr>
              <a:t>Using your right angle tester, move around the classroom and identify as many right angles as you can!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XCCW Joined 1a" panose="03050602040000000000" pitchFamily="66" charset="0"/>
              </a:rPr>
              <a:t>Record the object on a post it note and write how many right angles the object has next to it.</a:t>
            </a:r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67" y="692053"/>
            <a:ext cx="3954531" cy="277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663" y="3645336"/>
            <a:ext cx="2711668" cy="26284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70788" y="4127203"/>
            <a:ext cx="2247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maths book = </a:t>
            </a:r>
          </a:p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4 right angles</a:t>
            </a:r>
          </a:p>
          <a:p>
            <a:pPr algn="ctr"/>
            <a:endParaRPr lang="en-GB" dirty="0">
              <a:latin typeface="XCCW Joined 1a" panose="03050602040000000000" pitchFamily="66" charset="0"/>
            </a:endParaRPr>
          </a:p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door = 4   right angles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0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-1" y="-44950"/>
            <a:ext cx="1481959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Answers: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203"/>
          <a:stretch/>
        </p:blipFill>
        <p:spPr>
          <a:xfrm>
            <a:off x="475918" y="1104568"/>
            <a:ext cx="8155536" cy="43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BDD6821C-8EB0-4BC7-A91F-478A03AE3EBC}"/>
              </a:ext>
            </a:extLst>
          </p:cNvPr>
          <p:cNvSpPr>
            <a:spLocks noChangeAspect="1"/>
          </p:cNvSpPr>
          <p:nvPr/>
        </p:nvSpPr>
        <p:spPr>
          <a:xfrm>
            <a:off x="-1" y="-44950"/>
            <a:ext cx="1545021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Answers: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6" y="1124947"/>
            <a:ext cx="4320305" cy="4255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897" y="1753818"/>
            <a:ext cx="4170600" cy="3775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8624" y="5528930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a" panose="03050602040000000000" pitchFamily="66" charset="0"/>
              </a:rPr>
              <a:t>There are 34 right angles.</a:t>
            </a:r>
          </a:p>
        </p:txBody>
      </p:sp>
    </p:spTree>
    <p:extLst>
      <p:ext uri="{BB962C8B-B14F-4D97-AF65-F5344CB8AC3E}">
        <p14:creationId xmlns:p14="http://schemas.microsoft.com/office/powerpoint/2010/main" val="16118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22FF1A8-AC7B-4FA8-8135-609C6ACAEFE1}"/>
              </a:ext>
            </a:extLst>
          </p:cNvPr>
          <p:cNvGrpSpPr/>
          <p:nvPr/>
        </p:nvGrpSpPr>
        <p:grpSpPr>
          <a:xfrm rot="10800000">
            <a:off x="4506907" y="546104"/>
            <a:ext cx="4111576" cy="563765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7B4678-720A-41E0-A859-D935FF8A5C3E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D1D3567-19EB-4778-B8FE-D0D1F393DD2F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8F8142-6C55-4E12-AAF5-B3EE54D6786D}"/>
              </a:ext>
            </a:extLst>
          </p:cNvPr>
          <p:cNvGrpSpPr/>
          <p:nvPr/>
        </p:nvGrpSpPr>
        <p:grpSpPr>
          <a:xfrm>
            <a:off x="636607" y="546108"/>
            <a:ext cx="4906807" cy="563764"/>
            <a:chOff x="636608" y="1251245"/>
            <a:chExt cx="3914234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6C8D121-737B-4047-B057-6C0951F5FB7E}"/>
                </a:ext>
              </a:extLst>
            </p:cNvPr>
            <p:cNvSpPr/>
            <p:nvPr/>
          </p:nvSpPr>
          <p:spPr>
            <a:xfrm>
              <a:off x="636608" y="1251245"/>
              <a:ext cx="3296159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1C0EF05C-9031-4EF7-BB27-6FC0F697F9E6}"/>
                </a:ext>
              </a:extLst>
            </p:cNvPr>
            <p:cNvSpPr/>
            <p:nvPr/>
          </p:nvSpPr>
          <p:spPr>
            <a:xfrm rot="10800000" flipV="1">
              <a:off x="2764483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8" name="ICONS"/>
          <p:cNvGrpSpPr/>
          <p:nvPr/>
        </p:nvGrpSpPr>
        <p:grpSpPr>
          <a:xfrm>
            <a:off x="7480750" y="499356"/>
            <a:ext cx="1358539" cy="98613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55650" y="659055"/>
            <a:ext cx="455525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XCCW Joined 1a" panose="03050602040000000000" pitchFamily="66" charset="0"/>
              </a:rPr>
              <a:t>Which clocks show a quarter turn?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ACCB23-EAC9-4189-97E5-C9E244503C37}"/>
              </a:ext>
            </a:extLst>
          </p:cNvPr>
          <p:cNvGrpSpPr/>
          <p:nvPr/>
        </p:nvGrpSpPr>
        <p:grpSpPr>
          <a:xfrm>
            <a:off x="1431947" y="992842"/>
            <a:ext cx="2056300" cy="2189583"/>
            <a:chOff x="1326112" y="1264016"/>
            <a:chExt cx="2058197" cy="21062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6F3908-F1C2-4BA7-8E62-F25C3E45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0" r="16713"/>
            <a:stretch/>
          </p:blipFill>
          <p:spPr>
            <a:xfrm>
              <a:off x="1326112" y="1264016"/>
              <a:ext cx="2058197" cy="210629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30FF59-DA83-46F4-8972-008E105FF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50" t="33865" r="32729" b="42014"/>
            <a:stretch/>
          </p:blipFill>
          <p:spPr>
            <a:xfrm rot="7200000">
              <a:off x="2033689" y="2320454"/>
              <a:ext cx="588735" cy="42154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F14EDD-1282-4917-8764-596C0D11E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22" t="9099" r="46056" b="10974"/>
            <a:stretch/>
          </p:blipFill>
          <p:spPr>
            <a:xfrm rot="5400000">
              <a:off x="2251406" y="1668992"/>
              <a:ext cx="218743" cy="1271588"/>
            </a:xfrm>
            <a:prstGeom prst="rect">
              <a:avLst/>
            </a:prstGeom>
          </p:spPr>
        </p:pic>
        <p:sp>
          <p:nvSpPr>
            <p:cNvPr id="27" name="Partial Circle 26">
              <a:extLst>
                <a:ext uri="{FF2B5EF4-FFF2-40B4-BE49-F238E27FC236}">
                  <a16:creationId xmlns:a16="http://schemas.microsoft.com/office/drawing/2014/main" id="{FE2DF2BB-9979-4F34-A811-630655CDCE13}"/>
                </a:ext>
              </a:extLst>
            </p:cNvPr>
            <p:cNvSpPr/>
            <p:nvPr/>
          </p:nvSpPr>
          <p:spPr>
            <a:xfrm>
              <a:off x="1458865" y="1422400"/>
              <a:ext cx="1774877" cy="1774877"/>
            </a:xfrm>
            <a:prstGeom prst="pie">
              <a:avLst>
                <a:gd name="adj1" fmla="val 21591600"/>
                <a:gd name="adj2" fmla="val 5381413"/>
              </a:avLst>
            </a:prstGeom>
            <a:solidFill>
              <a:schemeClr val="accent4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  <a:latin typeface="XCCW Joined 1a" panose="03050602040000000000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6B8FBF-802E-47BA-BB82-630D40A26513}"/>
              </a:ext>
            </a:extLst>
          </p:cNvPr>
          <p:cNvGrpSpPr/>
          <p:nvPr/>
        </p:nvGrpSpPr>
        <p:grpSpPr>
          <a:xfrm>
            <a:off x="3637542" y="992842"/>
            <a:ext cx="2056300" cy="2189583"/>
            <a:chOff x="3531707" y="1264016"/>
            <a:chExt cx="2058197" cy="210629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2613278-3D1D-4CE1-A82B-B5A368F09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0" r="16713"/>
            <a:stretch/>
          </p:blipFill>
          <p:spPr>
            <a:xfrm>
              <a:off x="3531707" y="1264016"/>
              <a:ext cx="2058197" cy="2106291"/>
            </a:xfrm>
            <a:prstGeom prst="rect">
              <a:avLst/>
            </a:prstGeom>
          </p:spPr>
        </p:pic>
        <p:sp>
          <p:nvSpPr>
            <p:cNvPr id="31" name="Partial Circle 30">
              <a:extLst>
                <a:ext uri="{FF2B5EF4-FFF2-40B4-BE49-F238E27FC236}">
                  <a16:creationId xmlns:a16="http://schemas.microsoft.com/office/drawing/2014/main" id="{173CCFBA-8BAC-4D56-AA82-A17D3DB7F71B}"/>
                </a:ext>
              </a:extLst>
            </p:cNvPr>
            <p:cNvSpPr/>
            <p:nvPr/>
          </p:nvSpPr>
          <p:spPr>
            <a:xfrm>
              <a:off x="3657663" y="1415603"/>
              <a:ext cx="1781674" cy="1781674"/>
            </a:xfrm>
            <a:prstGeom prst="pie">
              <a:avLst>
                <a:gd name="adj1" fmla="val 14430355"/>
                <a:gd name="adj2" fmla="val 3592419"/>
              </a:avLst>
            </a:prstGeom>
            <a:solidFill>
              <a:schemeClr val="accent4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  <a:latin typeface="XCCW Joined 1a" panose="03050602040000000000" pitchFamily="66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464B3E-149A-4D27-BBB0-381D61635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50" t="33865" r="32729" b="42014"/>
            <a:stretch/>
          </p:blipFill>
          <p:spPr>
            <a:xfrm rot="5400000">
              <a:off x="4359201" y="2304580"/>
              <a:ext cx="588735" cy="42154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6E0A5F-A872-4396-80CD-CC797C971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22" t="9099" r="46056" b="10974"/>
            <a:stretch/>
          </p:blipFill>
          <p:spPr>
            <a:xfrm rot="19693994">
              <a:off x="4457001" y="1668992"/>
              <a:ext cx="218743" cy="127158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70B5C-F469-4017-BF19-1C5937FEA278}"/>
              </a:ext>
            </a:extLst>
          </p:cNvPr>
          <p:cNvGrpSpPr/>
          <p:nvPr/>
        </p:nvGrpSpPr>
        <p:grpSpPr>
          <a:xfrm>
            <a:off x="5843137" y="992842"/>
            <a:ext cx="2056300" cy="2189583"/>
            <a:chOff x="5737302" y="1264016"/>
            <a:chExt cx="2058197" cy="21062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A3A114-7EFE-4128-B37B-FCAB0D5CF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0" r="16713"/>
            <a:stretch/>
          </p:blipFill>
          <p:spPr>
            <a:xfrm>
              <a:off x="5737302" y="1264016"/>
              <a:ext cx="2058197" cy="210629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E06D84A-3EFE-4B73-8618-7103B6F0E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50" t="33865" r="32729" b="42014"/>
            <a:stretch/>
          </p:blipFill>
          <p:spPr>
            <a:xfrm rot="5400000">
              <a:off x="6549708" y="2279008"/>
              <a:ext cx="588735" cy="42154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315E73-6701-4FEF-BFBA-E82A1CE2A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22" t="9099" r="46056" b="10974"/>
            <a:stretch/>
          </p:blipFill>
          <p:spPr>
            <a:xfrm rot="5400000">
              <a:off x="6662596" y="1668992"/>
              <a:ext cx="218743" cy="1271588"/>
            </a:xfrm>
            <a:prstGeom prst="rect">
              <a:avLst/>
            </a:prstGeom>
          </p:spPr>
        </p:pic>
        <p:sp>
          <p:nvSpPr>
            <p:cNvPr id="35" name="Partial Circle 34">
              <a:extLst>
                <a:ext uri="{FF2B5EF4-FFF2-40B4-BE49-F238E27FC236}">
                  <a16:creationId xmlns:a16="http://schemas.microsoft.com/office/drawing/2014/main" id="{A116E1BC-1137-41A9-96D6-C25A2900044B}"/>
                </a:ext>
              </a:extLst>
            </p:cNvPr>
            <p:cNvSpPr/>
            <p:nvPr/>
          </p:nvSpPr>
          <p:spPr>
            <a:xfrm>
              <a:off x="5797606" y="1349951"/>
              <a:ext cx="1847326" cy="1847326"/>
            </a:xfrm>
            <a:prstGeom prst="pie">
              <a:avLst>
                <a:gd name="adj1" fmla="val 75197"/>
                <a:gd name="adj2" fmla="val 3586265"/>
              </a:avLst>
            </a:prstGeom>
            <a:solidFill>
              <a:schemeClr val="accent4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  <a:latin typeface="XCCW Joined 1a" panose="03050602040000000000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5712B6-9970-4690-AF5A-81EBCB54CA8B}"/>
              </a:ext>
            </a:extLst>
          </p:cNvPr>
          <p:cNvGrpSpPr/>
          <p:nvPr/>
        </p:nvGrpSpPr>
        <p:grpSpPr>
          <a:xfrm>
            <a:off x="2491489" y="3091885"/>
            <a:ext cx="2056300" cy="2189583"/>
            <a:chOff x="2447974" y="3452087"/>
            <a:chExt cx="2058197" cy="210629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627DC4D-EAA5-4E01-8CBD-A4C84B5C2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0" r="16713"/>
            <a:stretch/>
          </p:blipFill>
          <p:spPr>
            <a:xfrm>
              <a:off x="2447974" y="3452087"/>
              <a:ext cx="2058197" cy="2106291"/>
            </a:xfrm>
            <a:prstGeom prst="rect">
              <a:avLst/>
            </a:prstGeom>
          </p:spPr>
        </p:pic>
        <p:sp>
          <p:nvSpPr>
            <p:cNvPr id="39" name="Partial Circle 38">
              <a:extLst>
                <a:ext uri="{FF2B5EF4-FFF2-40B4-BE49-F238E27FC236}">
                  <a16:creationId xmlns:a16="http://schemas.microsoft.com/office/drawing/2014/main" id="{B1805646-ADDF-4EBE-87B4-C62427BDB930}"/>
                </a:ext>
              </a:extLst>
            </p:cNvPr>
            <p:cNvSpPr/>
            <p:nvPr/>
          </p:nvSpPr>
          <p:spPr>
            <a:xfrm>
              <a:off x="2552700" y="3582444"/>
              <a:ext cx="1802904" cy="1802904"/>
            </a:xfrm>
            <a:prstGeom prst="pie">
              <a:avLst>
                <a:gd name="adj1" fmla="val 16255657"/>
                <a:gd name="adj2" fmla="val 5356892"/>
              </a:avLst>
            </a:prstGeom>
            <a:solidFill>
              <a:schemeClr val="accent4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  <a:latin typeface="XCCW Joined 1a" panose="03050602040000000000" pitchFamily="66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D20377-9C34-47B9-8B2E-14CECA274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50" t="33865" r="32729" b="42014"/>
            <a:stretch/>
          </p:blipFill>
          <p:spPr>
            <a:xfrm rot="17950285">
              <a:off x="3212755" y="4087837"/>
              <a:ext cx="588735" cy="42154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D3AA49C-EE99-4CBD-9E47-6C736E9C4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22" t="9099" r="46056" b="10974"/>
            <a:stretch/>
          </p:blipFill>
          <p:spPr>
            <a:xfrm rot="10800000">
              <a:off x="3373268" y="3857063"/>
              <a:ext cx="218743" cy="127158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FDFF54-8C00-461E-B090-5AD0421E28C6}"/>
              </a:ext>
            </a:extLst>
          </p:cNvPr>
          <p:cNvGrpSpPr/>
          <p:nvPr/>
        </p:nvGrpSpPr>
        <p:grpSpPr>
          <a:xfrm>
            <a:off x="4697084" y="3091885"/>
            <a:ext cx="2056300" cy="2189583"/>
            <a:chOff x="4653569" y="3452087"/>
            <a:chExt cx="2058197" cy="210629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42A131A-E33E-48E0-B46C-05A9C0F07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0" r="16713"/>
            <a:stretch/>
          </p:blipFill>
          <p:spPr>
            <a:xfrm>
              <a:off x="4653569" y="3452087"/>
              <a:ext cx="2058197" cy="21062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C9FCB5E-CD52-49E8-9827-3430B7EB8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50" t="33865" r="32729" b="42014"/>
            <a:stretch/>
          </p:blipFill>
          <p:spPr>
            <a:xfrm rot="8940321">
              <a:off x="5276487" y="4432120"/>
              <a:ext cx="588735" cy="42154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BA5C7B-F887-4CE7-B872-5AD41520E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22" t="9099" r="46056" b="10974"/>
            <a:stretch/>
          </p:blipFill>
          <p:spPr>
            <a:xfrm rot="18004117">
              <a:off x="5578863" y="3857063"/>
              <a:ext cx="218743" cy="1271588"/>
            </a:xfrm>
            <a:prstGeom prst="rect">
              <a:avLst/>
            </a:prstGeom>
          </p:spPr>
        </p:pic>
        <p:sp>
          <p:nvSpPr>
            <p:cNvPr id="43" name="Partial Circle 42">
              <a:extLst>
                <a:ext uri="{FF2B5EF4-FFF2-40B4-BE49-F238E27FC236}">
                  <a16:creationId xmlns:a16="http://schemas.microsoft.com/office/drawing/2014/main" id="{30D9F5A3-EE94-479F-A3A8-6DF779B11803}"/>
                </a:ext>
              </a:extLst>
            </p:cNvPr>
            <p:cNvSpPr/>
            <p:nvPr/>
          </p:nvSpPr>
          <p:spPr>
            <a:xfrm>
              <a:off x="4793220" y="3579269"/>
              <a:ext cx="1802904" cy="1802904"/>
            </a:xfrm>
            <a:prstGeom prst="pie">
              <a:avLst>
                <a:gd name="adj1" fmla="val 7187778"/>
                <a:gd name="adj2" fmla="val 12567971"/>
              </a:avLst>
            </a:prstGeom>
            <a:solidFill>
              <a:schemeClr val="accent4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  <a:latin typeface="XCCW Joined 1a" panose="03050602040000000000" pitchFamily="66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9559D7E-2AF1-4853-9E35-52404265206D}"/>
              </a:ext>
            </a:extLst>
          </p:cNvPr>
          <p:cNvSpPr/>
          <p:nvPr/>
        </p:nvSpPr>
        <p:spPr>
          <a:xfrm>
            <a:off x="1305011" y="1377449"/>
            <a:ext cx="1834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XCCW Joined 1a" panose="03050602040000000000" pitchFamily="66" charset="0"/>
              </a:rPr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34A3CE-E14C-4B7C-81AB-5B49ABE05EA1}"/>
              </a:ext>
            </a:extLst>
          </p:cNvPr>
          <p:cNvSpPr/>
          <p:nvPr/>
        </p:nvSpPr>
        <p:spPr>
          <a:xfrm>
            <a:off x="3587418" y="1377449"/>
            <a:ext cx="1834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XCCW Joined 1a" panose="03050602040000000000" pitchFamily="66" charset="0"/>
              </a:rPr>
              <a:t>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A920B1-1575-4B67-A2FA-E8A2496DAB02}"/>
              </a:ext>
            </a:extLst>
          </p:cNvPr>
          <p:cNvSpPr/>
          <p:nvPr/>
        </p:nvSpPr>
        <p:spPr>
          <a:xfrm>
            <a:off x="5762095" y="1377449"/>
            <a:ext cx="1834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XCCW Joined 1a" panose="03050602040000000000" pitchFamily="66" charset="0"/>
              </a:rPr>
              <a:t>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7A3303-BA9A-401B-A1CB-DFA2F942CD6C}"/>
              </a:ext>
            </a:extLst>
          </p:cNvPr>
          <p:cNvSpPr/>
          <p:nvPr/>
        </p:nvSpPr>
        <p:spPr>
          <a:xfrm>
            <a:off x="2492126" y="3361035"/>
            <a:ext cx="1834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XCCW Joined 1a" panose="03050602040000000000" pitchFamily="66" charset="0"/>
              </a:rPr>
              <a:t>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1C13FB6-5D16-4DAC-A768-9B2C8EB9EF58}"/>
              </a:ext>
            </a:extLst>
          </p:cNvPr>
          <p:cNvSpPr/>
          <p:nvPr/>
        </p:nvSpPr>
        <p:spPr>
          <a:xfrm>
            <a:off x="4753126" y="3361035"/>
            <a:ext cx="1834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XCCW Joined 1a" panose="03050602040000000000" pitchFamily="66" charset="0"/>
              </a:rPr>
              <a:t>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00719C-662F-4E47-88FC-43E51F096D83}"/>
              </a:ext>
            </a:extLst>
          </p:cNvPr>
          <p:cNvSpPr/>
          <p:nvPr/>
        </p:nvSpPr>
        <p:spPr>
          <a:xfrm>
            <a:off x="6151109" y="663046"/>
            <a:ext cx="400514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XCCW Joined 1a" panose="03050602040000000000" pitchFamily="66" charset="0"/>
              </a:rPr>
              <a:t>A and 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CD60FFC-A7C5-455F-B7D6-C6E4972D4712}"/>
              </a:ext>
            </a:extLst>
          </p:cNvPr>
          <p:cNvSpPr/>
          <p:nvPr/>
        </p:nvSpPr>
        <p:spPr>
          <a:xfrm>
            <a:off x="755650" y="5196833"/>
            <a:ext cx="74739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latin typeface="XCCW Joined 1a" panose="03050602040000000000" pitchFamily="66" charset="0"/>
              </a:rPr>
              <a:t>Can you explain why the other clocks do not show quarter turns?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F5C152A-970F-4764-A1B8-82BD6EF7AACA}"/>
              </a:ext>
            </a:extLst>
          </p:cNvPr>
          <p:cNvSpPr/>
          <p:nvPr/>
        </p:nvSpPr>
        <p:spPr>
          <a:xfrm>
            <a:off x="755650" y="5802045"/>
            <a:ext cx="747395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XCCW Joined 1a" panose="03050602040000000000" pitchFamily="66" charset="0"/>
              </a:rPr>
              <a:t>B and D show a half turn which is two quarter turns. </a:t>
            </a:r>
            <a:br>
              <a:rPr lang="en-GB" sz="1600" dirty="0">
                <a:solidFill>
                  <a:srgbClr val="00B050"/>
                </a:solidFill>
                <a:latin typeface="XCCW Joined 1a" panose="03050602040000000000" pitchFamily="66" charset="0"/>
              </a:rPr>
            </a:br>
            <a:r>
              <a:rPr lang="en-GB" sz="1600" dirty="0">
                <a:solidFill>
                  <a:srgbClr val="00B050"/>
                </a:solidFill>
                <a:latin typeface="XCCW Joined 1a" panose="03050602040000000000" pitchFamily="66" charset="0"/>
              </a:rPr>
              <a:t>C shows a turn smaller than a quarter turn.</a:t>
            </a:r>
          </a:p>
        </p:txBody>
      </p:sp>
    </p:spTree>
    <p:extLst>
      <p:ext uri="{BB962C8B-B14F-4D97-AF65-F5344CB8AC3E}">
        <p14:creationId xmlns:p14="http://schemas.microsoft.com/office/powerpoint/2010/main" val="27130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198C4F-2F08-44B1-9D6A-8697DBB97D89}"/>
              </a:ext>
            </a:extLst>
          </p:cNvPr>
          <p:cNvSpPr/>
          <p:nvPr/>
        </p:nvSpPr>
        <p:spPr>
          <a:xfrm>
            <a:off x="3230080" y="4023406"/>
            <a:ext cx="2704869" cy="2266481"/>
          </a:xfrm>
          <a:prstGeom prst="roundRect">
            <a:avLst>
              <a:gd name="adj" fmla="val 90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3556D61-1A44-406B-9112-8035F68A22B3}"/>
              </a:ext>
            </a:extLst>
          </p:cNvPr>
          <p:cNvSpPr/>
          <p:nvPr/>
        </p:nvSpPr>
        <p:spPr>
          <a:xfrm>
            <a:off x="5290636" y="1587500"/>
            <a:ext cx="2704869" cy="2266481"/>
          </a:xfrm>
          <a:prstGeom prst="roundRect">
            <a:avLst>
              <a:gd name="adj" fmla="val 927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C46281F-C463-44AC-B97F-FA8163F3AC44}"/>
              </a:ext>
            </a:extLst>
          </p:cNvPr>
          <p:cNvSpPr/>
          <p:nvPr/>
        </p:nvSpPr>
        <p:spPr>
          <a:xfrm>
            <a:off x="1195488" y="1587500"/>
            <a:ext cx="2704869" cy="2266481"/>
          </a:xfrm>
          <a:prstGeom prst="roundRect">
            <a:avLst>
              <a:gd name="adj" fmla="val 97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2A976594-B724-46C0-ADF3-24AD3F276F93}"/>
              </a:ext>
            </a:extLst>
          </p:cNvPr>
          <p:cNvSpPr/>
          <p:nvPr/>
        </p:nvSpPr>
        <p:spPr>
          <a:xfrm rot="21366046">
            <a:off x="5636519" y="3183755"/>
            <a:ext cx="727321" cy="727321"/>
          </a:xfrm>
          <a:prstGeom prst="arc">
            <a:avLst>
              <a:gd name="adj1" fmla="val 16200000"/>
              <a:gd name="adj2" fmla="val 1983022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5F9E716-4ABB-495D-A186-7DA4F3A00098}"/>
              </a:ext>
            </a:extLst>
          </p:cNvPr>
          <p:cNvSpPr/>
          <p:nvPr/>
        </p:nvSpPr>
        <p:spPr>
          <a:xfrm rot="18900000">
            <a:off x="2143393" y="3149404"/>
            <a:ext cx="727321" cy="727321"/>
          </a:xfrm>
          <a:prstGeom prst="arc">
            <a:avLst>
              <a:gd name="adj1" fmla="val 16200000"/>
              <a:gd name="adj2" fmla="val 253314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7338E2-1920-432C-A398-D60B770CA6F5}"/>
              </a:ext>
            </a:extLst>
          </p:cNvPr>
          <p:cNvGrpSpPr/>
          <p:nvPr/>
        </p:nvGrpSpPr>
        <p:grpSpPr>
          <a:xfrm>
            <a:off x="849228" y="1871170"/>
            <a:ext cx="3346452" cy="3346450"/>
            <a:chOff x="2898774" y="1755777"/>
            <a:chExt cx="3346452" cy="334645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197B26-D799-497B-8D76-9653B603371D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506CA2-33FB-47CC-86DB-9B500A2C628A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0" y="-14867"/>
            <a:ext cx="2569268" cy="587630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What Is an Angle?</a:t>
            </a:r>
          </a:p>
          <a:p>
            <a:pPr algn="ctr"/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608550-29FF-450B-BD4E-D546E3120BDA}"/>
              </a:ext>
            </a:extLst>
          </p:cNvPr>
          <p:cNvGrpSpPr/>
          <p:nvPr/>
        </p:nvGrpSpPr>
        <p:grpSpPr>
          <a:xfrm>
            <a:off x="636607" y="639076"/>
            <a:ext cx="7992385" cy="719019"/>
            <a:chOff x="636608" y="1251245"/>
            <a:chExt cx="6277336" cy="15652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30B132-EDB5-482A-AD9E-6DB0B55162F6}"/>
                </a:ext>
              </a:extLst>
            </p:cNvPr>
            <p:cNvSpPr/>
            <p:nvPr/>
          </p:nvSpPr>
          <p:spPr>
            <a:xfrm>
              <a:off x="636608" y="1251245"/>
              <a:ext cx="4764911" cy="15652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E180B393-683F-4D67-B0FD-EC9A3E25A2A3}"/>
                </a:ext>
              </a:extLst>
            </p:cNvPr>
            <p:cNvSpPr/>
            <p:nvPr/>
          </p:nvSpPr>
          <p:spPr>
            <a:xfrm rot="10800000" flipV="1">
              <a:off x="4955955" y="1251245"/>
              <a:ext cx="1957989" cy="1565233"/>
            </a:xfrm>
            <a:prstGeom prst="parallelogram">
              <a:avLst>
                <a:gd name="adj" fmla="val 366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FBB41F2-5606-4E70-A3C8-D1B6694DCE67}"/>
              </a:ext>
            </a:extLst>
          </p:cNvPr>
          <p:cNvSpPr/>
          <p:nvPr/>
        </p:nvSpPr>
        <p:spPr>
          <a:xfrm>
            <a:off x="755650" y="728663"/>
            <a:ext cx="8388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We see angles when two straight lines meet at a point.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2AD2F3-6381-4467-AC74-58EC878E4C6B}"/>
              </a:ext>
            </a:extLst>
          </p:cNvPr>
          <p:cNvSpPr/>
          <p:nvPr/>
        </p:nvSpPr>
        <p:spPr>
          <a:xfrm>
            <a:off x="755650" y="1005662"/>
            <a:ext cx="815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An angle is the measure of the turn between two lines</a:t>
            </a:r>
            <a:r>
              <a:rPr lang="en-GB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3892FA-9ADC-41D3-9D2B-44EA0F770601}"/>
              </a:ext>
            </a:extLst>
          </p:cNvPr>
          <p:cNvGrpSpPr/>
          <p:nvPr/>
        </p:nvGrpSpPr>
        <p:grpSpPr>
          <a:xfrm>
            <a:off x="1343682" y="2371952"/>
            <a:ext cx="1208936" cy="1201438"/>
            <a:chOff x="999281" y="2233914"/>
            <a:chExt cx="1208936" cy="120143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74AC89D-A180-4BF3-B49C-08D5C15B93C0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09E410-2571-4FBC-BD27-E509F0EB3E4A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E5FED31-686A-4BBD-8C38-8E0ABA05ADE8}"/>
              </a:ext>
            </a:extLst>
          </p:cNvPr>
          <p:cNvGrpSpPr/>
          <p:nvPr/>
        </p:nvGrpSpPr>
        <p:grpSpPr>
          <a:xfrm rot="2620879">
            <a:off x="4319821" y="1857016"/>
            <a:ext cx="3346452" cy="3346450"/>
            <a:chOff x="2898774" y="1755777"/>
            <a:chExt cx="3346452" cy="334645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DB0F982-22E2-4DFB-B12B-9FE41528D243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6EEAFB-E730-4347-AFD6-BC6FA7AD866C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9AD486-EE22-47B0-BC3E-136D09DF8829}"/>
              </a:ext>
            </a:extLst>
          </p:cNvPr>
          <p:cNvGrpSpPr/>
          <p:nvPr/>
        </p:nvGrpSpPr>
        <p:grpSpPr>
          <a:xfrm rot="2620879">
            <a:off x="5374432" y="2113746"/>
            <a:ext cx="1208936" cy="1201438"/>
            <a:chOff x="999281" y="2233914"/>
            <a:chExt cx="1208936" cy="1201438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C92355-3BCB-443C-AE29-A402148BA20A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F56027F-2C46-4793-8F46-2F95343B36B1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7" name="Arc 66">
            <a:extLst>
              <a:ext uri="{FF2B5EF4-FFF2-40B4-BE49-F238E27FC236}">
                <a16:creationId xmlns:a16="http://schemas.microsoft.com/office/drawing/2014/main" id="{D1FFDC15-9A6C-4F88-8D8B-043DEAC8E116}"/>
              </a:ext>
            </a:extLst>
          </p:cNvPr>
          <p:cNvSpPr/>
          <p:nvPr/>
        </p:nvSpPr>
        <p:spPr>
          <a:xfrm rot="5244979">
            <a:off x="3353100" y="4217400"/>
            <a:ext cx="727321" cy="727321"/>
          </a:xfrm>
          <a:prstGeom prst="arc">
            <a:avLst>
              <a:gd name="adj1" fmla="val 16200000"/>
              <a:gd name="adj2" fmla="val 1983022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BB4DF40-8A4D-413D-BF4D-740CF03E62F9}"/>
              </a:ext>
            </a:extLst>
          </p:cNvPr>
          <p:cNvGrpSpPr/>
          <p:nvPr/>
        </p:nvGrpSpPr>
        <p:grpSpPr>
          <a:xfrm rot="8099812">
            <a:off x="2066432" y="2910417"/>
            <a:ext cx="3346452" cy="3346450"/>
            <a:chOff x="2898774" y="1755777"/>
            <a:chExt cx="3346452" cy="334645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A39CB5F-35AB-4306-AD4B-B9EC44DF01F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0FD5B7-3F58-4C71-A277-B2C96DFEB177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9C56E9-09D2-4AEC-BC8A-3D7DF27DA53E}"/>
              </a:ext>
            </a:extLst>
          </p:cNvPr>
          <p:cNvGrpSpPr/>
          <p:nvPr/>
        </p:nvGrpSpPr>
        <p:grpSpPr>
          <a:xfrm rot="8099812">
            <a:off x="3966682" y="3983038"/>
            <a:ext cx="1208936" cy="1201438"/>
            <a:chOff x="999281" y="2233914"/>
            <a:chExt cx="1208936" cy="1201438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E80EE55-D156-4F05-AE52-8946DE044065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4E1D7F6-51FF-4899-B0BE-4A05ADF8CA7A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817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1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3AEA3E-41F2-4715-B2A3-3D2EEE4776F3}"/>
              </a:ext>
            </a:extLst>
          </p:cNvPr>
          <p:cNvGrpSpPr/>
          <p:nvPr/>
        </p:nvGrpSpPr>
        <p:grpSpPr>
          <a:xfrm>
            <a:off x="3675027" y="1277948"/>
            <a:ext cx="4698298" cy="822960"/>
            <a:chOff x="3675027" y="1277948"/>
            <a:chExt cx="4238188" cy="82296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A1351B-C848-4ABA-8EF6-C671084F042D}"/>
                </a:ext>
              </a:extLst>
            </p:cNvPr>
            <p:cNvGrpSpPr/>
            <p:nvPr/>
          </p:nvGrpSpPr>
          <p:grpSpPr>
            <a:xfrm>
              <a:off x="3675027" y="1277948"/>
              <a:ext cx="4238188" cy="822960"/>
              <a:chOff x="-100786" y="1251245"/>
              <a:chExt cx="5297610" cy="1565233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84ADA8-6F15-407A-A24A-C6A7CC7D0E5F}"/>
                  </a:ext>
                </a:extLst>
              </p:cNvPr>
              <p:cNvSpPr/>
              <p:nvPr/>
            </p:nvSpPr>
            <p:spPr>
              <a:xfrm>
                <a:off x="-100786" y="1251245"/>
                <a:ext cx="4189942" cy="15652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XCCW Joined 1a" panose="03050602040000000000" pitchFamily="66" charset="0"/>
                </a:endParaRPr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9AE7D08E-5A84-4DEF-B2AB-0A2864204BD2}"/>
                  </a:ext>
                </a:extLst>
              </p:cNvPr>
              <p:cNvSpPr/>
              <p:nvPr/>
            </p:nvSpPr>
            <p:spPr>
              <a:xfrm rot="10800000" flipV="1">
                <a:off x="3238835" y="1251245"/>
                <a:ext cx="1957989" cy="1565233"/>
              </a:xfrm>
              <a:prstGeom prst="parallelogram">
                <a:avLst>
                  <a:gd name="adj" fmla="val 204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XCCW Joined 1a" panose="03050602040000000000" pitchFamily="66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BB41F2-5606-4E70-A3C8-D1B6694DCE67}"/>
                </a:ext>
              </a:extLst>
            </p:cNvPr>
            <p:cNvSpPr/>
            <p:nvPr/>
          </p:nvSpPr>
          <p:spPr>
            <a:xfrm>
              <a:off x="3939023" y="1445960"/>
              <a:ext cx="373342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XCCW Joined 1a" panose="03050602040000000000" pitchFamily="66" charset="0"/>
                </a:rPr>
                <a:t>Here we can see the angle made in a quarter turn.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B1F6AB-C6CC-4FA3-9D2A-8CA5E132BB22}"/>
              </a:ext>
            </a:extLst>
          </p:cNvPr>
          <p:cNvGrpSpPr/>
          <p:nvPr/>
        </p:nvGrpSpPr>
        <p:grpSpPr>
          <a:xfrm>
            <a:off x="3870262" y="2245446"/>
            <a:ext cx="4698298" cy="1137562"/>
            <a:chOff x="3870262" y="2245447"/>
            <a:chExt cx="4238188" cy="9095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279ADB-60B2-4E01-A056-3F7DAE07AD84}"/>
                </a:ext>
              </a:extLst>
            </p:cNvPr>
            <p:cNvGrpSpPr/>
            <p:nvPr/>
          </p:nvGrpSpPr>
          <p:grpSpPr>
            <a:xfrm>
              <a:off x="3870262" y="2245447"/>
              <a:ext cx="4238188" cy="822960"/>
              <a:chOff x="-100786" y="1251245"/>
              <a:chExt cx="5297610" cy="1565233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824DA6-BDDD-4632-AF76-7D3D9B6A3336}"/>
                  </a:ext>
                </a:extLst>
              </p:cNvPr>
              <p:cNvSpPr/>
              <p:nvPr/>
            </p:nvSpPr>
            <p:spPr>
              <a:xfrm>
                <a:off x="-100786" y="1251245"/>
                <a:ext cx="4189942" cy="15652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XCCW Joined 1a" panose="03050602040000000000" pitchFamily="66" charset="0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1E022354-0EC1-4917-8B04-B60C73A04B18}"/>
                  </a:ext>
                </a:extLst>
              </p:cNvPr>
              <p:cNvSpPr/>
              <p:nvPr/>
            </p:nvSpPr>
            <p:spPr>
              <a:xfrm rot="10800000" flipV="1">
                <a:off x="3238835" y="1251245"/>
                <a:ext cx="1957989" cy="1565233"/>
              </a:xfrm>
              <a:prstGeom prst="parallelogram">
                <a:avLst>
                  <a:gd name="adj" fmla="val 204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XCCW Joined 1a" panose="03050602040000000000" pitchFamily="66" charset="0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AFB5836-84F1-460B-898B-787D7B99F1E9}"/>
                </a:ext>
              </a:extLst>
            </p:cNvPr>
            <p:cNvSpPr/>
            <p:nvPr/>
          </p:nvSpPr>
          <p:spPr>
            <a:xfrm>
              <a:off x="3997162" y="2323978"/>
              <a:ext cx="3974192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latin typeface="XCCW Joined 1a" panose="03050602040000000000" pitchFamily="66" charset="0"/>
                </a:rPr>
                <a:t>The measure of the turn in a quarter turn is called a </a:t>
              </a:r>
              <a:r>
                <a:rPr lang="en-GB" b="1" dirty="0">
                  <a:latin typeface="XCCW Joined 1a" panose="03050602040000000000" pitchFamily="66" charset="0"/>
                </a:rPr>
                <a:t>right angle. </a:t>
              </a: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C46281F-C463-44AC-B97F-FA8163F3AC44}"/>
              </a:ext>
            </a:extLst>
          </p:cNvPr>
          <p:cNvSpPr/>
          <p:nvPr/>
        </p:nvSpPr>
        <p:spPr>
          <a:xfrm>
            <a:off x="1197610" y="977583"/>
            <a:ext cx="2704869" cy="2266481"/>
          </a:xfrm>
          <a:prstGeom prst="roundRect">
            <a:avLst>
              <a:gd name="adj" fmla="val 97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5F9E716-4ABB-495D-A186-7DA4F3A00098}"/>
              </a:ext>
            </a:extLst>
          </p:cNvPr>
          <p:cNvSpPr/>
          <p:nvPr/>
        </p:nvSpPr>
        <p:spPr>
          <a:xfrm>
            <a:off x="1306070" y="2443725"/>
            <a:ext cx="727321" cy="727321"/>
          </a:xfrm>
          <a:prstGeom prst="arc">
            <a:avLst>
              <a:gd name="adj1" fmla="val 16200000"/>
              <a:gd name="adj2" fmla="val 253314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7338E2-1920-432C-A398-D60B770CA6F5}"/>
              </a:ext>
            </a:extLst>
          </p:cNvPr>
          <p:cNvGrpSpPr/>
          <p:nvPr/>
        </p:nvGrpSpPr>
        <p:grpSpPr>
          <a:xfrm rot="2700000">
            <a:off x="-959" y="1166178"/>
            <a:ext cx="3346452" cy="3346450"/>
            <a:chOff x="2898774" y="1755777"/>
            <a:chExt cx="3346452" cy="334645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197B26-D799-497B-8D76-9653B603371D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506CA2-33FB-47CC-86DB-9B500A2C628A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6C2FD-0E3A-4293-A244-2F72A1F8D19F}"/>
              </a:ext>
            </a:extLst>
          </p:cNvPr>
          <p:cNvGrpSpPr/>
          <p:nvPr/>
        </p:nvGrpSpPr>
        <p:grpSpPr>
          <a:xfrm>
            <a:off x="921781" y="4018599"/>
            <a:ext cx="4708650" cy="2665980"/>
            <a:chOff x="921781" y="4018599"/>
            <a:chExt cx="4708650" cy="180501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E9AABA8-2E82-4DA5-9D14-B15E58804864}"/>
                </a:ext>
              </a:extLst>
            </p:cNvPr>
            <p:cNvGrpSpPr/>
            <p:nvPr/>
          </p:nvGrpSpPr>
          <p:grpSpPr>
            <a:xfrm flipH="1">
              <a:off x="921781" y="4018599"/>
              <a:ext cx="4708650" cy="1378893"/>
              <a:chOff x="-100786" y="1251245"/>
              <a:chExt cx="5297610" cy="1565233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16C3B72-446C-4F4D-ADFB-59534E40D666}"/>
                  </a:ext>
                </a:extLst>
              </p:cNvPr>
              <p:cNvSpPr/>
              <p:nvPr/>
            </p:nvSpPr>
            <p:spPr>
              <a:xfrm>
                <a:off x="-100786" y="1251245"/>
                <a:ext cx="4189942" cy="15652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id="{EB50F261-2975-4F39-B2D6-AE22BA5637D6}"/>
                  </a:ext>
                </a:extLst>
              </p:cNvPr>
              <p:cNvSpPr/>
              <p:nvPr/>
            </p:nvSpPr>
            <p:spPr>
              <a:xfrm rot="10800000" flipV="1">
                <a:off x="3238835" y="1251245"/>
                <a:ext cx="1957989" cy="1565233"/>
              </a:xfrm>
              <a:prstGeom prst="parallelogram">
                <a:avLst>
                  <a:gd name="adj" fmla="val 204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9713215-DC24-4657-B2CA-0D7379109374}"/>
                </a:ext>
              </a:extLst>
            </p:cNvPr>
            <p:cNvSpPr/>
            <p:nvPr/>
          </p:nvSpPr>
          <p:spPr>
            <a:xfrm>
              <a:off x="1271753" y="4161621"/>
              <a:ext cx="4127260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XCCW Joined 1a" panose="03050602040000000000" pitchFamily="66" charset="0"/>
                </a:rPr>
                <a:t>Instead of a curved arc to show a right angle, we use two straight lines to create a small square. This is because right angles are square corners.</a:t>
              </a:r>
              <a:endParaRPr lang="en-GB" b="1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3892FA-9ADC-41D3-9D2B-44EA0F770601}"/>
              </a:ext>
            </a:extLst>
          </p:cNvPr>
          <p:cNvGrpSpPr/>
          <p:nvPr/>
        </p:nvGrpSpPr>
        <p:grpSpPr>
          <a:xfrm rot="2700000">
            <a:off x="1067912" y="1420850"/>
            <a:ext cx="1208936" cy="1201438"/>
            <a:chOff x="999281" y="2233914"/>
            <a:chExt cx="1208936" cy="120143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74AC89D-A180-4BF3-B49C-08D5C15B93C0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09E410-2571-4FBC-BD27-E509F0EB3E4A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1860B5-2CDB-4818-ABDF-3576E71B29AE}"/>
              </a:ext>
            </a:extLst>
          </p:cNvPr>
          <p:cNvSpPr/>
          <p:nvPr/>
        </p:nvSpPr>
        <p:spPr>
          <a:xfrm>
            <a:off x="5401548" y="3544429"/>
            <a:ext cx="2704869" cy="2266481"/>
          </a:xfrm>
          <a:prstGeom prst="roundRect">
            <a:avLst>
              <a:gd name="adj" fmla="val 97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7865FA-3F8C-45CD-99AA-5E896F868EC5}"/>
              </a:ext>
            </a:extLst>
          </p:cNvPr>
          <p:cNvGrpSpPr/>
          <p:nvPr/>
        </p:nvGrpSpPr>
        <p:grpSpPr>
          <a:xfrm>
            <a:off x="7334250" y="5201749"/>
            <a:ext cx="211138" cy="204498"/>
            <a:chOff x="7334250" y="5201749"/>
            <a:chExt cx="211138" cy="20449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4C68A2-D9A6-4A6B-A494-AAC393F59729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A3EF113-6558-4D18-BCBA-3B82E26CD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28E959-0347-461B-B602-8C52BBDFAE24}"/>
              </a:ext>
            </a:extLst>
          </p:cNvPr>
          <p:cNvGrpSpPr/>
          <p:nvPr/>
        </p:nvGrpSpPr>
        <p:grpSpPr>
          <a:xfrm rot="2700000">
            <a:off x="5867621" y="3733024"/>
            <a:ext cx="3346452" cy="3346450"/>
            <a:chOff x="2898774" y="1755777"/>
            <a:chExt cx="3346452" cy="334645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F9A3A1-0A98-4789-87CC-868DD7CEC9EB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9217569-7A91-4869-A8F4-05BE14F97F29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57FFB7-CD56-484D-AB44-1E520AB908B5}"/>
              </a:ext>
            </a:extLst>
          </p:cNvPr>
          <p:cNvGrpSpPr/>
          <p:nvPr/>
        </p:nvGrpSpPr>
        <p:grpSpPr>
          <a:xfrm rot="2700000">
            <a:off x="6936492" y="3987696"/>
            <a:ext cx="1208936" cy="1201438"/>
            <a:chOff x="999281" y="2233914"/>
            <a:chExt cx="1208936" cy="120143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21FEDF4-91F8-4AF3-AF26-82B2507FA76E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EF6694A-AB2C-41B8-B932-237A686AEE95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0" y="-14867"/>
            <a:ext cx="2569268" cy="587630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What Is an Angle?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9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BEC2F41-E1AA-4C2E-98DA-393D8400EEF8}"/>
              </a:ext>
            </a:extLst>
          </p:cNvPr>
          <p:cNvGrpSpPr/>
          <p:nvPr/>
        </p:nvGrpSpPr>
        <p:grpSpPr>
          <a:xfrm rot="5400000">
            <a:off x="6823310" y="1993857"/>
            <a:ext cx="211138" cy="204498"/>
            <a:chOff x="7334250" y="5201749"/>
            <a:chExt cx="211138" cy="204498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8F17F34-FD42-4614-BA47-A520737E2210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BD2709-B5C1-4753-914F-69381B35E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292B13-F045-412A-AB9B-5BF728956C6F}"/>
              </a:ext>
            </a:extLst>
          </p:cNvPr>
          <p:cNvGrpSpPr/>
          <p:nvPr/>
        </p:nvGrpSpPr>
        <p:grpSpPr>
          <a:xfrm rot="16200000">
            <a:off x="5498613" y="994833"/>
            <a:ext cx="211138" cy="204498"/>
            <a:chOff x="7334250" y="5201749"/>
            <a:chExt cx="211138" cy="20449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DF6691E-E271-4013-A2CA-E7FBD1A8C9A7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85C808-3D47-4956-A824-CCFA1F498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1FFE0-7633-4C46-90B3-6BEEB563D896}"/>
              </a:ext>
            </a:extLst>
          </p:cNvPr>
          <p:cNvGrpSpPr/>
          <p:nvPr/>
        </p:nvGrpSpPr>
        <p:grpSpPr>
          <a:xfrm>
            <a:off x="443373" y="972273"/>
            <a:ext cx="2940293" cy="1292507"/>
            <a:chOff x="443373" y="972273"/>
            <a:chExt cx="2940293" cy="1292507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D044AAE0-D4E0-4653-9E72-FDADAEC917C4}"/>
                </a:ext>
              </a:extLst>
            </p:cNvPr>
            <p:cNvSpPr/>
            <p:nvPr/>
          </p:nvSpPr>
          <p:spPr>
            <a:xfrm>
              <a:off x="443373" y="972273"/>
              <a:ext cx="2940293" cy="1292507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DD3DED-22CA-4699-AD79-B4F94AB4A836}"/>
                </a:ext>
              </a:extLst>
            </p:cNvPr>
            <p:cNvSpPr txBox="1"/>
            <p:nvPr/>
          </p:nvSpPr>
          <p:spPr>
            <a:xfrm>
              <a:off x="603487" y="1138768"/>
              <a:ext cx="22840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XCCW Joined 1a" panose="03050602040000000000" pitchFamily="66" charset="0"/>
                </a:rPr>
                <a:t>A right angle can face any direction.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F9F199-CE5B-4F8A-B468-78C550D8CCF3}"/>
              </a:ext>
            </a:extLst>
          </p:cNvPr>
          <p:cNvGrpSpPr/>
          <p:nvPr/>
        </p:nvGrpSpPr>
        <p:grpSpPr>
          <a:xfrm>
            <a:off x="443373" y="2782746"/>
            <a:ext cx="3264383" cy="1292507"/>
            <a:chOff x="443373" y="972273"/>
            <a:chExt cx="3264383" cy="1292507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26C8477A-1D85-4CD6-AB08-EDD5771C83E3}"/>
                </a:ext>
              </a:extLst>
            </p:cNvPr>
            <p:cNvSpPr/>
            <p:nvPr/>
          </p:nvSpPr>
          <p:spPr>
            <a:xfrm>
              <a:off x="443373" y="972273"/>
              <a:ext cx="3264383" cy="1292507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1C3160-2969-4F84-92E9-F53E45962001}"/>
                </a:ext>
              </a:extLst>
            </p:cNvPr>
            <p:cNvSpPr txBox="1"/>
            <p:nvPr/>
          </p:nvSpPr>
          <p:spPr>
            <a:xfrm>
              <a:off x="696292" y="1159849"/>
              <a:ext cx="21683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XCCW Joined 1a" panose="03050602040000000000" pitchFamily="66" charset="0"/>
                </a:rPr>
                <a:t>A right angle can be in any position.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5A7875-7CD2-48DC-B415-2FE2197EAE08}"/>
              </a:ext>
            </a:extLst>
          </p:cNvPr>
          <p:cNvGrpSpPr/>
          <p:nvPr/>
        </p:nvGrpSpPr>
        <p:grpSpPr>
          <a:xfrm rot="13502979">
            <a:off x="4441292" y="-275633"/>
            <a:ext cx="2534294" cy="2534292"/>
            <a:chOff x="2898774" y="1755777"/>
            <a:chExt cx="3346452" cy="334645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D982D40-EB9C-481A-846F-86381C41296E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639179F-9CE9-486B-8CB4-FD0650F1095F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5F40D6-EDEE-4BB3-9D48-7C35F87ED9B3}"/>
              </a:ext>
            </a:extLst>
          </p:cNvPr>
          <p:cNvGrpSpPr/>
          <p:nvPr/>
        </p:nvGrpSpPr>
        <p:grpSpPr>
          <a:xfrm rot="13500000">
            <a:off x="5250671" y="1155938"/>
            <a:ext cx="915536" cy="909858"/>
            <a:chOff x="999281" y="2233914"/>
            <a:chExt cx="1208936" cy="120143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418A6E-55AB-4C16-992A-67A45E014C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624C83E-8075-43DC-B32A-47A7E9F9D72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9038ED-FFD4-40C2-8E1B-E37E4773D91A}"/>
              </a:ext>
            </a:extLst>
          </p:cNvPr>
          <p:cNvGrpSpPr/>
          <p:nvPr/>
        </p:nvGrpSpPr>
        <p:grpSpPr>
          <a:xfrm rot="2702979">
            <a:off x="5540667" y="931389"/>
            <a:ext cx="2534294" cy="2534292"/>
            <a:chOff x="2898774" y="1755777"/>
            <a:chExt cx="3346452" cy="33464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927E8BA-4FD2-4686-A321-F8EDE346FF6D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65A5EF-198F-45F3-8961-B03003CA46EC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FED662-1E6E-4A16-BC02-BB81AC809CEB}"/>
              </a:ext>
            </a:extLst>
          </p:cNvPr>
          <p:cNvGrpSpPr/>
          <p:nvPr/>
        </p:nvGrpSpPr>
        <p:grpSpPr>
          <a:xfrm rot="2700000">
            <a:off x="6348039" y="1130536"/>
            <a:ext cx="915536" cy="909858"/>
            <a:chOff x="999281" y="2233914"/>
            <a:chExt cx="1208936" cy="120143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92FA27A-B5E3-4579-80B7-15C47F78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3DD792C-B5C5-4340-A352-BB3FA60529B0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88462D-2756-4F3F-8C5C-CF04BEFC17E9}"/>
              </a:ext>
            </a:extLst>
          </p:cNvPr>
          <p:cNvGrpSpPr/>
          <p:nvPr/>
        </p:nvGrpSpPr>
        <p:grpSpPr>
          <a:xfrm>
            <a:off x="5495293" y="3907421"/>
            <a:ext cx="211138" cy="204498"/>
            <a:chOff x="7334250" y="5201749"/>
            <a:chExt cx="211138" cy="20449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99299A4-8F5A-400D-B7A7-B11B9302B16D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A21AFF-D5D8-4A68-B923-BBD0D89A9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7CB648-CC62-4576-8032-24C7DA5CC55A}"/>
              </a:ext>
            </a:extLst>
          </p:cNvPr>
          <p:cNvGrpSpPr/>
          <p:nvPr/>
        </p:nvGrpSpPr>
        <p:grpSpPr>
          <a:xfrm rot="18910379">
            <a:off x="4438815" y="2830481"/>
            <a:ext cx="2534294" cy="2534292"/>
            <a:chOff x="2898774" y="1755777"/>
            <a:chExt cx="3346452" cy="334645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CDDC9-2BE9-4EBE-96AD-262BAE87E284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92F978-3039-49A3-B3E6-02D24035177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7F1B42-2824-4FEA-A9DF-6673460ACB5E}"/>
              </a:ext>
            </a:extLst>
          </p:cNvPr>
          <p:cNvGrpSpPr/>
          <p:nvPr/>
        </p:nvGrpSpPr>
        <p:grpSpPr>
          <a:xfrm rot="18900000">
            <a:off x="4635125" y="3646942"/>
            <a:ext cx="915536" cy="909858"/>
            <a:chOff x="999281" y="2233914"/>
            <a:chExt cx="1208936" cy="120143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66F621-8FB5-4DE1-93B0-CFABA63EDBE2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F361008-6429-4994-8B09-ACC23B87C449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29E4237-C625-4FBF-AC71-DBD758B108A8}"/>
              </a:ext>
            </a:extLst>
          </p:cNvPr>
          <p:cNvGrpSpPr/>
          <p:nvPr/>
        </p:nvGrpSpPr>
        <p:grpSpPr>
          <a:xfrm rot="10800000">
            <a:off x="6826630" y="2970323"/>
            <a:ext cx="211138" cy="204498"/>
            <a:chOff x="7334250" y="5201749"/>
            <a:chExt cx="211138" cy="20449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315531-C99E-4C09-8098-75DDF7585EBB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D87F811-3A77-4A3B-A149-D3C984723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BF9FDB-34BD-4B0A-A229-6723C41BC586}"/>
              </a:ext>
            </a:extLst>
          </p:cNvPr>
          <p:cNvGrpSpPr/>
          <p:nvPr/>
        </p:nvGrpSpPr>
        <p:grpSpPr>
          <a:xfrm rot="13510379">
            <a:off x="5559483" y="1703176"/>
            <a:ext cx="2534294" cy="2534292"/>
            <a:chOff x="2898774" y="1755777"/>
            <a:chExt cx="3346452" cy="334645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8B3E967-7562-4474-A4D6-35D5A9F9B2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14EAE39-7C43-4982-A7FB-C26FF68CCBD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4E0991-999B-4D4F-B346-2AA042E4E4E8}"/>
              </a:ext>
            </a:extLst>
          </p:cNvPr>
          <p:cNvGrpSpPr/>
          <p:nvPr/>
        </p:nvGrpSpPr>
        <p:grpSpPr>
          <a:xfrm rot="13500000">
            <a:off x="6373606" y="3139218"/>
            <a:ext cx="915536" cy="909858"/>
            <a:chOff x="999281" y="2233914"/>
            <a:chExt cx="1208936" cy="1201438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9174DBE-70FD-4559-81A8-67AE3819F219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78095DC-AC70-433F-ABC2-20E22F8C2ABB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D790A33-49EB-4A62-9D90-46F85B70C6F0}"/>
              </a:ext>
            </a:extLst>
          </p:cNvPr>
          <p:cNvGrpSpPr/>
          <p:nvPr/>
        </p:nvGrpSpPr>
        <p:grpSpPr>
          <a:xfrm rot="18900000">
            <a:off x="5480835" y="5233999"/>
            <a:ext cx="211138" cy="204498"/>
            <a:chOff x="7334250" y="5201749"/>
            <a:chExt cx="211138" cy="204498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EDDD15-58CA-4946-8BD5-FCE2BFB3FC56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2D0FB2B-C0EC-4AC1-B05C-162DBF30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EC43EEC-D3C5-4790-9835-29B49793D13F}"/>
              </a:ext>
            </a:extLst>
          </p:cNvPr>
          <p:cNvGrpSpPr/>
          <p:nvPr/>
        </p:nvGrpSpPr>
        <p:grpSpPr>
          <a:xfrm rot="10379">
            <a:off x="4462170" y="4067049"/>
            <a:ext cx="2534294" cy="2534292"/>
            <a:chOff x="2898774" y="1755777"/>
            <a:chExt cx="3346452" cy="334645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F464DED-E654-4E96-A99C-57CCD5C588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165E06-B371-4B06-B7E6-0A6290B64DBE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E10A46-53DC-4026-91BA-E7041C254FFD}"/>
              </a:ext>
            </a:extLst>
          </p:cNvPr>
          <p:cNvGrpSpPr/>
          <p:nvPr/>
        </p:nvGrpSpPr>
        <p:grpSpPr>
          <a:xfrm>
            <a:off x="4840710" y="4446724"/>
            <a:ext cx="915536" cy="909858"/>
            <a:chOff x="999281" y="2233914"/>
            <a:chExt cx="1208936" cy="120143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22E3D7-82EF-4814-AF26-B3696B43872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2A96196-467B-47D6-854B-62D7F291A37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696FC78-C248-4292-8A46-BEF66C1FBE55}"/>
              </a:ext>
            </a:extLst>
          </p:cNvPr>
          <p:cNvGrpSpPr/>
          <p:nvPr/>
        </p:nvGrpSpPr>
        <p:grpSpPr>
          <a:xfrm rot="2700000">
            <a:off x="7211053" y="5519293"/>
            <a:ext cx="211138" cy="204498"/>
            <a:chOff x="7334250" y="5201749"/>
            <a:chExt cx="211138" cy="204498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70FE40C-7D3B-4B1D-B2E1-0413FB00E7EF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B0AD6F8-B84E-4D83-8345-F29D67933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A9074F-37EC-4FF2-861F-F7F300BCB091}"/>
              </a:ext>
            </a:extLst>
          </p:cNvPr>
          <p:cNvGrpSpPr/>
          <p:nvPr/>
        </p:nvGrpSpPr>
        <p:grpSpPr>
          <a:xfrm>
            <a:off x="6040184" y="4482648"/>
            <a:ext cx="2534294" cy="2534292"/>
            <a:chOff x="2898774" y="1755777"/>
            <a:chExt cx="3346452" cy="334645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4E85FF6-3751-4C03-98CF-5D4A9C4CB223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1C66CE-D923-421B-8AB8-A5DBE51084C0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464A8-D244-41D8-8084-E7D2085DA9F9}"/>
              </a:ext>
            </a:extLst>
          </p:cNvPr>
          <p:cNvGrpSpPr/>
          <p:nvPr/>
        </p:nvGrpSpPr>
        <p:grpSpPr>
          <a:xfrm rot="21589621">
            <a:off x="6413335" y="4849727"/>
            <a:ext cx="915536" cy="909858"/>
            <a:chOff x="999281" y="2233914"/>
            <a:chExt cx="1208936" cy="1201438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17D31DB-BF86-4FD5-9FA7-24849716274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9D82DA0-14E4-400C-8E43-F6A1CA113CC7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5283B-5B0F-451E-8837-0D651CB37E87}"/>
              </a:ext>
            </a:extLst>
          </p:cNvPr>
          <p:cNvSpPr/>
          <p:nvPr/>
        </p:nvSpPr>
        <p:spPr>
          <a:xfrm>
            <a:off x="3845560" y="619760"/>
            <a:ext cx="4683760" cy="195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77EF61-726D-4E30-A303-E411C911AAD9}"/>
              </a:ext>
            </a:extLst>
          </p:cNvPr>
          <p:cNvSpPr/>
          <p:nvPr/>
        </p:nvSpPr>
        <p:spPr>
          <a:xfrm>
            <a:off x="3845560" y="2744416"/>
            <a:ext cx="4683760" cy="161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DA3BD03-902D-4D7F-8CB1-54620D794EF8}"/>
              </a:ext>
            </a:extLst>
          </p:cNvPr>
          <p:cNvSpPr/>
          <p:nvPr/>
        </p:nvSpPr>
        <p:spPr>
          <a:xfrm>
            <a:off x="3845560" y="4339656"/>
            <a:ext cx="4683760" cy="161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7C8EA4-9FA2-4C93-A0A4-1DBA20E3B905}"/>
              </a:ext>
            </a:extLst>
          </p:cNvPr>
          <p:cNvGrpSpPr/>
          <p:nvPr/>
        </p:nvGrpSpPr>
        <p:grpSpPr>
          <a:xfrm>
            <a:off x="443373" y="4593220"/>
            <a:ext cx="3580759" cy="1296203"/>
            <a:chOff x="443373" y="972273"/>
            <a:chExt cx="3580759" cy="1296203"/>
          </a:xfrm>
        </p:grpSpPr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B4A4E8BB-8D2B-4C11-A1EA-3AD3ADEFADB8}"/>
                </a:ext>
              </a:extLst>
            </p:cNvPr>
            <p:cNvSpPr/>
            <p:nvPr/>
          </p:nvSpPr>
          <p:spPr>
            <a:xfrm>
              <a:off x="443373" y="972273"/>
              <a:ext cx="3580759" cy="1292507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22B495-C400-4D47-97AF-22C122ED4FBE}"/>
                </a:ext>
              </a:extLst>
            </p:cNvPr>
            <p:cNvSpPr txBox="1"/>
            <p:nvPr/>
          </p:nvSpPr>
          <p:spPr>
            <a:xfrm>
              <a:off x="543691" y="1068147"/>
              <a:ext cx="31341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XCCW Joined 1a" panose="03050602040000000000" pitchFamily="66" charset="0"/>
                </a:rPr>
                <a:t>A right angle always has a quarter turn between two straight lines.</a:t>
              </a:r>
            </a:p>
          </p:txBody>
        </p:sp>
      </p:grpSp>
      <p:sp>
        <p:nvSpPr>
          <p:cNvPr id="119" name="Rounded Rectangle 118"/>
          <p:cNvSpPr>
            <a:spLocks noChangeAspect="1"/>
          </p:cNvSpPr>
          <p:nvPr/>
        </p:nvSpPr>
        <p:spPr>
          <a:xfrm>
            <a:off x="0" y="-14867"/>
            <a:ext cx="2569268" cy="587630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What Is an Angle?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0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18FC8-5CE8-4310-B5E7-D17E7FF6C8E0}"/>
              </a:ext>
            </a:extLst>
          </p:cNvPr>
          <p:cNvGrpSpPr/>
          <p:nvPr/>
        </p:nvGrpSpPr>
        <p:grpSpPr>
          <a:xfrm>
            <a:off x="2523281" y="2456838"/>
            <a:ext cx="4097438" cy="1288649"/>
            <a:chOff x="2523281" y="2696049"/>
            <a:chExt cx="4097438" cy="12886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B8EC42-1458-4B27-B769-E978BE23BFA6}"/>
                </a:ext>
              </a:extLst>
            </p:cNvPr>
            <p:cNvSpPr/>
            <p:nvPr/>
          </p:nvSpPr>
          <p:spPr>
            <a:xfrm>
              <a:off x="2523281" y="2696050"/>
              <a:ext cx="4097438" cy="12886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971DB0B-EC90-4435-B327-53E6FA718DCB}"/>
                </a:ext>
              </a:extLst>
            </p:cNvPr>
            <p:cNvGrpSpPr/>
            <p:nvPr/>
          </p:nvGrpSpPr>
          <p:grpSpPr>
            <a:xfrm>
              <a:off x="6409581" y="3780200"/>
              <a:ext cx="211138" cy="204498"/>
              <a:chOff x="7334250" y="5201749"/>
              <a:chExt cx="211138" cy="204498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70B11E5-073E-4F3F-BF76-DF2DA4F0582A}"/>
                  </a:ext>
                </a:extLst>
              </p:cNvPr>
              <p:cNvCxnSpPr/>
              <p:nvPr/>
            </p:nvCxnSpPr>
            <p:spPr>
              <a:xfrm flipH="1">
                <a:off x="7334250" y="5205702"/>
                <a:ext cx="2111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35ABE44-6D7D-4E13-B1D3-A80F761486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419" y="5201749"/>
                <a:ext cx="0" cy="2044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A777F44-A010-49A4-9112-AA810A4D0A6C}"/>
                </a:ext>
              </a:extLst>
            </p:cNvPr>
            <p:cNvGrpSpPr/>
            <p:nvPr/>
          </p:nvGrpSpPr>
          <p:grpSpPr>
            <a:xfrm rot="16200000">
              <a:off x="6409581" y="2699369"/>
              <a:ext cx="211138" cy="204498"/>
              <a:chOff x="7334250" y="5201749"/>
              <a:chExt cx="211138" cy="204498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637C2D3-1C62-4C5C-80C6-C2F1CB51DBF2}"/>
                  </a:ext>
                </a:extLst>
              </p:cNvPr>
              <p:cNvCxnSpPr/>
              <p:nvPr/>
            </p:nvCxnSpPr>
            <p:spPr>
              <a:xfrm flipH="1">
                <a:off x="7334250" y="5205702"/>
                <a:ext cx="2111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149CC57-8341-4972-9D20-78B428C18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419" y="5201749"/>
                <a:ext cx="0" cy="2044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3C15E7-684B-48F0-AABB-29EBFC7A76AB}"/>
                </a:ext>
              </a:extLst>
            </p:cNvPr>
            <p:cNvGrpSpPr/>
            <p:nvPr/>
          </p:nvGrpSpPr>
          <p:grpSpPr>
            <a:xfrm rot="10800000">
              <a:off x="2523281" y="2699369"/>
              <a:ext cx="211138" cy="204498"/>
              <a:chOff x="7334250" y="5201749"/>
              <a:chExt cx="211138" cy="20449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720CB5-41B4-4DA0-972E-944FFD05FF7E}"/>
                  </a:ext>
                </a:extLst>
              </p:cNvPr>
              <p:cNvCxnSpPr/>
              <p:nvPr/>
            </p:nvCxnSpPr>
            <p:spPr>
              <a:xfrm flipH="1">
                <a:off x="7334250" y="5205702"/>
                <a:ext cx="2111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20C8313-B8E3-49E4-BD4C-9FED78D467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419" y="5201749"/>
                <a:ext cx="0" cy="2044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D7F54AA-B1B8-4F5D-ACBA-B10D19544D15}"/>
                </a:ext>
              </a:extLst>
            </p:cNvPr>
            <p:cNvGrpSpPr/>
            <p:nvPr/>
          </p:nvGrpSpPr>
          <p:grpSpPr>
            <a:xfrm rot="5400000">
              <a:off x="2523281" y="3776880"/>
              <a:ext cx="211138" cy="204498"/>
              <a:chOff x="7334250" y="5201749"/>
              <a:chExt cx="211138" cy="20449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1E3FD73-F318-4F65-9485-87E9D2E37E32}"/>
                  </a:ext>
                </a:extLst>
              </p:cNvPr>
              <p:cNvCxnSpPr/>
              <p:nvPr/>
            </p:nvCxnSpPr>
            <p:spPr>
              <a:xfrm flipH="1">
                <a:off x="7334250" y="5205702"/>
                <a:ext cx="2111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1E30D53-7012-4A5D-A3D2-D9DBE7D446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419" y="5201749"/>
                <a:ext cx="0" cy="2044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9EAB900-4BA5-40AC-95D6-FF634BE59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48" y="3382317"/>
            <a:ext cx="1584912" cy="15849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6AA874-DD5D-4517-8108-AE87035EABFF}"/>
              </a:ext>
            </a:extLst>
          </p:cNvPr>
          <p:cNvGrpSpPr/>
          <p:nvPr/>
        </p:nvGrpSpPr>
        <p:grpSpPr>
          <a:xfrm rot="10800000">
            <a:off x="6261341" y="615926"/>
            <a:ext cx="2246051" cy="493944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BEDEF5-0A1D-4615-9492-FD3EC8D42DA4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D1D34E7-20E0-4AC6-BFFA-BD0DDC4360BD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8E578-A535-4CCA-821E-78FEED107418}"/>
              </a:ext>
            </a:extLst>
          </p:cNvPr>
          <p:cNvGrpSpPr/>
          <p:nvPr/>
        </p:nvGrpSpPr>
        <p:grpSpPr>
          <a:xfrm>
            <a:off x="636608" y="615928"/>
            <a:ext cx="5685239" cy="493943"/>
            <a:chOff x="636608" y="1251245"/>
            <a:chExt cx="5685239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6EAF28-DB46-45C3-B4F3-47B9F2983F5A}"/>
                </a:ext>
              </a:extLst>
            </p:cNvPr>
            <p:cNvSpPr/>
            <p:nvPr/>
          </p:nvSpPr>
          <p:spPr>
            <a:xfrm>
              <a:off x="636608" y="1251245"/>
              <a:ext cx="5505691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8B57D03-2249-4774-9072-8ACB15152752}"/>
                </a:ext>
              </a:extLst>
            </p:cNvPr>
            <p:cNvSpPr/>
            <p:nvPr/>
          </p:nvSpPr>
          <p:spPr>
            <a:xfrm rot="10800000" flipV="1">
              <a:off x="4535488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B3056-BE7B-4FE7-A93C-BFBF6F80959F}"/>
              </a:ext>
            </a:extLst>
          </p:cNvPr>
          <p:cNvSpPr/>
          <p:nvPr/>
        </p:nvSpPr>
        <p:spPr>
          <a:xfrm>
            <a:off x="755649" y="728663"/>
            <a:ext cx="74424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Let’s investigate which 2D shapes have right angles.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4194D3-55EE-4B6D-BC4C-BFD739C991DC}"/>
              </a:ext>
            </a:extLst>
          </p:cNvPr>
          <p:cNvGrpSpPr/>
          <p:nvPr/>
        </p:nvGrpSpPr>
        <p:grpSpPr>
          <a:xfrm rot="10800000">
            <a:off x="5457351" y="5173880"/>
            <a:ext cx="3050040" cy="961822"/>
            <a:chOff x="2889250" y="1251245"/>
            <a:chExt cx="5432482" cy="10752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F1D675-47D6-46C0-A637-E4EC8BC31F80}"/>
                </a:ext>
              </a:extLst>
            </p:cNvPr>
            <p:cNvSpPr/>
            <p:nvPr/>
          </p:nvSpPr>
          <p:spPr>
            <a:xfrm>
              <a:off x="2889250" y="1251248"/>
              <a:ext cx="4212508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1D079EC3-C802-448F-AAF2-8E4813290103}"/>
                </a:ext>
              </a:extLst>
            </p:cNvPr>
            <p:cNvSpPr/>
            <p:nvPr/>
          </p:nvSpPr>
          <p:spPr>
            <a:xfrm rot="10800000" flipV="1">
              <a:off x="6535372" y="1251245"/>
              <a:ext cx="1786360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901884-D714-4E41-B94B-F65E646DFE9E}"/>
              </a:ext>
            </a:extLst>
          </p:cNvPr>
          <p:cNvGrpSpPr/>
          <p:nvPr/>
        </p:nvGrpSpPr>
        <p:grpSpPr>
          <a:xfrm>
            <a:off x="636609" y="5173884"/>
            <a:ext cx="4975534" cy="961819"/>
            <a:chOff x="636609" y="1251245"/>
            <a:chExt cx="4975534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9F2177-8B4A-47B3-858B-2DECB50AA443}"/>
                </a:ext>
              </a:extLst>
            </p:cNvPr>
            <p:cNvSpPr/>
            <p:nvPr/>
          </p:nvSpPr>
          <p:spPr>
            <a:xfrm>
              <a:off x="636609" y="1251245"/>
              <a:ext cx="4448535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7A7C7DE-9834-4037-9A6C-64F5CF14C08D}"/>
                </a:ext>
              </a:extLst>
            </p:cNvPr>
            <p:cNvSpPr/>
            <p:nvPr/>
          </p:nvSpPr>
          <p:spPr>
            <a:xfrm rot="10800000" flipV="1">
              <a:off x="3825784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661369-924A-4754-9D35-E26ACCFDEEEC}"/>
              </a:ext>
            </a:extLst>
          </p:cNvPr>
          <p:cNvSpPr/>
          <p:nvPr/>
        </p:nvSpPr>
        <p:spPr>
          <a:xfrm>
            <a:off x="778941" y="5290073"/>
            <a:ext cx="46497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We can use a right-angle finder to help us to check which of the angles are right angles.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346103-D140-49B7-8059-E58B2391C035}"/>
              </a:ext>
            </a:extLst>
          </p:cNvPr>
          <p:cNvSpPr/>
          <p:nvPr/>
        </p:nvSpPr>
        <p:spPr>
          <a:xfrm>
            <a:off x="5845072" y="5407796"/>
            <a:ext cx="242924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XCCW Joined 1a" panose="03050602040000000000" pitchFamily="66" charset="0"/>
              </a:rPr>
              <a:t>The rectangle has 4 right angles.</a:t>
            </a: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0" y="-8059"/>
            <a:ext cx="3962400" cy="587630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Right angles in 2D shapes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3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0434 -0.04954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4 -0.04954 L -0.10434 -0.26343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4 -0.26343 L -0.57153 -0.26343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6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153 -0.26343 L -0.57153 -0.04954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94E739E-0D00-46D2-8773-60363EAAB5D6}"/>
              </a:ext>
            </a:extLst>
          </p:cNvPr>
          <p:cNvSpPr/>
          <p:nvPr/>
        </p:nvSpPr>
        <p:spPr>
          <a:xfrm>
            <a:off x="2484699" y="2419109"/>
            <a:ext cx="4186177" cy="140053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35948-EFD2-45FD-8946-FACC73A6BA94}"/>
              </a:ext>
            </a:extLst>
          </p:cNvPr>
          <p:cNvGrpSpPr/>
          <p:nvPr/>
        </p:nvGrpSpPr>
        <p:grpSpPr>
          <a:xfrm>
            <a:off x="2484699" y="3608509"/>
            <a:ext cx="204498" cy="211138"/>
            <a:chOff x="2526601" y="3534349"/>
            <a:chExt cx="204498" cy="21113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D90853-E50C-4B0A-8A6D-E2A87ED257FE}"/>
                </a:ext>
              </a:extLst>
            </p:cNvPr>
            <p:cNvCxnSpPr/>
            <p:nvPr/>
          </p:nvCxnSpPr>
          <p:spPr>
            <a:xfrm rot="5400000" flipH="1">
              <a:off x="2621577" y="3639918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58283B7-7F3D-4496-83E7-FDBFCBD7AD3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628850" y="3444269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BBB71C34-5A73-4DA0-88C2-CC6CBDA4E8D8}"/>
              </a:ext>
            </a:extLst>
          </p:cNvPr>
          <p:cNvSpPr/>
          <p:nvPr/>
        </p:nvSpPr>
        <p:spPr>
          <a:xfrm rot="5400000">
            <a:off x="2124940" y="2001614"/>
            <a:ext cx="727321" cy="727321"/>
          </a:xfrm>
          <a:prstGeom prst="arc">
            <a:avLst>
              <a:gd name="adj1" fmla="val 17858231"/>
              <a:gd name="adj2" fmla="val 2159815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127E122E-405B-4C98-B15E-42B731AC0C6B}"/>
              </a:ext>
            </a:extLst>
          </p:cNvPr>
          <p:cNvSpPr/>
          <p:nvPr/>
        </p:nvSpPr>
        <p:spPr>
          <a:xfrm rot="14182518">
            <a:off x="5648325" y="3350418"/>
            <a:ext cx="727321" cy="727321"/>
          </a:xfrm>
          <a:prstGeom prst="arc">
            <a:avLst>
              <a:gd name="adj1" fmla="val 17254379"/>
              <a:gd name="adj2" fmla="val 202783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AB900-4BA5-40AC-95D6-FF634BE59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48" y="3382317"/>
            <a:ext cx="1584912" cy="15849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6AA874-DD5D-4517-8108-AE87035EABFF}"/>
              </a:ext>
            </a:extLst>
          </p:cNvPr>
          <p:cNvGrpSpPr/>
          <p:nvPr/>
        </p:nvGrpSpPr>
        <p:grpSpPr>
          <a:xfrm rot="10800000">
            <a:off x="6261341" y="615926"/>
            <a:ext cx="2246051" cy="493944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BEDEF5-0A1D-4615-9492-FD3EC8D42DA4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D1D34E7-20E0-4AC6-BFFA-BD0DDC4360BD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8E578-A535-4CCA-821E-78FEED107418}"/>
              </a:ext>
            </a:extLst>
          </p:cNvPr>
          <p:cNvGrpSpPr/>
          <p:nvPr/>
        </p:nvGrpSpPr>
        <p:grpSpPr>
          <a:xfrm>
            <a:off x="636608" y="615928"/>
            <a:ext cx="5685239" cy="493943"/>
            <a:chOff x="636608" y="1251245"/>
            <a:chExt cx="5685239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6EAF28-DB46-45C3-B4F3-47B9F2983F5A}"/>
                </a:ext>
              </a:extLst>
            </p:cNvPr>
            <p:cNvSpPr/>
            <p:nvPr/>
          </p:nvSpPr>
          <p:spPr>
            <a:xfrm>
              <a:off x="636608" y="1251245"/>
              <a:ext cx="5505691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8B57D03-2249-4774-9072-8ACB15152752}"/>
                </a:ext>
              </a:extLst>
            </p:cNvPr>
            <p:cNvSpPr/>
            <p:nvPr/>
          </p:nvSpPr>
          <p:spPr>
            <a:xfrm rot="10800000" flipV="1">
              <a:off x="4535488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B3056-BE7B-4FE7-A93C-BFBF6F80959F}"/>
              </a:ext>
            </a:extLst>
          </p:cNvPr>
          <p:cNvSpPr/>
          <p:nvPr/>
        </p:nvSpPr>
        <p:spPr>
          <a:xfrm>
            <a:off x="755649" y="728663"/>
            <a:ext cx="74529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Let’s investigate which 2D shapes have right angles.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4194D3-55EE-4B6D-BC4C-BFD739C991DC}"/>
              </a:ext>
            </a:extLst>
          </p:cNvPr>
          <p:cNvGrpSpPr/>
          <p:nvPr/>
        </p:nvGrpSpPr>
        <p:grpSpPr>
          <a:xfrm rot="10800000">
            <a:off x="5457351" y="5173880"/>
            <a:ext cx="3050040" cy="961822"/>
            <a:chOff x="2889250" y="1251245"/>
            <a:chExt cx="5432482" cy="10752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F1D675-47D6-46C0-A637-E4EC8BC31F80}"/>
                </a:ext>
              </a:extLst>
            </p:cNvPr>
            <p:cNvSpPr/>
            <p:nvPr/>
          </p:nvSpPr>
          <p:spPr>
            <a:xfrm>
              <a:off x="2889250" y="1251248"/>
              <a:ext cx="4212508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1D079EC3-C802-448F-AAF2-8E4813290103}"/>
                </a:ext>
              </a:extLst>
            </p:cNvPr>
            <p:cNvSpPr/>
            <p:nvPr/>
          </p:nvSpPr>
          <p:spPr>
            <a:xfrm rot="10800000" flipV="1">
              <a:off x="6535372" y="1251245"/>
              <a:ext cx="1786360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901884-D714-4E41-B94B-F65E646DFE9E}"/>
              </a:ext>
            </a:extLst>
          </p:cNvPr>
          <p:cNvGrpSpPr/>
          <p:nvPr/>
        </p:nvGrpSpPr>
        <p:grpSpPr>
          <a:xfrm>
            <a:off x="636609" y="5173884"/>
            <a:ext cx="4975534" cy="961819"/>
            <a:chOff x="636609" y="1251245"/>
            <a:chExt cx="4975534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9F2177-8B4A-47B3-858B-2DECB50AA443}"/>
                </a:ext>
              </a:extLst>
            </p:cNvPr>
            <p:cNvSpPr/>
            <p:nvPr/>
          </p:nvSpPr>
          <p:spPr>
            <a:xfrm>
              <a:off x="636609" y="1251245"/>
              <a:ext cx="4448535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7A7C7DE-9834-4037-9A6C-64F5CF14C08D}"/>
                </a:ext>
              </a:extLst>
            </p:cNvPr>
            <p:cNvSpPr/>
            <p:nvPr/>
          </p:nvSpPr>
          <p:spPr>
            <a:xfrm rot="10800000" flipV="1">
              <a:off x="3825784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661369-924A-4754-9D35-E26ACCFDEEEC}"/>
              </a:ext>
            </a:extLst>
          </p:cNvPr>
          <p:cNvSpPr/>
          <p:nvPr/>
        </p:nvSpPr>
        <p:spPr>
          <a:xfrm>
            <a:off x="716278" y="5239291"/>
            <a:ext cx="46497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We can use a right-angle finder to help us to check which of the angles are right angles.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346103-D140-49B7-8059-E58B2391C035}"/>
              </a:ext>
            </a:extLst>
          </p:cNvPr>
          <p:cNvSpPr/>
          <p:nvPr/>
        </p:nvSpPr>
        <p:spPr>
          <a:xfrm>
            <a:off x="5738211" y="5173878"/>
            <a:ext cx="280390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XCCW Joined 1a" panose="03050602040000000000" pitchFamily="66" charset="0"/>
              </a:rPr>
              <a:t>The triangle has 1 right angle. It’s called a right-angled triangle.</a:t>
            </a:r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0" y="-8059"/>
            <a:ext cx="3962400" cy="587630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Right angles in 2D shapes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09826 -0.03773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03774 L -0.57691 -0.2713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1" y="-1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91 -0.2713 L -0.57691 -0.03912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36">
            <a:extLst>
              <a:ext uri="{FF2B5EF4-FFF2-40B4-BE49-F238E27FC236}">
                <a16:creationId xmlns:a16="http://schemas.microsoft.com/office/drawing/2014/main" id="{3E72D20B-3077-4FAF-BF51-05BE72D799E4}"/>
              </a:ext>
            </a:extLst>
          </p:cNvPr>
          <p:cNvSpPr/>
          <p:nvPr/>
        </p:nvSpPr>
        <p:spPr>
          <a:xfrm rot="10800000" flipH="1" flipV="1">
            <a:off x="2903161" y="1852850"/>
            <a:ext cx="3447482" cy="2206918"/>
          </a:xfrm>
          <a:prstGeom prst="parallelogram">
            <a:avLst>
              <a:gd name="adj" fmla="val 386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24F4B8B-2865-4234-A467-175665B9253D}"/>
              </a:ext>
            </a:extLst>
          </p:cNvPr>
          <p:cNvSpPr/>
          <p:nvPr/>
        </p:nvSpPr>
        <p:spPr>
          <a:xfrm rot="5400000">
            <a:off x="3389453" y="1481716"/>
            <a:ext cx="727321" cy="727321"/>
          </a:xfrm>
          <a:prstGeom prst="arc">
            <a:avLst>
              <a:gd name="adj1" fmla="val 16285080"/>
              <a:gd name="adj2" fmla="val 122496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5DE6D7F-E567-446E-84C0-24E0058AC460}"/>
              </a:ext>
            </a:extLst>
          </p:cNvPr>
          <p:cNvSpPr/>
          <p:nvPr/>
        </p:nvSpPr>
        <p:spPr>
          <a:xfrm rot="16200000">
            <a:off x="5116413" y="3696108"/>
            <a:ext cx="727321" cy="727321"/>
          </a:xfrm>
          <a:prstGeom prst="arc">
            <a:avLst>
              <a:gd name="adj1" fmla="val 16285080"/>
              <a:gd name="adj2" fmla="val 122496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20BA1A0-D73F-4CD8-BE67-07ECB4F973F0}"/>
              </a:ext>
            </a:extLst>
          </p:cNvPr>
          <p:cNvSpPr/>
          <p:nvPr/>
        </p:nvSpPr>
        <p:spPr>
          <a:xfrm rot="9397205">
            <a:off x="5958186" y="1509483"/>
            <a:ext cx="727321" cy="727321"/>
          </a:xfrm>
          <a:prstGeom prst="arc">
            <a:avLst>
              <a:gd name="adj1" fmla="val 18721719"/>
              <a:gd name="adj2" fmla="val 149389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364461F-D3B5-4F3F-A0E7-37F727CC89E7}"/>
              </a:ext>
            </a:extLst>
          </p:cNvPr>
          <p:cNvSpPr/>
          <p:nvPr/>
        </p:nvSpPr>
        <p:spPr>
          <a:xfrm rot="19800000">
            <a:off x="2585261" y="3725754"/>
            <a:ext cx="727321" cy="727321"/>
          </a:xfrm>
          <a:prstGeom prst="arc">
            <a:avLst>
              <a:gd name="adj1" fmla="val 18777657"/>
              <a:gd name="adj2" fmla="val 147738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AB900-4BA5-40AC-95D6-FF634BE59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48" y="3382317"/>
            <a:ext cx="1584912" cy="15849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6AA874-DD5D-4517-8108-AE87035EABFF}"/>
              </a:ext>
            </a:extLst>
          </p:cNvPr>
          <p:cNvGrpSpPr/>
          <p:nvPr/>
        </p:nvGrpSpPr>
        <p:grpSpPr>
          <a:xfrm rot="10800000">
            <a:off x="6261341" y="615926"/>
            <a:ext cx="2246051" cy="493944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BEDEF5-0A1D-4615-9492-FD3EC8D42DA4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D1D34E7-20E0-4AC6-BFFA-BD0DDC4360BD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8E578-A535-4CCA-821E-78FEED107418}"/>
              </a:ext>
            </a:extLst>
          </p:cNvPr>
          <p:cNvGrpSpPr/>
          <p:nvPr/>
        </p:nvGrpSpPr>
        <p:grpSpPr>
          <a:xfrm>
            <a:off x="636608" y="615928"/>
            <a:ext cx="5685239" cy="493943"/>
            <a:chOff x="636608" y="1251245"/>
            <a:chExt cx="5685239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6EAF28-DB46-45C3-B4F3-47B9F2983F5A}"/>
                </a:ext>
              </a:extLst>
            </p:cNvPr>
            <p:cNvSpPr/>
            <p:nvPr/>
          </p:nvSpPr>
          <p:spPr>
            <a:xfrm>
              <a:off x="636608" y="1251245"/>
              <a:ext cx="5505691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8B57D03-2249-4774-9072-8ACB15152752}"/>
                </a:ext>
              </a:extLst>
            </p:cNvPr>
            <p:cNvSpPr/>
            <p:nvPr/>
          </p:nvSpPr>
          <p:spPr>
            <a:xfrm rot="10800000" flipV="1">
              <a:off x="4535488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B3056-BE7B-4FE7-A93C-BFBF6F80959F}"/>
              </a:ext>
            </a:extLst>
          </p:cNvPr>
          <p:cNvSpPr/>
          <p:nvPr/>
        </p:nvSpPr>
        <p:spPr>
          <a:xfrm>
            <a:off x="755649" y="728663"/>
            <a:ext cx="74949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Let’s investigate which 2D shapes have right angles.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4194D3-55EE-4B6D-BC4C-BFD739C991DC}"/>
              </a:ext>
            </a:extLst>
          </p:cNvPr>
          <p:cNvGrpSpPr/>
          <p:nvPr/>
        </p:nvGrpSpPr>
        <p:grpSpPr>
          <a:xfrm rot="10800000">
            <a:off x="5457351" y="5173880"/>
            <a:ext cx="3050040" cy="961822"/>
            <a:chOff x="2889250" y="1251245"/>
            <a:chExt cx="5432482" cy="10752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F1D675-47D6-46C0-A637-E4EC8BC31F80}"/>
                </a:ext>
              </a:extLst>
            </p:cNvPr>
            <p:cNvSpPr/>
            <p:nvPr/>
          </p:nvSpPr>
          <p:spPr>
            <a:xfrm>
              <a:off x="2889250" y="1251248"/>
              <a:ext cx="4212508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1D079EC3-C802-448F-AAF2-8E4813290103}"/>
                </a:ext>
              </a:extLst>
            </p:cNvPr>
            <p:cNvSpPr/>
            <p:nvPr/>
          </p:nvSpPr>
          <p:spPr>
            <a:xfrm rot="10800000" flipV="1">
              <a:off x="6535372" y="1251245"/>
              <a:ext cx="1786360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901884-D714-4E41-B94B-F65E646DFE9E}"/>
              </a:ext>
            </a:extLst>
          </p:cNvPr>
          <p:cNvGrpSpPr/>
          <p:nvPr/>
        </p:nvGrpSpPr>
        <p:grpSpPr>
          <a:xfrm>
            <a:off x="636609" y="5173884"/>
            <a:ext cx="4975534" cy="961819"/>
            <a:chOff x="636609" y="1251245"/>
            <a:chExt cx="4975534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9F2177-8B4A-47B3-858B-2DECB50AA443}"/>
                </a:ext>
              </a:extLst>
            </p:cNvPr>
            <p:cNvSpPr/>
            <p:nvPr/>
          </p:nvSpPr>
          <p:spPr>
            <a:xfrm>
              <a:off x="636609" y="1251245"/>
              <a:ext cx="4448535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7A7C7DE-9834-4037-9A6C-64F5CF14C08D}"/>
                </a:ext>
              </a:extLst>
            </p:cNvPr>
            <p:cNvSpPr/>
            <p:nvPr/>
          </p:nvSpPr>
          <p:spPr>
            <a:xfrm rot="10800000" flipV="1">
              <a:off x="3825784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661369-924A-4754-9D35-E26ACCFDEEEC}"/>
              </a:ext>
            </a:extLst>
          </p:cNvPr>
          <p:cNvSpPr/>
          <p:nvPr/>
        </p:nvSpPr>
        <p:spPr>
          <a:xfrm>
            <a:off x="755649" y="5239291"/>
            <a:ext cx="46497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We can use a right-angle finder to help us to check which of the angles are right angles.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346103-D140-49B7-8059-E58B2391C035}"/>
              </a:ext>
            </a:extLst>
          </p:cNvPr>
          <p:cNvSpPr/>
          <p:nvPr/>
        </p:nvSpPr>
        <p:spPr>
          <a:xfrm>
            <a:off x="5824349" y="5404620"/>
            <a:ext cx="25281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XCCW Joined 1a" panose="03050602040000000000" pitchFamily="66" charset="0"/>
              </a:rPr>
              <a:t>The rhombus has no right angles.</a:t>
            </a: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0" y="-8059"/>
            <a:ext cx="3962400" cy="587630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Right angles in 2D shapes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3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3351 -0.00533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51 -0.00533 L -0.13212 -0.35278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73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12 -0.35278 L -0.43976 -0.35278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76 -0.35277 L -0.53107 -0.00232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175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32437C-B527-4FAE-91AF-857103F30099}"/>
              </a:ext>
            </a:extLst>
          </p:cNvPr>
          <p:cNvSpPr/>
          <p:nvPr/>
        </p:nvSpPr>
        <p:spPr>
          <a:xfrm rot="2700000">
            <a:off x="3739876" y="2420644"/>
            <a:ext cx="1601952" cy="1601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6AA874-DD5D-4517-8108-AE87035EABFF}"/>
              </a:ext>
            </a:extLst>
          </p:cNvPr>
          <p:cNvGrpSpPr/>
          <p:nvPr/>
        </p:nvGrpSpPr>
        <p:grpSpPr>
          <a:xfrm rot="10800000">
            <a:off x="6261341" y="615926"/>
            <a:ext cx="2246051" cy="493944"/>
            <a:chOff x="2889250" y="1251245"/>
            <a:chExt cx="4000482" cy="10752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BEDEF5-0A1D-4615-9492-FD3EC8D42DA4}"/>
                </a:ext>
              </a:extLst>
            </p:cNvPr>
            <p:cNvSpPr/>
            <p:nvPr/>
          </p:nvSpPr>
          <p:spPr>
            <a:xfrm>
              <a:off x="2889250" y="1251247"/>
              <a:ext cx="283049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D1D34E7-20E0-4AC6-BFFA-BD0DDC4360BD}"/>
                </a:ext>
              </a:extLst>
            </p:cNvPr>
            <p:cNvSpPr/>
            <p:nvPr/>
          </p:nvSpPr>
          <p:spPr>
            <a:xfrm rot="10800000" flipV="1">
              <a:off x="5103373" y="1251245"/>
              <a:ext cx="1786359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38E578-A535-4CCA-821E-78FEED107418}"/>
              </a:ext>
            </a:extLst>
          </p:cNvPr>
          <p:cNvGrpSpPr/>
          <p:nvPr/>
        </p:nvGrpSpPr>
        <p:grpSpPr>
          <a:xfrm>
            <a:off x="636608" y="615928"/>
            <a:ext cx="5685239" cy="493943"/>
            <a:chOff x="636608" y="1251245"/>
            <a:chExt cx="5685239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6EAF28-DB46-45C3-B4F3-47B9F2983F5A}"/>
                </a:ext>
              </a:extLst>
            </p:cNvPr>
            <p:cNvSpPr/>
            <p:nvPr/>
          </p:nvSpPr>
          <p:spPr>
            <a:xfrm>
              <a:off x="636608" y="1251245"/>
              <a:ext cx="5505691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8B57D03-2249-4774-9072-8ACB15152752}"/>
                </a:ext>
              </a:extLst>
            </p:cNvPr>
            <p:cNvSpPr/>
            <p:nvPr/>
          </p:nvSpPr>
          <p:spPr>
            <a:xfrm rot="10800000" flipV="1">
              <a:off x="4535488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18B3056-BE7B-4FE7-A93C-BFBF6F80959F}"/>
              </a:ext>
            </a:extLst>
          </p:cNvPr>
          <p:cNvSpPr/>
          <p:nvPr/>
        </p:nvSpPr>
        <p:spPr>
          <a:xfrm>
            <a:off x="755650" y="728663"/>
            <a:ext cx="74739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Let’s investigate which 2D shapes have right angles.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4194D3-55EE-4B6D-BC4C-BFD739C991DC}"/>
              </a:ext>
            </a:extLst>
          </p:cNvPr>
          <p:cNvGrpSpPr/>
          <p:nvPr/>
        </p:nvGrpSpPr>
        <p:grpSpPr>
          <a:xfrm rot="10800000">
            <a:off x="5457351" y="5173880"/>
            <a:ext cx="3050040" cy="961822"/>
            <a:chOff x="2889250" y="1251245"/>
            <a:chExt cx="5432482" cy="10752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F1D675-47D6-46C0-A637-E4EC8BC31F80}"/>
                </a:ext>
              </a:extLst>
            </p:cNvPr>
            <p:cNvSpPr/>
            <p:nvPr/>
          </p:nvSpPr>
          <p:spPr>
            <a:xfrm>
              <a:off x="2889250" y="1251248"/>
              <a:ext cx="4212508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1D079EC3-C802-448F-AAF2-8E4813290103}"/>
                </a:ext>
              </a:extLst>
            </p:cNvPr>
            <p:cNvSpPr/>
            <p:nvPr/>
          </p:nvSpPr>
          <p:spPr>
            <a:xfrm rot="10800000" flipV="1">
              <a:off x="6535372" y="1251245"/>
              <a:ext cx="1786360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901884-D714-4E41-B94B-F65E646DFE9E}"/>
              </a:ext>
            </a:extLst>
          </p:cNvPr>
          <p:cNvGrpSpPr/>
          <p:nvPr/>
        </p:nvGrpSpPr>
        <p:grpSpPr>
          <a:xfrm>
            <a:off x="636609" y="5173884"/>
            <a:ext cx="4975534" cy="961819"/>
            <a:chOff x="636609" y="1251245"/>
            <a:chExt cx="4975534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9F2177-8B4A-47B3-858B-2DECB50AA443}"/>
                </a:ext>
              </a:extLst>
            </p:cNvPr>
            <p:cNvSpPr/>
            <p:nvPr/>
          </p:nvSpPr>
          <p:spPr>
            <a:xfrm>
              <a:off x="636609" y="1251245"/>
              <a:ext cx="4448535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7A7C7DE-9834-4037-9A6C-64F5CF14C08D}"/>
                </a:ext>
              </a:extLst>
            </p:cNvPr>
            <p:cNvSpPr/>
            <p:nvPr/>
          </p:nvSpPr>
          <p:spPr>
            <a:xfrm rot="10800000" flipV="1">
              <a:off x="3825784" y="1251245"/>
              <a:ext cx="1786359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661369-924A-4754-9D35-E26ACCFDEEEC}"/>
              </a:ext>
            </a:extLst>
          </p:cNvPr>
          <p:cNvSpPr/>
          <p:nvPr/>
        </p:nvSpPr>
        <p:spPr>
          <a:xfrm>
            <a:off x="778800" y="5247973"/>
            <a:ext cx="464972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We can use a right-angle finder to help us to check which of the angles are right angles.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346103-D140-49B7-8059-E58B2391C035}"/>
              </a:ext>
            </a:extLst>
          </p:cNvPr>
          <p:cNvSpPr/>
          <p:nvPr/>
        </p:nvSpPr>
        <p:spPr>
          <a:xfrm>
            <a:off x="5915488" y="5386472"/>
            <a:ext cx="24595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XCCW Joined 1a" panose="03050602040000000000" pitchFamily="66" charset="0"/>
              </a:rPr>
              <a:t>The square has 4 right angles.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C7459-E972-4FB5-B787-E8A27A736F9F}"/>
              </a:ext>
            </a:extLst>
          </p:cNvPr>
          <p:cNvGrpSpPr/>
          <p:nvPr/>
        </p:nvGrpSpPr>
        <p:grpSpPr>
          <a:xfrm rot="2700000">
            <a:off x="4438523" y="2128062"/>
            <a:ext cx="211138" cy="204498"/>
            <a:chOff x="2523281" y="2460158"/>
            <a:chExt cx="211138" cy="20449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6403714-C160-4738-B365-C1435B24A1DE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94F19B6-04B2-4B59-97B8-7BBE804A150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CF374F-1C81-46DF-BBB4-7919E96C4AF7}"/>
              </a:ext>
            </a:extLst>
          </p:cNvPr>
          <p:cNvGrpSpPr/>
          <p:nvPr/>
        </p:nvGrpSpPr>
        <p:grpSpPr>
          <a:xfrm rot="8100000">
            <a:off x="5421085" y="3119369"/>
            <a:ext cx="211138" cy="204498"/>
            <a:chOff x="2523281" y="2460158"/>
            <a:chExt cx="211138" cy="20449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D7C20F-351A-4417-B187-2D2D154E043D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34846C-86B2-4186-81C2-ED4B33AD5FF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846EB6-A048-4C82-B21D-F45D70F64B8A}"/>
              </a:ext>
            </a:extLst>
          </p:cNvPr>
          <p:cNvGrpSpPr/>
          <p:nvPr/>
        </p:nvGrpSpPr>
        <p:grpSpPr>
          <a:xfrm rot="13500000">
            <a:off x="4429919" y="4105174"/>
            <a:ext cx="211138" cy="204498"/>
            <a:chOff x="2523281" y="2460158"/>
            <a:chExt cx="211138" cy="20449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D56A8A-D602-4C29-8179-A25166DBCA77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A9F5A1D-4FF3-4E2F-8BC7-3E9FFCEC61B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957572-8EC3-4EBC-9486-DFB3AD9BAD96}"/>
              </a:ext>
            </a:extLst>
          </p:cNvPr>
          <p:cNvGrpSpPr/>
          <p:nvPr/>
        </p:nvGrpSpPr>
        <p:grpSpPr>
          <a:xfrm rot="18900000">
            <a:off x="3453474" y="3114491"/>
            <a:ext cx="211138" cy="204498"/>
            <a:chOff x="2523281" y="2460158"/>
            <a:chExt cx="211138" cy="20449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2C2E44-7326-4AEF-AFAC-2F4EEBA20AE7}"/>
                </a:ext>
              </a:extLst>
            </p:cNvPr>
            <p:cNvCxnSpPr/>
            <p:nvPr/>
          </p:nvCxnSpPr>
          <p:spPr>
            <a:xfrm rot="10800000" flipH="1">
              <a:off x="2523281" y="2660703"/>
              <a:ext cx="2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2421433-65CB-4089-98DD-A275F07456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22250" y="2460158"/>
              <a:ext cx="0" cy="204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9EAB900-4BA5-40AC-95D6-FF634BE59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48" y="3382317"/>
            <a:ext cx="1584912" cy="1584912"/>
          </a:xfrm>
          <a:prstGeom prst="rect">
            <a:avLst/>
          </a:prstGeom>
        </p:spPr>
      </p:pic>
      <p:sp>
        <p:nvSpPr>
          <p:cNvPr id="48" name="Rounded Rectangle 47"/>
          <p:cNvSpPr>
            <a:spLocks noChangeAspect="1"/>
          </p:cNvSpPr>
          <p:nvPr/>
        </p:nvSpPr>
        <p:spPr>
          <a:xfrm>
            <a:off x="0" y="-8059"/>
            <a:ext cx="3962400" cy="587630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Right angles in 2D shapes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4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34236 0.04607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36 0.04606 L -0.20399 -0.13889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-925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99 -0.13889 L -0.34236 -0.325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90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36 -0.325 L -0.48038 -0.13889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93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 - NEW.pptx" id="{69020B00-A5F5-4D3F-8B9A-289DB732430C}" vid="{C5949826-713A-4F70-82E5-49F7CDEE4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380</TotalTime>
  <Words>584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XCCW Joined 1a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liam hepworth</dc:creator>
  <cp:lastModifiedBy>Victoria Lillington</cp:lastModifiedBy>
  <cp:revision>90</cp:revision>
  <dcterms:created xsi:type="dcterms:W3CDTF">2021-05-28T11:20:01Z</dcterms:created>
  <dcterms:modified xsi:type="dcterms:W3CDTF">2021-07-10T19:15:10Z</dcterms:modified>
</cp:coreProperties>
</file>