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3" r:id="rId2"/>
    <p:sldId id="335" r:id="rId3"/>
    <p:sldId id="301" r:id="rId4"/>
    <p:sldId id="336" r:id="rId5"/>
    <p:sldId id="332" r:id="rId6"/>
    <p:sldId id="337" r:id="rId7"/>
    <p:sldId id="333" r:id="rId8"/>
    <p:sldId id="338" r:id="rId9"/>
    <p:sldId id="334" r:id="rId10"/>
    <p:sldId id="339" r:id="rId11"/>
    <p:sldId id="340" r:id="rId12"/>
    <p:sldId id="341" r:id="rId13"/>
    <p:sldId id="342" r:id="rId14"/>
    <p:sldId id="343" r:id="rId15"/>
    <p:sldId id="344" r:id="rId16"/>
    <p:sldId id="345" r:id="rId17"/>
  </p:sldIdLst>
  <p:sldSz cx="9144000" cy="6858000" type="screen4x3"/>
  <p:notesSz cx="6858000" cy="9144000"/>
  <p:embeddedFontLst>
    <p:embeddedFont>
      <p:font typeface="XCCW Joined 1a" panose="03050602040000000000" pitchFamily="66" charset="0"/>
      <p:regular r:id="rId20"/>
    </p:embeddedFont>
    <p:embeddedFont>
      <p:font typeface="Twinkl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entury Gothic" panose="020B0502020202020204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  <p15:guide id="4" pos="363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61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A07B"/>
    <a:srgbClr val="21A6F9"/>
    <a:srgbClr val="18A0DB"/>
    <a:srgbClr val="32B3A2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2" autoAdjust="0"/>
    <p:restoredTop sz="95455" autoAdjust="0"/>
  </p:normalViewPr>
  <p:slideViewPr>
    <p:cSldViewPr snapToGrid="0" showGuides="1">
      <p:cViewPr varScale="1">
        <p:scale>
          <a:sx n="87" d="100"/>
          <a:sy n="87" d="100"/>
        </p:scale>
        <p:origin x="1464" y="90"/>
      </p:cViewPr>
      <p:guideLst>
        <p:guide orient="horz" pos="2160"/>
        <p:guide pos="2857"/>
        <p:guide pos="363"/>
        <p:guide orient="horz" pos="3974"/>
        <p:guide pos="5397"/>
        <p:guide orient="horz" pos="346"/>
        <p:guide pos="476"/>
        <p:guide orient="horz" pos="459"/>
        <p:guide orient="horz" pos="3861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1290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10/07/2021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97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805EE0-9A40-4628-B57C-5A36D82506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457198" y="2930434"/>
            <a:ext cx="8220076" cy="3465604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457200" y="438151"/>
            <a:ext cx="8220074" cy="2267631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759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863A9-8F95-4DF0-9E99-14702B57AB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6632EB-679D-4A77-ABF6-2B5F32A6256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9" r:id="rId3"/>
    <p:sldLayoutId id="214748366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b6tyrd/articles/zg68k7h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755648" y="3181880"/>
            <a:ext cx="7632702" cy="341632"/>
          </a:xfrm>
          <a:prstGeom prst="rect">
            <a:avLst/>
          </a:prstGeom>
        </p:spPr>
        <p:txBody>
          <a:bodyPr wrap="square" lIns="0" tIns="0" rIns="0" bIns="0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Twinkl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XCCW Joined 1a" panose="03050602040000000000" pitchFamily="66" charset="0"/>
              </a:rPr>
              <a:t>Success </a:t>
            </a:r>
            <a:r>
              <a:rPr lang="en-US" sz="2400" dirty="0" smtClean="0">
                <a:latin typeface="XCCW Joined 1a" panose="03050602040000000000" pitchFamily="66" charset="0"/>
              </a:rPr>
              <a:t>Criteria:</a:t>
            </a:r>
            <a:endParaRPr lang="en-US" sz="2400" dirty="0">
              <a:latin typeface="XCCW Joined 1a" panose="03050602040000000000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650" y="1578653"/>
            <a:ext cx="7632700" cy="601497"/>
          </a:xfrm>
          <a:prstGeom prst="rect">
            <a:avLst/>
          </a:prstGeom>
        </p:spPr>
        <p:txBody>
          <a:bodyPr wrap="square" lIns="0" tIns="108000" rIns="0" bIns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200" b="1" u="sng" dirty="0" smtClean="0">
                <a:latin typeface="XCCW Joined 1a" panose="03050602040000000000" pitchFamily="66" charset="0"/>
              </a:rPr>
              <a:t>L.O. to </a:t>
            </a:r>
            <a:r>
              <a:rPr lang="en-GB" sz="3200" b="1" u="sng" dirty="0" smtClean="0">
                <a:latin typeface="XCCW Joined 1a" panose="03050602040000000000" pitchFamily="66" charset="0"/>
              </a:rPr>
              <a:t>identify </a:t>
            </a:r>
            <a:r>
              <a:rPr lang="en-GB" sz="3200" b="1" u="sng" dirty="0" smtClean="0">
                <a:latin typeface="XCCW Joined 1a" panose="03050602040000000000" pitchFamily="66" charset="0"/>
              </a:rPr>
              <a:t>angles</a:t>
            </a:r>
            <a:endParaRPr lang="en-GB" sz="3200" b="1" u="sng" dirty="0">
              <a:latin typeface="XCCW Joined 1a" panose="03050602040000000000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843" y="3546595"/>
            <a:ext cx="8207567" cy="2858525"/>
          </a:xfrm>
          <a:prstGeom prst="rect">
            <a:avLst/>
          </a:prstGeom>
        </p:spPr>
        <p:txBody>
          <a:bodyPr wrap="square" lIns="0" tIns="108000" rIns="0" bIns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XCCW Joined 1a" panose="03050602040000000000" pitchFamily="66" charset="0"/>
              </a:rPr>
              <a:t>I can identify right angles, representing the angle using a small square.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XCCW Joined 1a" panose="03050602040000000000" pitchFamily="66" charset="0"/>
              </a:rPr>
              <a:t>I can use an angle-checker to identify whether a given angle is greater than or smaller than a right angle.</a:t>
            </a:r>
          </a:p>
          <a:p>
            <a:pPr marL="285750" indent="-285750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XCCW Joined 1a" panose="03050602040000000000" pitchFamily="66" charset="0"/>
              </a:rPr>
              <a:t>I can use the vocabulary </a:t>
            </a:r>
            <a:r>
              <a:rPr lang="en-GB" dirty="0" smtClean="0">
                <a:latin typeface="XCCW Joined 1a" panose="03050602040000000000" pitchFamily="66" charset="0"/>
              </a:rPr>
              <a:t>acute, obtuse and reflex </a:t>
            </a:r>
            <a:r>
              <a:rPr lang="en-GB" dirty="0">
                <a:latin typeface="XCCW Joined 1a" panose="03050602040000000000" pitchFamily="66" charset="0"/>
              </a:rPr>
              <a:t>to describe angles.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3519047" y="487832"/>
            <a:ext cx="7632700" cy="601497"/>
          </a:xfrm>
          <a:prstGeom prst="rect">
            <a:avLst/>
          </a:prstGeom>
        </p:spPr>
        <p:txBody>
          <a:bodyPr wrap="square" lIns="0" tIns="108000" rIns="0" bIns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GB" sz="3200" b="1" u="sng" dirty="0" smtClean="0">
                <a:latin typeface="XCCW Joined 1a" panose="03050602040000000000" pitchFamily="66" charset="0"/>
              </a:rPr>
              <a:t>16.7.2021</a:t>
            </a:r>
            <a:endParaRPr lang="en-GB" sz="3200" b="1" u="sng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72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" y="710444"/>
            <a:ext cx="3916497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202124"/>
                </a:solidFill>
                <a:latin typeface="XCCW Joined 1a" panose="03050602040000000000" pitchFamily="66" charset="0"/>
              </a:rPr>
              <a:t>A </a:t>
            </a:r>
            <a:r>
              <a:rPr lang="en-GB" b="1" dirty="0">
                <a:solidFill>
                  <a:srgbClr val="202124"/>
                </a:solidFill>
                <a:latin typeface="XCCW Joined 1a" panose="03050602040000000000" pitchFamily="66" charset="0"/>
              </a:rPr>
              <a:t>reflex angle</a:t>
            </a:r>
            <a:r>
              <a:rPr lang="en-GB" dirty="0">
                <a:solidFill>
                  <a:srgbClr val="202124"/>
                </a:solidFill>
                <a:latin typeface="XCCW Joined 1a" panose="03050602040000000000" pitchFamily="66" charset="0"/>
              </a:rPr>
              <a:t> is any </a:t>
            </a:r>
            <a:r>
              <a:rPr lang="en-GB" b="1" dirty="0">
                <a:solidFill>
                  <a:srgbClr val="202124"/>
                </a:solidFill>
                <a:latin typeface="XCCW Joined 1a" panose="03050602040000000000" pitchFamily="66" charset="0"/>
              </a:rPr>
              <a:t>angle</a:t>
            </a:r>
            <a:r>
              <a:rPr lang="en-GB" dirty="0">
                <a:solidFill>
                  <a:srgbClr val="202124"/>
                </a:solidFill>
                <a:latin typeface="XCCW Joined 1a" panose="03050602040000000000" pitchFamily="66" charset="0"/>
              </a:rPr>
              <a:t> that is more than 180 degrees (half circle) and less than 360 degrees (full circle). A </a:t>
            </a:r>
            <a:r>
              <a:rPr lang="en-GB" b="1" dirty="0">
                <a:solidFill>
                  <a:srgbClr val="202124"/>
                </a:solidFill>
                <a:latin typeface="XCCW Joined 1a" panose="03050602040000000000" pitchFamily="66" charset="0"/>
              </a:rPr>
              <a:t>reflex angle</a:t>
            </a:r>
            <a:r>
              <a:rPr lang="en-GB" dirty="0">
                <a:solidFill>
                  <a:srgbClr val="202124"/>
                </a:solidFill>
                <a:latin typeface="XCCW Joined 1a" panose="03050602040000000000" pitchFamily="66" charset="0"/>
              </a:rPr>
              <a:t> will always have either an obtuse or an acute </a:t>
            </a:r>
            <a:r>
              <a:rPr lang="en-GB" b="1" dirty="0">
                <a:solidFill>
                  <a:srgbClr val="202124"/>
                </a:solidFill>
                <a:latin typeface="XCCW Joined 1a" panose="03050602040000000000" pitchFamily="66" charset="0"/>
              </a:rPr>
              <a:t>angle</a:t>
            </a:r>
            <a:r>
              <a:rPr lang="en-GB" dirty="0">
                <a:solidFill>
                  <a:srgbClr val="202124"/>
                </a:solidFill>
                <a:latin typeface="XCCW Joined 1a" panose="03050602040000000000" pitchFamily="66" charset="0"/>
              </a:rPr>
              <a:t> on the other side of it. It can be one of the more confusing </a:t>
            </a:r>
            <a:r>
              <a:rPr lang="en-GB" b="1" dirty="0">
                <a:solidFill>
                  <a:srgbClr val="202124"/>
                </a:solidFill>
                <a:latin typeface="XCCW Joined 1a" panose="03050602040000000000" pitchFamily="66" charset="0"/>
              </a:rPr>
              <a:t>angles</a:t>
            </a:r>
            <a:r>
              <a:rPr lang="en-GB" dirty="0">
                <a:solidFill>
                  <a:srgbClr val="202124"/>
                </a:solidFill>
                <a:latin typeface="XCCW Joined 1a" panose="03050602040000000000" pitchFamily="66" charset="0"/>
              </a:rPr>
              <a:t> to find because it's on the 'outside' of the </a:t>
            </a:r>
            <a:r>
              <a:rPr lang="en-GB" b="1" dirty="0">
                <a:solidFill>
                  <a:srgbClr val="202124"/>
                </a:solidFill>
                <a:latin typeface="XCCW Joined 1a" panose="03050602040000000000" pitchFamily="66" charset="0"/>
              </a:rPr>
              <a:t>angle</a:t>
            </a:r>
            <a:r>
              <a:rPr lang="en-GB" dirty="0">
                <a:solidFill>
                  <a:srgbClr val="202124"/>
                </a:solidFill>
                <a:latin typeface="XCCW Joined 1a" panose="03050602040000000000" pitchFamily="66" charset="0"/>
              </a:rPr>
              <a:t>.</a:t>
            </a:r>
            <a:endParaRPr lang="en-GB" dirty="0"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219"/>
          <a:stretch/>
        </p:blipFill>
        <p:spPr>
          <a:xfrm>
            <a:off x="4373696" y="1851236"/>
            <a:ext cx="4219462" cy="355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39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DE668C8-4EA2-4982-AF83-B7C04DC2B9C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572568"/>
              </p:ext>
            </p:extLst>
          </p:nvPr>
        </p:nvGraphicFramePr>
        <p:xfrm>
          <a:off x="523375" y="1386722"/>
          <a:ext cx="8097249" cy="2651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9083">
                  <a:extLst>
                    <a:ext uri="{9D8B030D-6E8A-4147-A177-3AD203B41FA5}">
                      <a16:colId xmlns:a16="http://schemas.microsoft.com/office/drawing/2014/main" val="81741904"/>
                    </a:ext>
                  </a:extLst>
                </a:gridCol>
                <a:gridCol w="2699083">
                  <a:extLst>
                    <a:ext uri="{9D8B030D-6E8A-4147-A177-3AD203B41FA5}">
                      <a16:colId xmlns:a16="http://schemas.microsoft.com/office/drawing/2014/main" val="1411999693"/>
                    </a:ext>
                  </a:extLst>
                </a:gridCol>
                <a:gridCol w="2699083">
                  <a:extLst>
                    <a:ext uri="{9D8B030D-6E8A-4147-A177-3AD203B41FA5}">
                      <a16:colId xmlns:a16="http://schemas.microsoft.com/office/drawing/2014/main" val="19344078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XCCW Joined 1a" panose="03050602040000000000" pitchFamily="66" charset="0"/>
                        </a:rPr>
                        <a:t>Smaller than a right angle (acute)</a:t>
                      </a:r>
                      <a:endParaRPr lang="en-US" sz="1800" b="1" dirty="0">
                        <a:latin typeface="XCCW Joined 1a" panose="03050602040000000000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XCCW Joined 1a" panose="03050602040000000000" pitchFamily="66" charset="0"/>
                        </a:rPr>
                        <a:t>Right angle</a:t>
                      </a:r>
                      <a:endParaRPr lang="en-US" sz="1800" b="1" dirty="0">
                        <a:latin typeface="XCCW Joined 1a" panose="03050602040000000000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XCCW Joined 1a" panose="03050602040000000000" pitchFamily="66" charset="0"/>
                        </a:rPr>
                        <a:t>Larger than a right angle (obtuse)</a:t>
                      </a:r>
                      <a:endParaRPr lang="en-US" sz="1800" b="1" dirty="0">
                        <a:latin typeface="XCCW Joined 1a" panose="03050602040000000000" pitchFamily="66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65337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GB" b="1">
                        <a:latin typeface="Century Gothic" panose="020B0502020202020204" pitchFamily="34" charset="0"/>
                      </a:endParaRPr>
                    </a:p>
                    <a:p>
                      <a:pPr algn="ctr"/>
                      <a:endParaRPr lang="en-US" b="1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978929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4DFEC78F-1D02-4E79-89A0-36105588C37D}"/>
              </a:ext>
            </a:extLst>
          </p:cNvPr>
          <p:cNvGrpSpPr/>
          <p:nvPr/>
        </p:nvGrpSpPr>
        <p:grpSpPr>
          <a:xfrm>
            <a:off x="800327" y="4847820"/>
            <a:ext cx="948558" cy="951333"/>
            <a:chOff x="3200400" y="2613203"/>
            <a:chExt cx="1371600" cy="13756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95F8FD6-447C-4922-8FB4-9583FED27269}"/>
                </a:ext>
              </a:extLst>
            </p:cNvPr>
            <p:cNvGrpSpPr/>
            <p:nvPr/>
          </p:nvGrpSpPr>
          <p:grpSpPr>
            <a:xfrm>
              <a:off x="3200400" y="2613203"/>
              <a:ext cx="1371600" cy="1375611"/>
              <a:chOff x="3037367" y="2053389"/>
              <a:chExt cx="1371600" cy="1375611"/>
            </a:xfrm>
          </p:grpSpPr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E86F864E-87B0-476D-ABAA-B60DF01017EE}"/>
                  </a:ext>
                </a:extLst>
              </p:cNvPr>
              <p:cNvCxnSpPr/>
              <p:nvPr/>
            </p:nvCxnSpPr>
            <p:spPr>
              <a:xfrm flipV="1">
                <a:off x="3048000" y="2053389"/>
                <a:ext cx="0" cy="137561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AECA25F-A83C-4029-A829-9F6C32E6967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37367" y="3418367"/>
                <a:ext cx="1371600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9F1A48B-CDE3-4D63-BF78-9EB5A696226E}"/>
                </a:ext>
              </a:extLst>
            </p:cNvPr>
            <p:cNvSpPr/>
            <p:nvPr/>
          </p:nvSpPr>
          <p:spPr>
            <a:xfrm>
              <a:off x="3221668" y="3797897"/>
              <a:ext cx="142685" cy="18028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8104C50-A143-45C4-9487-54FC49464E9B}"/>
              </a:ext>
            </a:extLst>
          </p:cNvPr>
          <p:cNvGrpSpPr/>
          <p:nvPr/>
        </p:nvGrpSpPr>
        <p:grpSpPr>
          <a:xfrm rot="8025270">
            <a:off x="7190625" y="4300510"/>
            <a:ext cx="924733" cy="802794"/>
            <a:chOff x="3200400" y="2613203"/>
            <a:chExt cx="1371600" cy="137561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F20D089-E009-4BF8-B83E-A77112AC88A3}"/>
                </a:ext>
              </a:extLst>
            </p:cNvPr>
            <p:cNvGrpSpPr/>
            <p:nvPr/>
          </p:nvGrpSpPr>
          <p:grpSpPr>
            <a:xfrm>
              <a:off x="3200400" y="2613203"/>
              <a:ext cx="1371600" cy="1375611"/>
              <a:chOff x="3037367" y="2053389"/>
              <a:chExt cx="1371600" cy="1375611"/>
            </a:xfrm>
          </p:grpSpPr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020D35FF-7269-4622-9920-72C38D78E3CA}"/>
                  </a:ext>
                </a:extLst>
              </p:cNvPr>
              <p:cNvCxnSpPr/>
              <p:nvPr/>
            </p:nvCxnSpPr>
            <p:spPr>
              <a:xfrm flipV="1">
                <a:off x="3048000" y="2053389"/>
                <a:ext cx="0" cy="137561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71ADAC5-8A49-40EB-86D2-1C500E82E1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037367" y="3418367"/>
                <a:ext cx="1371600" cy="1"/>
              </a:xfrm>
              <a:prstGeom prst="line">
                <a:avLst/>
              </a:prstGeom>
              <a:ln w="3810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C0C232-D45A-4D89-8E1D-EA73FE9504BF}"/>
                </a:ext>
              </a:extLst>
            </p:cNvPr>
            <p:cNvSpPr/>
            <p:nvPr/>
          </p:nvSpPr>
          <p:spPr>
            <a:xfrm>
              <a:off x="3221668" y="3757222"/>
              <a:ext cx="178497" cy="220961"/>
            </a:xfrm>
            <a:prstGeom prst="rect">
              <a:avLst/>
            </a:prstGeom>
            <a:noFill/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2791DCF-3210-48BA-8BD9-35A30990FF38}"/>
              </a:ext>
            </a:extLst>
          </p:cNvPr>
          <p:cNvGrpSpPr/>
          <p:nvPr/>
        </p:nvGrpSpPr>
        <p:grpSpPr>
          <a:xfrm>
            <a:off x="1115139" y="4179030"/>
            <a:ext cx="1242712" cy="881972"/>
            <a:chOff x="2939464" y="4305972"/>
            <a:chExt cx="1242712" cy="881972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69FF5D2-90BF-4B52-B32A-D4C8BF9EB7EC}"/>
                </a:ext>
              </a:extLst>
            </p:cNvPr>
            <p:cNvCxnSpPr/>
            <p:nvPr/>
          </p:nvCxnSpPr>
          <p:spPr>
            <a:xfrm flipV="1">
              <a:off x="3176336" y="4305972"/>
              <a:ext cx="1005840" cy="611052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B38E14-7C60-4AB2-A5FD-F4FEAEA76BF7}"/>
                </a:ext>
              </a:extLst>
            </p:cNvPr>
            <p:cNvCxnSpPr>
              <a:cxnSpLocks/>
            </p:cNvCxnSpPr>
            <p:nvPr/>
          </p:nvCxnSpPr>
          <p:spPr>
            <a:xfrm>
              <a:off x="3176336" y="4914564"/>
              <a:ext cx="1005840" cy="0"/>
            </a:xfrm>
            <a:prstGeom prst="line">
              <a:avLst/>
            </a:prstGeom>
            <a:ln w="38100">
              <a:solidFill>
                <a:srgbClr val="FF33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Partial Circle 83">
              <a:extLst>
                <a:ext uri="{FF2B5EF4-FFF2-40B4-BE49-F238E27FC236}">
                  <a16:creationId xmlns:a16="http://schemas.microsoft.com/office/drawing/2014/main" id="{F71F9AF3-195A-4665-8CF6-DDA0DFCC35AE}"/>
                </a:ext>
              </a:extLst>
            </p:cNvPr>
            <p:cNvSpPr/>
            <p:nvPr/>
          </p:nvSpPr>
          <p:spPr>
            <a:xfrm rot="18387213">
              <a:off x="2917987" y="4652585"/>
              <a:ext cx="556836" cy="513882"/>
            </a:xfrm>
            <a:prstGeom prst="pie">
              <a:avLst>
                <a:gd name="adj1" fmla="val 1187045"/>
                <a:gd name="adj2" fmla="val 3334027"/>
              </a:avLst>
            </a:prstGeom>
            <a:noFill/>
            <a:ln w="190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E9BC3D7-D6FB-49E4-9350-D46D8ECF2399}"/>
              </a:ext>
            </a:extLst>
          </p:cNvPr>
          <p:cNvGrpSpPr/>
          <p:nvPr/>
        </p:nvGrpSpPr>
        <p:grpSpPr>
          <a:xfrm rot="16200000">
            <a:off x="5666444" y="4993706"/>
            <a:ext cx="1242712" cy="1014023"/>
            <a:chOff x="2967384" y="4275626"/>
            <a:chExt cx="1242712" cy="1014023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25C833D-7DCF-467D-B130-3517BC266D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4325" y="4275626"/>
              <a:ext cx="482851" cy="73560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5A6AD12-950B-4435-B0A6-9909C8AEAB0A}"/>
                </a:ext>
              </a:extLst>
            </p:cNvPr>
            <p:cNvCxnSpPr>
              <a:cxnSpLocks/>
            </p:cNvCxnSpPr>
            <p:nvPr/>
          </p:nvCxnSpPr>
          <p:spPr>
            <a:xfrm>
              <a:off x="3204256" y="5016269"/>
              <a:ext cx="1005840" cy="0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Partial Circle 88">
              <a:extLst>
                <a:ext uri="{FF2B5EF4-FFF2-40B4-BE49-F238E27FC236}">
                  <a16:creationId xmlns:a16="http://schemas.microsoft.com/office/drawing/2014/main" id="{2D7F7FFC-5C45-4693-B02E-5EB352271344}"/>
                </a:ext>
              </a:extLst>
            </p:cNvPr>
            <p:cNvSpPr/>
            <p:nvPr/>
          </p:nvSpPr>
          <p:spPr>
            <a:xfrm rot="18387213">
              <a:off x="2945907" y="4754290"/>
              <a:ext cx="556836" cy="513882"/>
            </a:xfrm>
            <a:prstGeom prst="pie">
              <a:avLst>
                <a:gd name="adj1" fmla="val 21364020"/>
                <a:gd name="adj2" fmla="val 3334027"/>
              </a:avLst>
            </a:prstGeom>
            <a:noFill/>
            <a:ln w="190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E846538-397F-40E3-B0AE-E4D5AFB136CF}"/>
              </a:ext>
            </a:extLst>
          </p:cNvPr>
          <p:cNvGrpSpPr/>
          <p:nvPr/>
        </p:nvGrpSpPr>
        <p:grpSpPr>
          <a:xfrm>
            <a:off x="2919872" y="5143991"/>
            <a:ext cx="1520997" cy="931212"/>
            <a:chOff x="2661179" y="4256732"/>
            <a:chExt cx="1520997" cy="931212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B9D38D2-855B-4720-8237-8BFE9044D72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61179" y="4256732"/>
              <a:ext cx="535226" cy="661509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733DA5B0-E44A-4112-9900-F7D06C8F849A}"/>
                </a:ext>
              </a:extLst>
            </p:cNvPr>
            <p:cNvCxnSpPr>
              <a:cxnSpLocks/>
            </p:cNvCxnSpPr>
            <p:nvPr/>
          </p:nvCxnSpPr>
          <p:spPr>
            <a:xfrm>
              <a:off x="3176336" y="4914564"/>
              <a:ext cx="1005840" cy="0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artial Circle 96">
              <a:extLst>
                <a:ext uri="{FF2B5EF4-FFF2-40B4-BE49-F238E27FC236}">
                  <a16:creationId xmlns:a16="http://schemas.microsoft.com/office/drawing/2014/main" id="{E19BE89C-9664-48F5-8108-DECDF2E261E9}"/>
                </a:ext>
              </a:extLst>
            </p:cNvPr>
            <p:cNvSpPr/>
            <p:nvPr/>
          </p:nvSpPr>
          <p:spPr>
            <a:xfrm rot="18387213">
              <a:off x="2917987" y="4652585"/>
              <a:ext cx="556836" cy="513882"/>
            </a:xfrm>
            <a:prstGeom prst="pie">
              <a:avLst>
                <a:gd name="adj1" fmla="val 16938455"/>
                <a:gd name="adj2" fmla="val 3334027"/>
              </a:avLst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66586C1-92D9-44B8-916C-0C9EFDC3CB28}"/>
              </a:ext>
            </a:extLst>
          </p:cNvPr>
          <p:cNvGrpSpPr/>
          <p:nvPr/>
        </p:nvGrpSpPr>
        <p:grpSpPr>
          <a:xfrm rot="18704105">
            <a:off x="3951510" y="4555868"/>
            <a:ext cx="1891919" cy="645237"/>
            <a:chOff x="2281548" y="4542706"/>
            <a:chExt cx="1891919" cy="645237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E5A16804-4584-4396-B3FE-2E568DFB97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81548" y="4542706"/>
              <a:ext cx="894788" cy="376611"/>
            </a:xfrm>
            <a:prstGeom prst="line">
              <a:avLst/>
            </a:prstGeom>
            <a:ln w="3810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475D9FA7-50A0-4C8C-9BC2-B22C9D98BA70}"/>
                </a:ext>
              </a:extLst>
            </p:cNvPr>
            <p:cNvCxnSpPr>
              <a:cxnSpLocks/>
            </p:cNvCxnSpPr>
            <p:nvPr/>
          </p:nvCxnSpPr>
          <p:spPr>
            <a:xfrm>
              <a:off x="3167627" y="4909525"/>
              <a:ext cx="1005840" cy="0"/>
            </a:xfrm>
            <a:prstGeom prst="line">
              <a:avLst/>
            </a:prstGeom>
            <a:ln w="38100">
              <a:solidFill>
                <a:srgbClr val="33CC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Partial Circle 101">
              <a:extLst>
                <a:ext uri="{FF2B5EF4-FFF2-40B4-BE49-F238E27FC236}">
                  <a16:creationId xmlns:a16="http://schemas.microsoft.com/office/drawing/2014/main" id="{9D976AD0-3EC9-4B57-9315-2092B6E47751}"/>
                </a:ext>
              </a:extLst>
            </p:cNvPr>
            <p:cNvSpPr/>
            <p:nvPr/>
          </p:nvSpPr>
          <p:spPr>
            <a:xfrm rot="18387213">
              <a:off x="2897918" y="4652584"/>
              <a:ext cx="556836" cy="513882"/>
            </a:xfrm>
            <a:prstGeom prst="pie">
              <a:avLst>
                <a:gd name="adj1" fmla="val 15394546"/>
                <a:gd name="adj2" fmla="val 3220548"/>
              </a:avLst>
            </a:prstGeom>
            <a:noFill/>
            <a:ln w="19050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>
            <a:off x="523376" y="649898"/>
            <a:ext cx="809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smtClean="0">
                <a:solidFill>
                  <a:srgbClr val="202124"/>
                </a:solidFill>
                <a:latin typeface="XCCW Joined 1a" panose="03050602040000000000" pitchFamily="66" charset="0"/>
              </a:rPr>
              <a:t>Sort the angles into the table: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3929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ED528-C107-426A-A747-09CE03E4D29D}"/>
              </a:ext>
            </a:extLst>
          </p:cNvPr>
          <p:cNvSpPr txBox="1"/>
          <p:nvPr/>
        </p:nvSpPr>
        <p:spPr>
          <a:xfrm>
            <a:off x="958048" y="2829643"/>
            <a:ext cx="786646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prstClr val="black"/>
                </a:solidFill>
                <a:latin typeface="XCCW Joined 1a" panose="03050602040000000000" pitchFamily="66" charset="0"/>
              </a:rPr>
              <a:t>obtuse </a:t>
            </a:r>
            <a:r>
              <a:rPr lang="en-GB" sz="3600" b="1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            </a:t>
            </a:r>
            <a:r>
              <a:rPr lang="en-GB" sz="3600" b="1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90</a:t>
            </a:r>
            <a:r>
              <a:rPr lang="en-GB" sz="3600" b="1" baseline="30000" dirty="0">
                <a:solidFill>
                  <a:prstClr val="black"/>
                </a:solidFill>
                <a:latin typeface="XCCW Joined 1a" panose="03050602040000000000" pitchFamily="66" charset="0"/>
              </a:rPr>
              <a:t>°</a:t>
            </a:r>
            <a:endParaRPr lang="en-GB" sz="3600" b="1" dirty="0" smtClean="0">
              <a:solidFill>
                <a:prstClr val="black"/>
              </a:solidFill>
              <a:latin typeface="XCCW Joined 1a" panose="03050602040000000000" pitchFamily="66" charset="0"/>
            </a:endParaRPr>
          </a:p>
          <a:p>
            <a:r>
              <a:rPr lang="en-GB" sz="3600" b="1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angle</a:t>
            </a:r>
            <a:endParaRPr lang="en-US" sz="3600" b="1" dirty="0">
              <a:latin typeface="XCCW Joined 1a" panose="03050602040000000000" pitchFamily="66" charset="0"/>
            </a:endParaRPr>
          </a:p>
          <a:p>
            <a:r>
              <a:rPr lang="en-GB" sz="4400" b="1" dirty="0" smtClean="0">
                <a:solidFill>
                  <a:prstClr val="black"/>
                </a:solidFill>
                <a:latin typeface="XCCW Joined 1a" panose="03050602040000000000" pitchFamily="66" charset="0"/>
              </a:rPr>
              <a:t> </a:t>
            </a:r>
            <a:endParaRPr lang="en-US" sz="4400" b="1" dirty="0">
              <a:latin typeface="XCCW Joined 1a" panose="0305060204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20309" y="2829643"/>
            <a:ext cx="1244906" cy="117880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38978" y="616024"/>
            <a:ext cx="79651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latin typeface="XCCW Joined 1a" panose="03050602040000000000" pitchFamily="66" charset="0"/>
              </a:rPr>
              <a:t>Use the symbols &lt; or &gt; to make the statements correct.</a:t>
            </a:r>
            <a:endParaRPr lang="en-GB" sz="2400" b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900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490C5214-A094-4936-8A6B-E71991199914}"/>
              </a:ext>
            </a:extLst>
          </p:cNvPr>
          <p:cNvCxnSpPr>
            <a:cxnSpLocks/>
          </p:cNvCxnSpPr>
          <p:nvPr/>
        </p:nvCxnSpPr>
        <p:spPr>
          <a:xfrm>
            <a:off x="1259151" y="2327564"/>
            <a:ext cx="779909" cy="2062773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C51CDC3-BAF8-4BD1-A87F-A77BFA010278}"/>
              </a:ext>
            </a:extLst>
          </p:cNvPr>
          <p:cNvCxnSpPr>
            <a:cxnSpLocks/>
          </p:cNvCxnSpPr>
          <p:nvPr/>
        </p:nvCxnSpPr>
        <p:spPr>
          <a:xfrm flipH="1">
            <a:off x="2023822" y="4378219"/>
            <a:ext cx="2194198" cy="0"/>
          </a:xfrm>
          <a:prstGeom prst="line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c 3">
            <a:extLst>
              <a:ext uri="{FF2B5EF4-FFF2-40B4-BE49-F238E27FC236}">
                <a16:creationId xmlns:a16="http://schemas.microsoft.com/office/drawing/2014/main" id="{EE1AD239-4393-4C5D-9552-29709EF277F4}"/>
              </a:ext>
            </a:extLst>
          </p:cNvPr>
          <p:cNvSpPr/>
          <p:nvPr/>
        </p:nvSpPr>
        <p:spPr>
          <a:xfrm rot="8094184">
            <a:off x="1719270" y="4002664"/>
            <a:ext cx="744769" cy="613060"/>
          </a:xfrm>
          <a:prstGeom prst="arc">
            <a:avLst>
              <a:gd name="adj1" fmla="val 5996149"/>
              <a:gd name="adj2" fmla="val 14222888"/>
            </a:avLst>
          </a:prstGeom>
          <a:noFill/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XCCW Joined 1a" panose="03050602040000000000" pitchFamily="66" charset="0"/>
            </a:endParaRPr>
          </a:p>
        </p:txBody>
      </p:sp>
      <p:sp>
        <p:nvSpPr>
          <p:cNvPr id="5" name="Rounded Rectangle 35">
            <a:extLst>
              <a:ext uri="{FF2B5EF4-FFF2-40B4-BE49-F238E27FC236}">
                <a16:creationId xmlns:a16="http://schemas.microsoft.com/office/drawing/2014/main" id="{0B0D4E77-DD9E-4E5D-A44C-E7A45FF30DAB}"/>
              </a:ext>
            </a:extLst>
          </p:cNvPr>
          <p:cNvSpPr/>
          <p:nvPr/>
        </p:nvSpPr>
        <p:spPr>
          <a:xfrm>
            <a:off x="6030567" y="1811291"/>
            <a:ext cx="1892087" cy="12161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XCCW Joined 1a" panose="03050602040000000000" pitchFamily="66" charset="0"/>
              </a:rPr>
              <a:t>acute angle</a:t>
            </a:r>
          </a:p>
        </p:txBody>
      </p:sp>
      <p:sp>
        <p:nvSpPr>
          <p:cNvPr id="6" name="Rounded Rectangle 36">
            <a:extLst>
              <a:ext uri="{FF2B5EF4-FFF2-40B4-BE49-F238E27FC236}">
                <a16:creationId xmlns:a16="http://schemas.microsoft.com/office/drawing/2014/main" id="{BC450AAE-F3C7-4B2F-B741-240C25D325FE}"/>
              </a:ext>
            </a:extLst>
          </p:cNvPr>
          <p:cNvSpPr/>
          <p:nvPr/>
        </p:nvSpPr>
        <p:spPr>
          <a:xfrm>
            <a:off x="6030567" y="3742475"/>
            <a:ext cx="1892087" cy="12161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XCCW Joined 1a" panose="03050602040000000000" pitchFamily="66" charset="0"/>
              </a:rPr>
              <a:t>obtuse angle</a:t>
            </a:r>
          </a:p>
        </p:txBody>
      </p:sp>
      <p:sp>
        <p:nvSpPr>
          <p:cNvPr id="7" name="Rectangle 6"/>
          <p:cNvSpPr/>
          <p:nvPr/>
        </p:nvSpPr>
        <p:spPr>
          <a:xfrm>
            <a:off x="545335" y="422659"/>
            <a:ext cx="8080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>
              <a:lnSpc>
                <a:spcPct val="150000"/>
              </a:lnSpc>
              <a:defRPr/>
            </a:pPr>
            <a:r>
              <a:rPr lang="en-GB" sz="2400" b="1" dirty="0">
                <a:latin typeface="XCCW Joined 1a" panose="03050602040000000000" pitchFamily="66" charset="0"/>
              </a:rPr>
              <a:t>Match the angle size to the correct label.</a:t>
            </a:r>
            <a:endParaRPr lang="en-GB" sz="2400" b="1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140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64" y="451346"/>
            <a:ext cx="5333541" cy="582478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66939" y="82014"/>
            <a:ext cx="1508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XCCW Joined 1a" panose="03050602040000000000" pitchFamily="66" charset="0"/>
              </a:rPr>
              <a:t>Task one:</a:t>
            </a:r>
            <a:endParaRPr lang="en-GB" dirty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16917" y="2765234"/>
            <a:ext cx="3966072" cy="3510900"/>
            <a:chOff x="106682677" y="105143828"/>
            <a:chExt cx="6823898" cy="653861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2677" y="105143828"/>
              <a:ext cx="6823898" cy="65386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</p:pic>
        <p:sp>
          <p:nvSpPr>
            <p:cNvPr id="5" name="Arc 4"/>
            <p:cNvSpPr>
              <a:spLocks/>
            </p:cNvSpPr>
            <p:nvPr/>
          </p:nvSpPr>
          <p:spPr bwMode="auto">
            <a:xfrm>
              <a:off x="107432475" y="106356150"/>
              <a:ext cx="142875" cy="1905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Arc 5"/>
            <p:cNvSpPr>
              <a:spLocks/>
            </p:cNvSpPr>
            <p:nvPr/>
          </p:nvSpPr>
          <p:spPr bwMode="auto">
            <a:xfrm rot="1809280">
              <a:off x="109837149" y="106289475"/>
              <a:ext cx="405201" cy="219075"/>
            </a:xfrm>
            <a:custGeom>
              <a:avLst/>
              <a:gdLst>
                <a:gd name="G0" fmla="+- 21424 0 0"/>
                <a:gd name="G1" fmla="+- 21600 0 0"/>
                <a:gd name="G2" fmla="+- 21600 0 0"/>
                <a:gd name="T0" fmla="*/ 0 w 42325"/>
                <a:gd name="T1" fmla="*/ 18845 h 21600"/>
                <a:gd name="T2" fmla="*/ 42325 w 42325"/>
                <a:gd name="T3" fmla="*/ 16148 h 21600"/>
                <a:gd name="T4" fmla="*/ 21424 w 423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25" h="21600" fill="none" extrusionOk="0">
                  <a:moveTo>
                    <a:pt x="0" y="18845"/>
                  </a:moveTo>
                  <a:cubicBezTo>
                    <a:pt x="1386" y="8069"/>
                    <a:pt x="10559" y="0"/>
                    <a:pt x="21424" y="0"/>
                  </a:cubicBezTo>
                  <a:cubicBezTo>
                    <a:pt x="31253" y="0"/>
                    <a:pt x="39843" y="6636"/>
                    <a:pt x="42324" y="16148"/>
                  </a:cubicBezTo>
                </a:path>
                <a:path w="42325" h="21600" stroke="0" extrusionOk="0">
                  <a:moveTo>
                    <a:pt x="0" y="18845"/>
                  </a:moveTo>
                  <a:cubicBezTo>
                    <a:pt x="1386" y="8069"/>
                    <a:pt x="10559" y="0"/>
                    <a:pt x="21424" y="0"/>
                  </a:cubicBezTo>
                  <a:cubicBezTo>
                    <a:pt x="31253" y="0"/>
                    <a:pt x="39843" y="6636"/>
                    <a:pt x="42324" y="16148"/>
                  </a:cubicBezTo>
                  <a:lnTo>
                    <a:pt x="21424" y="21600"/>
                  </a:lnTo>
                  <a:close/>
                </a:path>
              </a:pathLst>
            </a:cu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112061625" y="106403775"/>
              <a:ext cx="238125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Arc 7"/>
            <p:cNvSpPr>
              <a:spLocks/>
            </p:cNvSpPr>
            <p:nvPr/>
          </p:nvSpPr>
          <p:spPr bwMode="auto">
            <a:xfrm>
              <a:off x="107475337" y="108461175"/>
              <a:ext cx="142544" cy="1905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50"/>
                <a:gd name="T1" fmla="*/ 0 h 21600"/>
                <a:gd name="T2" fmla="*/ 21550 w 21550"/>
                <a:gd name="T3" fmla="*/ 20131 h 21600"/>
                <a:gd name="T4" fmla="*/ 0 w 2155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50" h="21600" fill="none" extrusionOk="0">
                  <a:moveTo>
                    <a:pt x="-1" y="0"/>
                  </a:moveTo>
                  <a:cubicBezTo>
                    <a:pt x="11359" y="0"/>
                    <a:pt x="20777" y="8798"/>
                    <a:pt x="21549" y="20131"/>
                  </a:cubicBezTo>
                </a:path>
                <a:path w="21550" h="21600" stroke="0" extrusionOk="0">
                  <a:moveTo>
                    <a:pt x="-1" y="0"/>
                  </a:moveTo>
                  <a:cubicBezTo>
                    <a:pt x="11359" y="0"/>
                    <a:pt x="20777" y="8798"/>
                    <a:pt x="21549" y="201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Arc 8"/>
            <p:cNvSpPr>
              <a:spLocks/>
            </p:cNvSpPr>
            <p:nvPr/>
          </p:nvSpPr>
          <p:spPr bwMode="auto">
            <a:xfrm rot="-2787524">
              <a:off x="109571413" y="108045714"/>
              <a:ext cx="528985" cy="38550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0 w 43200"/>
                <a:gd name="T1" fmla="*/ 21704 h 26218"/>
                <a:gd name="T2" fmla="*/ 42700 w 43200"/>
                <a:gd name="T3" fmla="*/ 26218 h 26218"/>
                <a:gd name="T4" fmla="*/ 21600 w 43200"/>
                <a:gd name="T5" fmla="*/ 21600 h 26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6218" fill="none" extrusionOk="0">
                  <a:moveTo>
                    <a:pt x="0" y="21703"/>
                  </a:moveTo>
                  <a:cubicBezTo>
                    <a:pt x="0" y="21669"/>
                    <a:pt x="0" y="216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52"/>
                    <a:pt x="43032" y="24701"/>
                    <a:pt x="42700" y="26218"/>
                  </a:cubicBezTo>
                </a:path>
                <a:path w="43200" h="26218" stroke="0" extrusionOk="0">
                  <a:moveTo>
                    <a:pt x="0" y="21703"/>
                  </a:moveTo>
                  <a:cubicBezTo>
                    <a:pt x="0" y="21669"/>
                    <a:pt x="0" y="2163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152"/>
                    <a:pt x="43032" y="24701"/>
                    <a:pt x="42700" y="2621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Arc 9"/>
            <p:cNvSpPr>
              <a:spLocks/>
            </p:cNvSpPr>
            <p:nvPr/>
          </p:nvSpPr>
          <p:spPr bwMode="auto">
            <a:xfrm rot="5400000">
              <a:off x="112111437" y="108339537"/>
              <a:ext cx="405201" cy="219075"/>
            </a:xfrm>
            <a:custGeom>
              <a:avLst/>
              <a:gdLst>
                <a:gd name="G0" fmla="+- 21424 0 0"/>
                <a:gd name="G1" fmla="+- 21600 0 0"/>
                <a:gd name="G2" fmla="+- 21600 0 0"/>
                <a:gd name="T0" fmla="*/ 0 w 42325"/>
                <a:gd name="T1" fmla="*/ 18845 h 21600"/>
                <a:gd name="T2" fmla="*/ 42325 w 42325"/>
                <a:gd name="T3" fmla="*/ 16148 h 21600"/>
                <a:gd name="T4" fmla="*/ 21424 w 423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25" h="21600" fill="none" extrusionOk="0">
                  <a:moveTo>
                    <a:pt x="0" y="18845"/>
                  </a:moveTo>
                  <a:cubicBezTo>
                    <a:pt x="1386" y="8069"/>
                    <a:pt x="10559" y="0"/>
                    <a:pt x="21424" y="0"/>
                  </a:cubicBezTo>
                  <a:cubicBezTo>
                    <a:pt x="31253" y="0"/>
                    <a:pt x="39843" y="6636"/>
                    <a:pt x="42324" y="16148"/>
                  </a:cubicBezTo>
                </a:path>
                <a:path w="42325" h="21600" stroke="0" extrusionOk="0">
                  <a:moveTo>
                    <a:pt x="0" y="18845"/>
                  </a:moveTo>
                  <a:cubicBezTo>
                    <a:pt x="1386" y="8069"/>
                    <a:pt x="10559" y="0"/>
                    <a:pt x="21424" y="0"/>
                  </a:cubicBezTo>
                  <a:cubicBezTo>
                    <a:pt x="31253" y="0"/>
                    <a:pt x="39843" y="6636"/>
                    <a:pt x="42324" y="16148"/>
                  </a:cubicBezTo>
                  <a:lnTo>
                    <a:pt x="21424" y="21600"/>
                  </a:lnTo>
                  <a:close/>
                </a:path>
              </a:pathLst>
            </a:cu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12804575" y="110166150"/>
              <a:ext cx="238125" cy="228600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Arc 11"/>
            <p:cNvSpPr>
              <a:spLocks/>
            </p:cNvSpPr>
            <p:nvPr/>
          </p:nvSpPr>
          <p:spPr bwMode="auto">
            <a:xfrm rot="11433492">
              <a:off x="107142262" y="110848524"/>
              <a:ext cx="637095" cy="528259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375 w 43200"/>
                <a:gd name="T1" fmla="*/ 25606 h 31111"/>
                <a:gd name="T2" fmla="*/ 40993 w 43200"/>
                <a:gd name="T3" fmla="*/ 31111 h 31111"/>
                <a:gd name="T4" fmla="*/ 21600 w 43200"/>
                <a:gd name="T5" fmla="*/ 21600 h 3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1111" fill="none" extrusionOk="0">
                  <a:moveTo>
                    <a:pt x="374" y="25606"/>
                  </a:moveTo>
                  <a:cubicBezTo>
                    <a:pt x="125" y="24285"/>
                    <a:pt x="0" y="229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897"/>
                    <a:pt x="42445" y="28150"/>
                    <a:pt x="40993" y="31111"/>
                  </a:cubicBezTo>
                </a:path>
                <a:path w="43200" h="31111" stroke="0" extrusionOk="0">
                  <a:moveTo>
                    <a:pt x="374" y="25606"/>
                  </a:moveTo>
                  <a:cubicBezTo>
                    <a:pt x="125" y="24285"/>
                    <a:pt x="0" y="22944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4897"/>
                    <a:pt x="42445" y="28150"/>
                    <a:pt x="40993" y="31111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Arc 12"/>
            <p:cNvSpPr>
              <a:spLocks/>
            </p:cNvSpPr>
            <p:nvPr/>
          </p:nvSpPr>
          <p:spPr bwMode="auto">
            <a:xfrm rot="17311952">
              <a:off x="110179237" y="110811175"/>
              <a:ext cx="335774" cy="131844"/>
            </a:xfrm>
            <a:custGeom>
              <a:avLst/>
              <a:gdLst>
                <a:gd name="G0" fmla="+- 21424 0 0"/>
                <a:gd name="G1" fmla="+- 21600 0 0"/>
                <a:gd name="G2" fmla="+- 21600 0 0"/>
                <a:gd name="T0" fmla="*/ 0 w 42325"/>
                <a:gd name="T1" fmla="*/ 18845 h 21600"/>
                <a:gd name="T2" fmla="*/ 42325 w 42325"/>
                <a:gd name="T3" fmla="*/ 16148 h 21600"/>
                <a:gd name="T4" fmla="*/ 21424 w 423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325" h="21600" fill="none" extrusionOk="0">
                  <a:moveTo>
                    <a:pt x="0" y="18845"/>
                  </a:moveTo>
                  <a:cubicBezTo>
                    <a:pt x="1386" y="8069"/>
                    <a:pt x="10559" y="0"/>
                    <a:pt x="21424" y="0"/>
                  </a:cubicBezTo>
                  <a:cubicBezTo>
                    <a:pt x="31253" y="0"/>
                    <a:pt x="39843" y="6636"/>
                    <a:pt x="42324" y="16148"/>
                  </a:cubicBezTo>
                </a:path>
                <a:path w="42325" h="21600" stroke="0" extrusionOk="0">
                  <a:moveTo>
                    <a:pt x="0" y="18845"/>
                  </a:moveTo>
                  <a:cubicBezTo>
                    <a:pt x="1386" y="8069"/>
                    <a:pt x="10559" y="0"/>
                    <a:pt x="21424" y="0"/>
                  </a:cubicBezTo>
                  <a:cubicBezTo>
                    <a:pt x="31253" y="0"/>
                    <a:pt x="39843" y="6636"/>
                    <a:pt x="42324" y="16148"/>
                  </a:cubicBezTo>
                  <a:lnTo>
                    <a:pt x="21424" y="21600"/>
                  </a:lnTo>
                  <a:close/>
                </a:path>
              </a:pathLst>
            </a:cu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176711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901" y="487922"/>
            <a:ext cx="5471541" cy="58688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2703" y="0"/>
            <a:ext cx="1465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XCCW Joined 1a" panose="03050602040000000000" pitchFamily="66" charset="0"/>
              </a:rPr>
              <a:t>Answers: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2" y="1715016"/>
            <a:ext cx="1133475" cy="1114425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481" y="1630153"/>
            <a:ext cx="1095375" cy="1085850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7211" y="1670302"/>
            <a:ext cx="1038225" cy="1057275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76461" y="2829441"/>
            <a:ext cx="1133475" cy="1066800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0901" y="1654883"/>
            <a:ext cx="1095375" cy="1076325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2710" y="2727577"/>
            <a:ext cx="1066800" cy="1057275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06784" y="2829441"/>
            <a:ext cx="1076325" cy="1057275"/>
          </a:xfrm>
          <a:prstGeom prst="rect">
            <a:avLst/>
          </a:prstGeom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2661" y="3943866"/>
            <a:ext cx="1057275" cy="1066800"/>
          </a:xfrm>
          <a:prstGeom prst="rect">
            <a:avLst/>
          </a:prstGeom>
        </p:spPr>
      </p:pic>
      <p:pic>
        <p:nvPicPr>
          <p:cNvPr id="106" name="Picture 10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7399" y="2819916"/>
            <a:ext cx="107632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5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2703" y="0"/>
            <a:ext cx="15616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latin typeface="XCCW Joined 1a" panose="03050602040000000000" pitchFamily="66" charset="0"/>
              </a:rPr>
              <a:t>Task two: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84" y="915663"/>
            <a:ext cx="5273829" cy="5165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59277" y="915663"/>
            <a:ext cx="2324559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 smtClean="0">
                <a:latin typeface="XCCW Joined 1a" panose="03050602040000000000" pitchFamily="66" charset="0"/>
              </a:rPr>
              <a:t>Using your body, create different angles in your groups!</a:t>
            </a:r>
          </a:p>
          <a:p>
            <a:pPr algn="ctr">
              <a:lnSpc>
                <a:spcPct val="150000"/>
              </a:lnSpc>
            </a:pPr>
            <a:endParaRPr lang="en-GB" dirty="0"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smtClean="0">
                <a:latin typeface="XCCW Joined 1a" panose="03050602040000000000" pitchFamily="66" charset="0"/>
              </a:rPr>
              <a:t>Be creative!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182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352" y="642776"/>
            <a:ext cx="790460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dirty="0">
                <a:solidFill>
                  <a:srgbClr val="231F20"/>
                </a:solidFill>
                <a:latin typeface="XCCW Joined 1a" panose="03050602040000000000" pitchFamily="66" charset="0"/>
              </a:rPr>
              <a:t>An angle is a measure of a turn, measured in degrees or °. </a:t>
            </a:r>
            <a:endParaRPr lang="en-GB" sz="2400" dirty="0" smtClean="0">
              <a:solidFill>
                <a:srgbClr val="231F20"/>
              </a:solidFill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endParaRPr lang="en-GB" sz="2400" dirty="0">
              <a:solidFill>
                <a:srgbClr val="231F20"/>
              </a:solidFill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400" dirty="0" smtClean="0">
                <a:solidFill>
                  <a:srgbClr val="231F20"/>
                </a:solidFill>
                <a:latin typeface="XCCW Joined 1a" panose="03050602040000000000" pitchFamily="66" charset="0"/>
              </a:rPr>
              <a:t>There </a:t>
            </a:r>
            <a:r>
              <a:rPr lang="en-GB" sz="2400" dirty="0">
                <a:solidFill>
                  <a:srgbClr val="231F20"/>
                </a:solidFill>
                <a:latin typeface="XCCW Joined 1a" panose="03050602040000000000" pitchFamily="66" charset="0"/>
              </a:rPr>
              <a:t>are 360° in a full turn.</a:t>
            </a:r>
            <a:endParaRPr lang="en-GB" sz="2400" dirty="0">
              <a:latin typeface="XCCW Joined 1a" panose="03050602040000000000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0925" y="4527010"/>
            <a:ext cx="73096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XCCW Joined 1a" panose="03050602040000000000" pitchFamily="66" charset="0"/>
                <a:hlinkClick r:id="rId2"/>
              </a:rPr>
              <a:t>https://</a:t>
            </a:r>
            <a:r>
              <a:rPr lang="en-GB" dirty="0" smtClean="0">
                <a:latin typeface="XCCW Joined 1a" panose="03050602040000000000" pitchFamily="66" charset="0"/>
                <a:hlinkClick r:id="rId2"/>
              </a:rPr>
              <a:t>www.bbc.co.uk/bitesize/topics/zb6tyrd/articles/zg68k7h</a:t>
            </a:r>
            <a:endParaRPr lang="en-GB" dirty="0" smtClean="0">
              <a:latin typeface="XCCW Joined 1a" panose="03050602040000000000" pitchFamily="66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369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9BEC2F41-E1AA-4C2E-98DA-393D8400EEF8}"/>
              </a:ext>
            </a:extLst>
          </p:cNvPr>
          <p:cNvGrpSpPr/>
          <p:nvPr/>
        </p:nvGrpSpPr>
        <p:grpSpPr>
          <a:xfrm rot="5400000">
            <a:off x="6823310" y="1993857"/>
            <a:ext cx="211138" cy="204498"/>
            <a:chOff x="7334250" y="5201749"/>
            <a:chExt cx="211138" cy="204498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98F17F34-FD42-4614-BA47-A520737E2210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C2BD2709-B5C1-4753-914F-69381B35EE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9292B13-F045-412A-AB9B-5BF728956C6F}"/>
              </a:ext>
            </a:extLst>
          </p:cNvPr>
          <p:cNvGrpSpPr/>
          <p:nvPr/>
        </p:nvGrpSpPr>
        <p:grpSpPr>
          <a:xfrm rot="16200000">
            <a:off x="5498613" y="994833"/>
            <a:ext cx="211138" cy="204498"/>
            <a:chOff x="7334250" y="5201749"/>
            <a:chExt cx="211138" cy="204498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DDF6691E-E271-4013-A2CA-E7FBD1A8C9A7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B185C808-3D47-4956-A824-CCFA1F4987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1FFE0-7633-4C46-90B3-6BEEB563D896}"/>
              </a:ext>
            </a:extLst>
          </p:cNvPr>
          <p:cNvGrpSpPr/>
          <p:nvPr/>
        </p:nvGrpSpPr>
        <p:grpSpPr>
          <a:xfrm>
            <a:off x="443373" y="972273"/>
            <a:ext cx="2940293" cy="1292507"/>
            <a:chOff x="443373" y="972273"/>
            <a:chExt cx="2940293" cy="1292507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D044AAE0-D4E0-4653-9E72-FDADAEC917C4}"/>
                </a:ext>
              </a:extLst>
            </p:cNvPr>
            <p:cNvSpPr/>
            <p:nvPr/>
          </p:nvSpPr>
          <p:spPr>
            <a:xfrm>
              <a:off x="443373" y="972273"/>
              <a:ext cx="2940293" cy="1292507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DD3DED-22CA-4699-AD79-B4F94AB4A836}"/>
                </a:ext>
              </a:extLst>
            </p:cNvPr>
            <p:cNvSpPr txBox="1"/>
            <p:nvPr/>
          </p:nvSpPr>
          <p:spPr>
            <a:xfrm>
              <a:off x="576378" y="1202651"/>
              <a:ext cx="231118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XCCW Joined 1a" panose="03050602040000000000" pitchFamily="66" charset="0"/>
                </a:rPr>
                <a:t>A right angle can face any direction.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F9F199-CE5B-4F8A-B468-78C550D8CCF3}"/>
              </a:ext>
            </a:extLst>
          </p:cNvPr>
          <p:cNvGrpSpPr/>
          <p:nvPr/>
        </p:nvGrpSpPr>
        <p:grpSpPr>
          <a:xfrm>
            <a:off x="443373" y="2782746"/>
            <a:ext cx="3264383" cy="1292507"/>
            <a:chOff x="443373" y="972273"/>
            <a:chExt cx="3264383" cy="1292507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26C8477A-1D85-4CD6-AB08-EDD5771C83E3}"/>
                </a:ext>
              </a:extLst>
            </p:cNvPr>
            <p:cNvSpPr/>
            <p:nvPr/>
          </p:nvSpPr>
          <p:spPr>
            <a:xfrm>
              <a:off x="443373" y="972273"/>
              <a:ext cx="3264383" cy="1292507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1C3160-2969-4F84-92E9-F53E45962001}"/>
                </a:ext>
              </a:extLst>
            </p:cNvPr>
            <p:cNvSpPr txBox="1"/>
            <p:nvPr/>
          </p:nvSpPr>
          <p:spPr>
            <a:xfrm>
              <a:off x="588899" y="1194560"/>
              <a:ext cx="21683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XCCW Joined 1a" panose="03050602040000000000" pitchFamily="66" charset="0"/>
                </a:rPr>
                <a:t>A right angle can be in any position.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5A7875-7CD2-48DC-B415-2FE2197EAE08}"/>
              </a:ext>
            </a:extLst>
          </p:cNvPr>
          <p:cNvGrpSpPr/>
          <p:nvPr/>
        </p:nvGrpSpPr>
        <p:grpSpPr>
          <a:xfrm rot="13502979">
            <a:off x="4441292" y="-275633"/>
            <a:ext cx="2534294" cy="2534292"/>
            <a:chOff x="2898774" y="1755777"/>
            <a:chExt cx="3346452" cy="334645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D982D40-EB9C-481A-846F-86381C41296E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639179F-9CE9-486B-8CB4-FD0650F1095F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5F40D6-EDEE-4BB3-9D48-7C35F87ED9B3}"/>
              </a:ext>
            </a:extLst>
          </p:cNvPr>
          <p:cNvGrpSpPr/>
          <p:nvPr/>
        </p:nvGrpSpPr>
        <p:grpSpPr>
          <a:xfrm rot="13500000">
            <a:off x="5250671" y="1155938"/>
            <a:ext cx="915536" cy="909858"/>
            <a:chOff x="999281" y="2233914"/>
            <a:chExt cx="1208936" cy="120143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418A6E-55AB-4C16-992A-67A45E014C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624C83E-8075-43DC-B32A-47A7E9F9D72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9038ED-FFD4-40C2-8E1B-E37E4773D91A}"/>
              </a:ext>
            </a:extLst>
          </p:cNvPr>
          <p:cNvGrpSpPr/>
          <p:nvPr/>
        </p:nvGrpSpPr>
        <p:grpSpPr>
          <a:xfrm rot="2702979">
            <a:off x="5540667" y="931389"/>
            <a:ext cx="2534294" cy="2534292"/>
            <a:chOff x="2898774" y="1755777"/>
            <a:chExt cx="3346452" cy="33464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927E8BA-4FD2-4686-A321-F8EDE346FF6D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65A5EF-198F-45F3-8961-B03003CA46EC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FED662-1E6E-4A16-BC02-BB81AC809CEB}"/>
              </a:ext>
            </a:extLst>
          </p:cNvPr>
          <p:cNvGrpSpPr/>
          <p:nvPr/>
        </p:nvGrpSpPr>
        <p:grpSpPr>
          <a:xfrm rot="2700000">
            <a:off x="6348039" y="1130536"/>
            <a:ext cx="915536" cy="909858"/>
            <a:chOff x="999281" y="2233914"/>
            <a:chExt cx="1208936" cy="120143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92FA27A-B5E3-4579-80B7-15C47F78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3DD792C-B5C5-4340-A352-BB3FA60529B0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F88462D-2756-4F3F-8C5C-CF04BEFC17E9}"/>
              </a:ext>
            </a:extLst>
          </p:cNvPr>
          <p:cNvGrpSpPr/>
          <p:nvPr/>
        </p:nvGrpSpPr>
        <p:grpSpPr>
          <a:xfrm>
            <a:off x="5495293" y="3907421"/>
            <a:ext cx="211138" cy="204498"/>
            <a:chOff x="7334250" y="5201749"/>
            <a:chExt cx="211138" cy="204498"/>
          </a:xfrm>
        </p:grpSpPr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99299A4-8F5A-400D-B7A7-B11B9302B16D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D4A21AFF-D5D8-4A68-B923-BBD0D89A917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7CB648-CC62-4576-8032-24C7DA5CC55A}"/>
              </a:ext>
            </a:extLst>
          </p:cNvPr>
          <p:cNvGrpSpPr/>
          <p:nvPr/>
        </p:nvGrpSpPr>
        <p:grpSpPr>
          <a:xfrm rot="18910379">
            <a:off x="4438815" y="2830481"/>
            <a:ext cx="2534294" cy="2534292"/>
            <a:chOff x="2898774" y="1755777"/>
            <a:chExt cx="3346452" cy="334645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CDDC9-2BE9-4EBE-96AD-262BAE87E284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92F978-3039-49A3-B3E6-02D24035177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7F1B42-2824-4FEA-A9DF-6673460ACB5E}"/>
              </a:ext>
            </a:extLst>
          </p:cNvPr>
          <p:cNvGrpSpPr/>
          <p:nvPr/>
        </p:nvGrpSpPr>
        <p:grpSpPr>
          <a:xfrm rot="18900000">
            <a:off x="4635125" y="3646942"/>
            <a:ext cx="915536" cy="909858"/>
            <a:chOff x="999281" y="2233914"/>
            <a:chExt cx="1208936" cy="120143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66F621-8FB5-4DE1-93B0-CFABA63EDBE2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F361008-6429-4994-8B09-ACC23B87C449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F29E4237-C625-4FBF-AC71-DBD758B108A8}"/>
              </a:ext>
            </a:extLst>
          </p:cNvPr>
          <p:cNvGrpSpPr/>
          <p:nvPr/>
        </p:nvGrpSpPr>
        <p:grpSpPr>
          <a:xfrm rot="10800000">
            <a:off x="6826630" y="2970323"/>
            <a:ext cx="211138" cy="204498"/>
            <a:chOff x="7334250" y="5201749"/>
            <a:chExt cx="211138" cy="204498"/>
          </a:xfrm>
        </p:grpSpPr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B315531-C99E-4C09-8098-75DDF7585EBB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D87F811-3A77-4A3B-A149-D3C984723C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BF9FDB-34BD-4B0A-A229-6723C41BC586}"/>
              </a:ext>
            </a:extLst>
          </p:cNvPr>
          <p:cNvGrpSpPr/>
          <p:nvPr/>
        </p:nvGrpSpPr>
        <p:grpSpPr>
          <a:xfrm rot="13510379">
            <a:off x="5559483" y="1703176"/>
            <a:ext cx="2534294" cy="2534292"/>
            <a:chOff x="2898774" y="1755777"/>
            <a:chExt cx="3346452" cy="334645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8B3E967-7562-4474-A4D6-35D5A9F9B2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14EAE39-7C43-4982-A7FB-C26FF68CCBD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4E0991-999B-4D4F-B346-2AA042E4E4E8}"/>
              </a:ext>
            </a:extLst>
          </p:cNvPr>
          <p:cNvGrpSpPr/>
          <p:nvPr/>
        </p:nvGrpSpPr>
        <p:grpSpPr>
          <a:xfrm rot="13500000">
            <a:off x="6373606" y="3139218"/>
            <a:ext cx="915536" cy="909858"/>
            <a:chOff x="999281" y="2233914"/>
            <a:chExt cx="1208936" cy="1201438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9174DBE-70FD-4559-81A8-67AE3819F219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78095DC-AC70-433F-ABC2-20E22F8C2ABB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D790A33-49EB-4A62-9D90-46F85B70C6F0}"/>
              </a:ext>
            </a:extLst>
          </p:cNvPr>
          <p:cNvGrpSpPr/>
          <p:nvPr/>
        </p:nvGrpSpPr>
        <p:grpSpPr>
          <a:xfrm rot="18900000">
            <a:off x="5480835" y="5233999"/>
            <a:ext cx="211138" cy="204498"/>
            <a:chOff x="7334250" y="5201749"/>
            <a:chExt cx="211138" cy="204498"/>
          </a:xfrm>
        </p:grpSpPr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8DEDDD15-58CA-4946-8BD5-FCE2BFB3FC56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72D0FB2B-C0EC-4AC1-B05C-162DBF3007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EC43EEC-D3C5-4790-9835-29B49793D13F}"/>
              </a:ext>
            </a:extLst>
          </p:cNvPr>
          <p:cNvGrpSpPr/>
          <p:nvPr/>
        </p:nvGrpSpPr>
        <p:grpSpPr>
          <a:xfrm rot="10379">
            <a:off x="4462170" y="4067049"/>
            <a:ext cx="2534294" cy="2534292"/>
            <a:chOff x="2898774" y="1755777"/>
            <a:chExt cx="3346452" cy="334645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F464DED-E654-4E96-A99C-57CCD5C588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165E06-B371-4B06-B7E6-0A6290B64DBE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E10A46-53DC-4026-91BA-E7041C254FFD}"/>
              </a:ext>
            </a:extLst>
          </p:cNvPr>
          <p:cNvGrpSpPr/>
          <p:nvPr/>
        </p:nvGrpSpPr>
        <p:grpSpPr>
          <a:xfrm>
            <a:off x="4840710" y="4446724"/>
            <a:ext cx="915536" cy="909858"/>
            <a:chOff x="999281" y="2233914"/>
            <a:chExt cx="1208936" cy="120143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22E3D7-82EF-4814-AF26-B3696B43872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2A96196-467B-47D6-854B-62D7F291A37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F696FC78-C248-4292-8A46-BEF66C1FBE55}"/>
              </a:ext>
            </a:extLst>
          </p:cNvPr>
          <p:cNvGrpSpPr/>
          <p:nvPr/>
        </p:nvGrpSpPr>
        <p:grpSpPr>
          <a:xfrm rot="2700000">
            <a:off x="7211053" y="5519293"/>
            <a:ext cx="211138" cy="204498"/>
            <a:chOff x="7334250" y="5201749"/>
            <a:chExt cx="211138" cy="204498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70FE40C-7D3B-4B1D-B2E1-0413FB00E7EF}"/>
                </a:ext>
              </a:extLst>
            </p:cNvPr>
            <p:cNvCxnSpPr/>
            <p:nvPr/>
          </p:nvCxnSpPr>
          <p:spPr>
            <a:xfrm flipH="1">
              <a:off x="7334250" y="5205702"/>
              <a:ext cx="211138" cy="0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B0AD6F8-B84E-4D83-8345-F29D67933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6419" y="5201749"/>
              <a:ext cx="0" cy="204498"/>
            </a:xfrm>
            <a:prstGeom prst="line">
              <a:avLst/>
            </a:prstGeom>
            <a:ln w="28575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A9074F-37EC-4FF2-861F-F7F300BCB091}"/>
              </a:ext>
            </a:extLst>
          </p:cNvPr>
          <p:cNvGrpSpPr/>
          <p:nvPr/>
        </p:nvGrpSpPr>
        <p:grpSpPr>
          <a:xfrm>
            <a:off x="6040184" y="4482648"/>
            <a:ext cx="2534294" cy="2534292"/>
            <a:chOff x="2898774" y="1755777"/>
            <a:chExt cx="3346452" cy="334645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4E85FF6-3751-4C03-98CF-5D4A9C4CB223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1C66CE-D923-421B-8AB8-A5DBE51084C0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464A8-D244-41D8-8084-E7D2085DA9F9}"/>
              </a:ext>
            </a:extLst>
          </p:cNvPr>
          <p:cNvGrpSpPr/>
          <p:nvPr/>
        </p:nvGrpSpPr>
        <p:grpSpPr>
          <a:xfrm rot="21589621">
            <a:off x="6413335" y="4849727"/>
            <a:ext cx="915536" cy="909858"/>
            <a:chOff x="999281" y="2233914"/>
            <a:chExt cx="1208936" cy="1201438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17D31DB-BF86-4FD5-9FA7-24849716274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9D82DA0-14E4-400C-8E43-F6A1CA113CC7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5283B-5B0F-451E-8837-0D651CB37E87}"/>
              </a:ext>
            </a:extLst>
          </p:cNvPr>
          <p:cNvSpPr/>
          <p:nvPr/>
        </p:nvSpPr>
        <p:spPr>
          <a:xfrm>
            <a:off x="3845560" y="619760"/>
            <a:ext cx="4683760" cy="19512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77EF61-726D-4E30-A303-E411C911AAD9}"/>
              </a:ext>
            </a:extLst>
          </p:cNvPr>
          <p:cNvSpPr/>
          <p:nvPr/>
        </p:nvSpPr>
        <p:spPr>
          <a:xfrm>
            <a:off x="3845560" y="2744416"/>
            <a:ext cx="4683760" cy="161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DA3BD03-902D-4D7F-8CB1-54620D794EF8}"/>
              </a:ext>
            </a:extLst>
          </p:cNvPr>
          <p:cNvSpPr/>
          <p:nvPr/>
        </p:nvSpPr>
        <p:spPr>
          <a:xfrm>
            <a:off x="3845560" y="4339656"/>
            <a:ext cx="4683760" cy="1614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7C8EA4-9FA2-4C93-A0A4-1DBA20E3B905}"/>
              </a:ext>
            </a:extLst>
          </p:cNvPr>
          <p:cNvGrpSpPr/>
          <p:nvPr/>
        </p:nvGrpSpPr>
        <p:grpSpPr>
          <a:xfrm>
            <a:off x="443373" y="4593220"/>
            <a:ext cx="3580759" cy="1292507"/>
            <a:chOff x="443373" y="972273"/>
            <a:chExt cx="3580759" cy="1292507"/>
          </a:xfrm>
        </p:grpSpPr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B4A4E8BB-8D2B-4C11-A1EA-3AD3ADEFADB8}"/>
                </a:ext>
              </a:extLst>
            </p:cNvPr>
            <p:cNvSpPr/>
            <p:nvPr/>
          </p:nvSpPr>
          <p:spPr>
            <a:xfrm>
              <a:off x="443373" y="972273"/>
              <a:ext cx="3580759" cy="1292507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22B495-C400-4D47-97AF-22C122ED4FBE}"/>
                </a:ext>
              </a:extLst>
            </p:cNvPr>
            <p:cNvSpPr txBox="1"/>
            <p:nvPr/>
          </p:nvSpPr>
          <p:spPr>
            <a:xfrm>
              <a:off x="511111" y="1055540"/>
              <a:ext cx="32972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XCCW Joined 1a" panose="03050602040000000000" pitchFamily="66" charset="0"/>
                </a:rPr>
                <a:t>A right angle always has a quarter turn between two straight lines.</a:t>
              </a:r>
            </a:p>
          </p:txBody>
        </p:sp>
      </p:grpSp>
      <p:sp>
        <p:nvSpPr>
          <p:cNvPr id="119" name="Rounded Rectangle 118"/>
          <p:cNvSpPr>
            <a:spLocks noChangeAspect="1"/>
          </p:cNvSpPr>
          <p:nvPr/>
        </p:nvSpPr>
        <p:spPr>
          <a:xfrm>
            <a:off x="-1061" y="-40611"/>
            <a:ext cx="3812897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XCCW Joined 1a" panose="03050602040000000000" pitchFamily="66" charset="0"/>
              </a:rPr>
              <a:t>What Is a Right Angle?</a:t>
            </a:r>
          </a:p>
          <a:p>
            <a:pPr algn="ctr"/>
            <a:endParaRPr lang="en-GB" dirty="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3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59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7" grpId="0" animBg="1"/>
      <p:bldP spid="1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8386" y="674250"/>
            <a:ext cx="3343620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A right angle is an angle that measures 90°. It is also known as a 'quarter turn' because it is a quarter of a full turn, which measures 360°. A right angle is represented by a small square inside the angle.</a:t>
            </a:r>
            <a:endParaRPr lang="en-GB" sz="2000" b="0" i="0" dirty="0">
              <a:solidFill>
                <a:srgbClr val="231F20"/>
              </a:solidFill>
              <a:effectLst/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836" y="1470350"/>
            <a:ext cx="4514506" cy="371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79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Arc 128">
            <a:extLst>
              <a:ext uri="{FF2B5EF4-FFF2-40B4-BE49-F238E27FC236}">
                <a16:creationId xmlns:a16="http://schemas.microsoft.com/office/drawing/2014/main" id="{2B6CCFCF-387E-42C8-BD3B-3A15E6954D37}"/>
              </a:ext>
            </a:extLst>
          </p:cNvPr>
          <p:cNvSpPr/>
          <p:nvPr/>
        </p:nvSpPr>
        <p:spPr>
          <a:xfrm rot="10800000">
            <a:off x="5333037" y="1068000"/>
            <a:ext cx="727321" cy="727321"/>
          </a:xfrm>
          <a:prstGeom prst="arc">
            <a:avLst>
              <a:gd name="adj1" fmla="val 16200000"/>
              <a:gd name="adj2" fmla="val 1898019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30" name="Arc 129">
            <a:extLst>
              <a:ext uri="{FF2B5EF4-FFF2-40B4-BE49-F238E27FC236}">
                <a16:creationId xmlns:a16="http://schemas.microsoft.com/office/drawing/2014/main" id="{A5F7029E-17A9-4EB9-8795-506A1BAA7CC8}"/>
              </a:ext>
            </a:extLst>
          </p:cNvPr>
          <p:cNvSpPr/>
          <p:nvPr/>
        </p:nvSpPr>
        <p:spPr>
          <a:xfrm>
            <a:off x="6250415" y="2244189"/>
            <a:ext cx="727321" cy="727321"/>
          </a:xfrm>
          <a:prstGeom prst="arc">
            <a:avLst>
              <a:gd name="adj1" fmla="val 16200000"/>
              <a:gd name="adj2" fmla="val 17830871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B9B9C48E-1BCE-4638-ACEF-B6B22B01D6FE}"/>
              </a:ext>
            </a:extLst>
          </p:cNvPr>
          <p:cNvSpPr/>
          <p:nvPr/>
        </p:nvSpPr>
        <p:spPr>
          <a:xfrm rot="16394038">
            <a:off x="5456224" y="3858298"/>
            <a:ext cx="727321" cy="727321"/>
          </a:xfrm>
          <a:prstGeom prst="arc">
            <a:avLst>
              <a:gd name="adj1" fmla="val 16200000"/>
              <a:gd name="adj2" fmla="val 19338161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32" name="Arc 131">
            <a:extLst>
              <a:ext uri="{FF2B5EF4-FFF2-40B4-BE49-F238E27FC236}">
                <a16:creationId xmlns:a16="http://schemas.microsoft.com/office/drawing/2014/main" id="{C39726AB-5F4B-4C0E-8C35-BE5284537187}"/>
              </a:ext>
            </a:extLst>
          </p:cNvPr>
          <p:cNvSpPr/>
          <p:nvPr/>
        </p:nvSpPr>
        <p:spPr>
          <a:xfrm rot="7200000">
            <a:off x="6193467" y="2547829"/>
            <a:ext cx="727321" cy="727321"/>
          </a:xfrm>
          <a:prstGeom prst="arc">
            <a:avLst>
              <a:gd name="adj1" fmla="val 18194902"/>
              <a:gd name="adj2" fmla="val 19338161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33" name="Arc 132">
            <a:extLst>
              <a:ext uri="{FF2B5EF4-FFF2-40B4-BE49-F238E27FC236}">
                <a16:creationId xmlns:a16="http://schemas.microsoft.com/office/drawing/2014/main" id="{08B08AAD-5811-4D64-8B9E-BF449AB2B815}"/>
              </a:ext>
            </a:extLst>
          </p:cNvPr>
          <p:cNvSpPr/>
          <p:nvPr/>
        </p:nvSpPr>
        <p:spPr>
          <a:xfrm rot="16200000">
            <a:off x="5378722" y="4984999"/>
            <a:ext cx="727321" cy="727321"/>
          </a:xfrm>
          <a:prstGeom prst="arc">
            <a:avLst>
              <a:gd name="adj1" fmla="val 15156541"/>
              <a:gd name="adj2" fmla="val 18737762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4FEB8EB2-57E2-48CD-AA1E-D452F766C221}"/>
              </a:ext>
            </a:extLst>
          </p:cNvPr>
          <p:cNvSpPr/>
          <p:nvPr/>
        </p:nvSpPr>
        <p:spPr>
          <a:xfrm rot="19165310">
            <a:off x="6952961" y="5570017"/>
            <a:ext cx="727321" cy="727321"/>
          </a:xfrm>
          <a:prstGeom prst="arc">
            <a:avLst>
              <a:gd name="adj1" fmla="val 16157169"/>
              <a:gd name="adj2" fmla="val 20399236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1FFE0-7633-4C46-90B3-6BEEB563D896}"/>
              </a:ext>
            </a:extLst>
          </p:cNvPr>
          <p:cNvGrpSpPr/>
          <p:nvPr/>
        </p:nvGrpSpPr>
        <p:grpSpPr>
          <a:xfrm>
            <a:off x="443373" y="1473563"/>
            <a:ext cx="2940293" cy="1077218"/>
            <a:chOff x="443373" y="924771"/>
            <a:chExt cx="2940293" cy="1077218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D044AAE0-D4E0-4653-9E72-FDADAEC917C4}"/>
                </a:ext>
              </a:extLst>
            </p:cNvPr>
            <p:cNvSpPr/>
            <p:nvPr/>
          </p:nvSpPr>
          <p:spPr>
            <a:xfrm>
              <a:off x="443373" y="972273"/>
              <a:ext cx="2940293" cy="960991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DD3DED-22CA-4699-AD79-B4F94AB4A836}"/>
                </a:ext>
              </a:extLst>
            </p:cNvPr>
            <p:cNvSpPr txBox="1"/>
            <p:nvPr/>
          </p:nvSpPr>
          <p:spPr>
            <a:xfrm>
              <a:off x="475853" y="924771"/>
              <a:ext cx="265333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A curved line is used to show an angle smaller than a right angle.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F9F199-CE5B-4F8A-B468-78C550D8CCF3}"/>
              </a:ext>
            </a:extLst>
          </p:cNvPr>
          <p:cNvGrpSpPr/>
          <p:nvPr/>
        </p:nvGrpSpPr>
        <p:grpSpPr>
          <a:xfrm>
            <a:off x="440197" y="2824494"/>
            <a:ext cx="2903973" cy="863614"/>
            <a:chOff x="440197" y="967658"/>
            <a:chExt cx="2903973" cy="863614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26C8477A-1D85-4CD6-AB08-EDD5771C83E3}"/>
                </a:ext>
              </a:extLst>
            </p:cNvPr>
            <p:cNvSpPr/>
            <p:nvPr/>
          </p:nvSpPr>
          <p:spPr>
            <a:xfrm>
              <a:off x="440197" y="967658"/>
              <a:ext cx="2903973" cy="833364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1C3160-2969-4F84-92E9-F53E45962001}"/>
                </a:ext>
              </a:extLst>
            </p:cNvPr>
            <p:cNvSpPr txBox="1"/>
            <p:nvPr/>
          </p:nvSpPr>
          <p:spPr>
            <a:xfrm>
              <a:off x="499522" y="1000275"/>
              <a:ext cx="2168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An angle can be in any position.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5A7875-7CD2-48DC-B415-2FE2197EAE08}"/>
              </a:ext>
            </a:extLst>
          </p:cNvPr>
          <p:cNvGrpSpPr/>
          <p:nvPr/>
        </p:nvGrpSpPr>
        <p:grpSpPr>
          <a:xfrm rot="13502979">
            <a:off x="4441292" y="125856"/>
            <a:ext cx="2534294" cy="2534292"/>
            <a:chOff x="2898774" y="1755777"/>
            <a:chExt cx="3346452" cy="334645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D982D40-EB9C-481A-846F-86381C41296E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639179F-9CE9-486B-8CB4-FD0650F1095F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5F40D6-EDEE-4BB3-9D48-7C35F87ED9B3}"/>
              </a:ext>
            </a:extLst>
          </p:cNvPr>
          <p:cNvGrpSpPr/>
          <p:nvPr/>
        </p:nvGrpSpPr>
        <p:grpSpPr>
          <a:xfrm rot="13500000">
            <a:off x="5254318" y="1557425"/>
            <a:ext cx="915536" cy="909858"/>
            <a:chOff x="999281" y="2233914"/>
            <a:chExt cx="1208936" cy="120143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418A6E-55AB-4C16-992A-67A45E014C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624C83E-8075-43DC-B32A-47A7E9F9D72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9038ED-FFD4-40C2-8E1B-E37E4773D91A}"/>
              </a:ext>
            </a:extLst>
          </p:cNvPr>
          <p:cNvGrpSpPr/>
          <p:nvPr/>
        </p:nvGrpSpPr>
        <p:grpSpPr>
          <a:xfrm rot="2702979">
            <a:off x="5342047" y="1332878"/>
            <a:ext cx="2534294" cy="2534292"/>
            <a:chOff x="2898774" y="1755777"/>
            <a:chExt cx="3346452" cy="33464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927E8BA-4FD2-4686-A321-F8EDE346FF6D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65A5EF-198F-45F3-8961-B03003CA46EC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FED662-1E6E-4A16-BC02-BB81AC809CEB}"/>
              </a:ext>
            </a:extLst>
          </p:cNvPr>
          <p:cNvGrpSpPr/>
          <p:nvPr/>
        </p:nvGrpSpPr>
        <p:grpSpPr>
          <a:xfrm rot="2700000">
            <a:off x="6152208" y="1532026"/>
            <a:ext cx="915536" cy="909858"/>
            <a:chOff x="999281" y="2233914"/>
            <a:chExt cx="1208936" cy="120143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92FA27A-B5E3-4579-80B7-15C47F78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3DD792C-B5C5-4340-A352-BB3FA60529B0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7CB648-CC62-4576-8032-24C7DA5CC55A}"/>
              </a:ext>
            </a:extLst>
          </p:cNvPr>
          <p:cNvGrpSpPr/>
          <p:nvPr/>
        </p:nvGrpSpPr>
        <p:grpSpPr>
          <a:xfrm rot="18910379">
            <a:off x="4438815" y="2942330"/>
            <a:ext cx="2534294" cy="2534292"/>
            <a:chOff x="2898774" y="1755777"/>
            <a:chExt cx="3346452" cy="334645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CDDC9-2BE9-4EBE-96AD-262BAE87E284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92F978-3039-49A3-B3E6-02D24035177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7F1B42-2824-4FEA-A9DF-6673460ACB5E}"/>
              </a:ext>
            </a:extLst>
          </p:cNvPr>
          <p:cNvGrpSpPr/>
          <p:nvPr/>
        </p:nvGrpSpPr>
        <p:grpSpPr>
          <a:xfrm rot="18900000">
            <a:off x="4628869" y="3756555"/>
            <a:ext cx="915536" cy="909858"/>
            <a:chOff x="999281" y="2233914"/>
            <a:chExt cx="1208936" cy="120143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66F621-8FB5-4DE1-93B0-CFABA63EDBE2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F361008-6429-4994-8B09-ACC23B87C449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04BF9FDB-34BD-4B0A-A229-6723C41BC586}"/>
              </a:ext>
            </a:extLst>
          </p:cNvPr>
          <p:cNvGrpSpPr/>
          <p:nvPr/>
        </p:nvGrpSpPr>
        <p:grpSpPr>
          <a:xfrm rot="13510379">
            <a:off x="5339570" y="1703177"/>
            <a:ext cx="2534294" cy="2534292"/>
            <a:chOff x="2898774" y="1755777"/>
            <a:chExt cx="3346452" cy="334645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8B3E967-7562-4474-A4D6-35D5A9F9B2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C14EAE39-7C43-4982-A7FB-C26FF68CCBD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0A4E0991-999B-4D4F-B346-2AA042E4E4E8}"/>
              </a:ext>
            </a:extLst>
          </p:cNvPr>
          <p:cNvGrpSpPr/>
          <p:nvPr/>
        </p:nvGrpSpPr>
        <p:grpSpPr>
          <a:xfrm rot="13500000">
            <a:off x="6150851" y="3139218"/>
            <a:ext cx="915536" cy="909858"/>
            <a:chOff x="999281" y="2233914"/>
            <a:chExt cx="1208936" cy="1201438"/>
          </a:xfrm>
        </p:grpSpPr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9174DBE-70FD-4559-81A8-67AE3819F219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78095DC-AC70-433F-ABC2-20E22F8C2ABB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EC43EEC-D3C5-4790-9835-29B49793D13F}"/>
              </a:ext>
            </a:extLst>
          </p:cNvPr>
          <p:cNvGrpSpPr/>
          <p:nvPr/>
        </p:nvGrpSpPr>
        <p:grpSpPr>
          <a:xfrm rot="10379">
            <a:off x="4462170" y="4097458"/>
            <a:ext cx="2534294" cy="2534292"/>
            <a:chOff x="2898774" y="1755777"/>
            <a:chExt cx="3346452" cy="334645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F464DED-E654-4E96-A99C-57CCD5C588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165E06-B371-4B06-B7E6-0A6290B64DBE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E10A46-53DC-4026-91BA-E7041C254FFD}"/>
              </a:ext>
            </a:extLst>
          </p:cNvPr>
          <p:cNvGrpSpPr/>
          <p:nvPr/>
        </p:nvGrpSpPr>
        <p:grpSpPr>
          <a:xfrm>
            <a:off x="4826847" y="4467055"/>
            <a:ext cx="915536" cy="909858"/>
            <a:chOff x="999281" y="2233914"/>
            <a:chExt cx="1208936" cy="120143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22E3D7-82EF-4814-AF26-B3696B43872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2A96196-467B-47D6-854B-62D7F291A37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A9074F-37EC-4FF2-861F-F7F300BCB091}"/>
              </a:ext>
            </a:extLst>
          </p:cNvPr>
          <p:cNvGrpSpPr/>
          <p:nvPr/>
        </p:nvGrpSpPr>
        <p:grpSpPr>
          <a:xfrm>
            <a:off x="6040184" y="4619210"/>
            <a:ext cx="2534294" cy="2534292"/>
            <a:chOff x="2898774" y="1755777"/>
            <a:chExt cx="3346452" cy="334645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4E85FF6-3751-4C03-98CF-5D4A9C4CB223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1C66CE-D923-421B-8AB8-A5DBE51084C0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464A8-D244-41D8-8084-E7D2085DA9F9}"/>
              </a:ext>
            </a:extLst>
          </p:cNvPr>
          <p:cNvGrpSpPr/>
          <p:nvPr/>
        </p:nvGrpSpPr>
        <p:grpSpPr>
          <a:xfrm rot="21589621">
            <a:off x="6413336" y="5003579"/>
            <a:ext cx="915536" cy="909858"/>
            <a:chOff x="999281" y="2233914"/>
            <a:chExt cx="1208936" cy="1201438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17D31DB-BF86-4FD5-9FA7-24849716274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9D82DA0-14E4-400C-8E43-F6A1CA113CC7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5283B-5B0F-451E-8837-0D651CB37E87}"/>
              </a:ext>
            </a:extLst>
          </p:cNvPr>
          <p:cNvSpPr/>
          <p:nvPr/>
        </p:nvSpPr>
        <p:spPr>
          <a:xfrm>
            <a:off x="3815755" y="1093045"/>
            <a:ext cx="4683760" cy="1663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77EF61-726D-4E30-A303-E411C911AAD9}"/>
              </a:ext>
            </a:extLst>
          </p:cNvPr>
          <p:cNvSpPr/>
          <p:nvPr/>
        </p:nvSpPr>
        <p:spPr>
          <a:xfrm>
            <a:off x="3815755" y="2861584"/>
            <a:ext cx="4683760" cy="1490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DA3BD03-902D-4D7F-8CB1-54620D794EF8}"/>
              </a:ext>
            </a:extLst>
          </p:cNvPr>
          <p:cNvSpPr/>
          <p:nvPr/>
        </p:nvSpPr>
        <p:spPr>
          <a:xfrm>
            <a:off x="3815755" y="4351927"/>
            <a:ext cx="4683760" cy="1887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XCCW Joined 1a" panose="03050602040000000000" pitchFamily="66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7C8EA4-9FA2-4C93-A0A4-1DBA20E3B905}"/>
              </a:ext>
            </a:extLst>
          </p:cNvPr>
          <p:cNvGrpSpPr/>
          <p:nvPr/>
        </p:nvGrpSpPr>
        <p:grpSpPr>
          <a:xfrm>
            <a:off x="443373" y="3998006"/>
            <a:ext cx="3186445" cy="848660"/>
            <a:chOff x="443373" y="972274"/>
            <a:chExt cx="3312441" cy="848660"/>
          </a:xfrm>
        </p:grpSpPr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B4A4E8BB-8D2B-4C11-A1EA-3AD3ADEFADB8}"/>
                </a:ext>
              </a:extLst>
            </p:cNvPr>
            <p:cNvSpPr/>
            <p:nvPr/>
          </p:nvSpPr>
          <p:spPr>
            <a:xfrm>
              <a:off x="443373" y="972274"/>
              <a:ext cx="3312441" cy="763362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22B495-C400-4D47-97AF-22C122ED4FBE}"/>
                </a:ext>
              </a:extLst>
            </p:cNvPr>
            <p:cNvSpPr txBox="1"/>
            <p:nvPr/>
          </p:nvSpPr>
          <p:spPr>
            <a:xfrm>
              <a:off x="468322" y="989937"/>
              <a:ext cx="2759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These angles are all less than a quarter turn.</a:t>
              </a:r>
            </a:p>
          </p:txBody>
        </p:sp>
      </p:grpSp>
      <p:sp>
        <p:nvSpPr>
          <p:cNvPr id="74" name="Rounded Rectangle 22">
            <a:extLst>
              <a:ext uri="{FF2B5EF4-FFF2-40B4-BE49-F238E27FC236}">
                <a16:creationId xmlns:a16="http://schemas.microsoft.com/office/drawing/2014/main" id="{2132025F-47BE-456B-9BCE-65072D0A03C0}"/>
              </a:ext>
            </a:extLst>
          </p:cNvPr>
          <p:cNvSpPr>
            <a:spLocks noChangeAspect="1"/>
          </p:cNvSpPr>
          <p:nvPr/>
        </p:nvSpPr>
        <p:spPr>
          <a:xfrm>
            <a:off x="0" y="486"/>
            <a:ext cx="5077450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What is an acute angle?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>
              <a:latin typeface="XCCW Joined 1a" panose="03050602040000000000" pitchFamily="66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91ECF1C-5C16-4304-9AAE-497677F77141}"/>
              </a:ext>
            </a:extLst>
          </p:cNvPr>
          <p:cNvGrpSpPr/>
          <p:nvPr/>
        </p:nvGrpSpPr>
        <p:grpSpPr>
          <a:xfrm rot="10800000">
            <a:off x="8065686" y="615922"/>
            <a:ext cx="631875" cy="493945"/>
            <a:chOff x="5736987" y="1251251"/>
            <a:chExt cx="636300" cy="107527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F1FE54E-E4A7-4A10-8CC5-57396797B17A}"/>
                </a:ext>
              </a:extLst>
            </p:cNvPr>
            <p:cNvSpPr/>
            <p:nvPr/>
          </p:nvSpPr>
          <p:spPr>
            <a:xfrm>
              <a:off x="5736987" y="1251255"/>
              <a:ext cx="359577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XCCW Joined 1a" panose="03050602040000000000" pitchFamily="66" charset="0"/>
              </a:endParaRPr>
            </a:p>
          </p:txBody>
        </p:sp>
        <p:sp>
          <p:nvSpPr>
            <p:cNvPr id="121" name="Parallelogram 120">
              <a:extLst>
                <a:ext uri="{FF2B5EF4-FFF2-40B4-BE49-F238E27FC236}">
                  <a16:creationId xmlns:a16="http://schemas.microsoft.com/office/drawing/2014/main" id="{F4D67265-B52B-47AA-9254-07CA389602FF}"/>
                </a:ext>
              </a:extLst>
            </p:cNvPr>
            <p:cNvSpPr/>
            <p:nvPr/>
          </p:nvSpPr>
          <p:spPr>
            <a:xfrm rot="10800000" flipV="1">
              <a:off x="5835049" y="1251251"/>
              <a:ext cx="538238" cy="1075266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A89AB75-C2C0-456E-8774-1C1057E06821}"/>
              </a:ext>
            </a:extLst>
          </p:cNvPr>
          <p:cNvGrpSpPr/>
          <p:nvPr/>
        </p:nvGrpSpPr>
        <p:grpSpPr>
          <a:xfrm>
            <a:off x="440198" y="615928"/>
            <a:ext cx="7647059" cy="493943"/>
            <a:chOff x="641195" y="1251245"/>
            <a:chExt cx="4176397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81DD902-11BA-4586-8C3E-59AB55F3D4DF}"/>
                </a:ext>
              </a:extLst>
            </p:cNvPr>
            <p:cNvSpPr/>
            <p:nvPr/>
          </p:nvSpPr>
          <p:spPr>
            <a:xfrm>
              <a:off x="641195" y="1251245"/>
              <a:ext cx="3291572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  <p:sp>
          <p:nvSpPr>
            <p:cNvPr id="124" name="Parallelogram 123">
              <a:extLst>
                <a:ext uri="{FF2B5EF4-FFF2-40B4-BE49-F238E27FC236}">
                  <a16:creationId xmlns:a16="http://schemas.microsoft.com/office/drawing/2014/main" id="{455C6C3A-D1B5-4900-86A4-EFB409AD0161}"/>
                </a:ext>
              </a:extLst>
            </p:cNvPr>
            <p:cNvSpPr/>
            <p:nvPr/>
          </p:nvSpPr>
          <p:spPr>
            <a:xfrm rot="10800000" flipV="1">
              <a:off x="2865475" y="1251245"/>
              <a:ext cx="1952117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BAF651B-0B85-41E4-ABE2-86AD5D57D48D}"/>
              </a:ext>
            </a:extLst>
          </p:cNvPr>
          <p:cNvSpPr/>
          <p:nvPr/>
        </p:nvSpPr>
        <p:spPr>
          <a:xfrm>
            <a:off x="440197" y="728663"/>
            <a:ext cx="8340246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dirty="0">
                <a:latin typeface="XCCW Joined 1a" panose="03050602040000000000" pitchFamily="66" charset="0"/>
              </a:rPr>
              <a:t>Here are some examples of angles that are </a:t>
            </a:r>
            <a:r>
              <a:rPr lang="en-GB" sz="1400" b="1" dirty="0">
                <a:latin typeface="XCCW Joined 1a" panose="03050602040000000000" pitchFamily="66" charset="0"/>
              </a:rPr>
              <a:t>smaller</a:t>
            </a:r>
            <a:r>
              <a:rPr lang="en-GB" sz="1400" dirty="0">
                <a:latin typeface="XCCW Joined 1a" panose="03050602040000000000" pitchFamily="66" charset="0"/>
              </a:rPr>
              <a:t> than a right angle.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57167F9-5423-466F-ABA9-0E9DEF23193A}"/>
              </a:ext>
            </a:extLst>
          </p:cNvPr>
          <p:cNvGrpSpPr/>
          <p:nvPr/>
        </p:nvGrpSpPr>
        <p:grpSpPr>
          <a:xfrm>
            <a:off x="443373" y="5101516"/>
            <a:ext cx="3186445" cy="852227"/>
            <a:chOff x="443373" y="972274"/>
            <a:chExt cx="3312441" cy="852227"/>
          </a:xfrm>
        </p:grpSpPr>
        <p:sp>
          <p:nvSpPr>
            <p:cNvPr id="127" name="Arrow: Pentagon 126">
              <a:extLst>
                <a:ext uri="{FF2B5EF4-FFF2-40B4-BE49-F238E27FC236}">
                  <a16:creationId xmlns:a16="http://schemas.microsoft.com/office/drawing/2014/main" id="{09ECAAB0-1AFE-4C25-B5D8-789823E07629}"/>
                </a:ext>
              </a:extLst>
            </p:cNvPr>
            <p:cNvSpPr/>
            <p:nvPr/>
          </p:nvSpPr>
          <p:spPr>
            <a:xfrm>
              <a:off x="443373" y="972274"/>
              <a:ext cx="3312441" cy="763362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CFA7BFA-9F77-4113-8DEC-84136AC949F6}"/>
                </a:ext>
              </a:extLst>
            </p:cNvPr>
            <p:cNvSpPr txBox="1"/>
            <p:nvPr/>
          </p:nvSpPr>
          <p:spPr>
            <a:xfrm>
              <a:off x="516480" y="993504"/>
              <a:ext cx="27599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Angles less than a right angle are called </a:t>
              </a:r>
              <a:r>
                <a:rPr lang="en-GB" sz="1600" b="1" dirty="0">
                  <a:latin typeface="XCCW Joined 1a" panose="03050602040000000000" pitchFamily="66" charset="0"/>
                </a:rPr>
                <a:t>acute</a:t>
              </a:r>
              <a:r>
                <a:rPr lang="en-GB" sz="1600" dirty="0">
                  <a:latin typeface="XCCW Joined 1a" panose="03050602040000000000" pitchFamily="66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680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13" dur="12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9" dur="11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3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3600000">
                                      <p:cBhvr>
                                        <p:cTn id="54" dur="1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800000">
                                      <p:cBhvr>
                                        <p:cTn id="60" dur="1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4" grpId="0" animBg="1"/>
      <p:bldP spid="117" grpId="0" animBg="1"/>
      <p:bldP spid="1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435" y="844223"/>
            <a:ext cx="328853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An </a:t>
            </a:r>
            <a:r>
              <a:rPr lang="en-GB" sz="2000" b="1" dirty="0">
                <a:solidFill>
                  <a:srgbClr val="231F20"/>
                </a:solidFill>
                <a:latin typeface="XCCW Joined 1a" panose="03050602040000000000" pitchFamily="66" charset="0"/>
              </a:rPr>
              <a:t>acute angle</a:t>
            </a: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 is an angles that is less than 90°. This makes them smaller than a right angle</a:t>
            </a:r>
            <a:r>
              <a:rPr lang="en-GB" sz="2000" dirty="0" smtClean="0">
                <a:solidFill>
                  <a:srgbClr val="231F20"/>
                </a:solidFill>
                <a:latin typeface="XCCW Joined 1a" panose="03050602040000000000" pitchFamily="66" charset="0"/>
              </a:rPr>
              <a:t>.</a:t>
            </a:r>
          </a:p>
          <a:p>
            <a:pPr algn="ctr">
              <a:lnSpc>
                <a:spcPct val="150000"/>
              </a:lnSpc>
            </a:pPr>
            <a:endParaRPr lang="en-GB" sz="2000" dirty="0">
              <a:solidFill>
                <a:srgbClr val="231F20"/>
              </a:solidFill>
              <a:latin typeface="XCCW Joined 1a" panose="03050602040000000000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A good way to remember this angle is to think that because it is small, it is “a cute” angle.</a:t>
            </a:r>
            <a:endParaRPr lang="en-GB" sz="2000" b="0" i="0" dirty="0">
              <a:solidFill>
                <a:srgbClr val="231F20"/>
              </a:solidFill>
              <a:effectLst/>
              <a:latin typeface="XCCW Joined 1a" panose="03050602040000000000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4161"/>
          <a:stretch/>
        </p:blipFill>
        <p:spPr>
          <a:xfrm>
            <a:off x="4109291" y="1504286"/>
            <a:ext cx="4340646" cy="402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1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7A87DE5-ECE8-4F92-92ED-490B94AD9606}"/>
              </a:ext>
            </a:extLst>
          </p:cNvPr>
          <p:cNvSpPr/>
          <p:nvPr/>
        </p:nvSpPr>
        <p:spPr>
          <a:xfrm>
            <a:off x="4324413" y="3828540"/>
            <a:ext cx="1612915" cy="2413531"/>
          </a:xfrm>
          <a:prstGeom prst="roundRect">
            <a:avLst>
              <a:gd name="adj" fmla="val 978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D8A02C-326F-43F8-B1A2-6A3F324C0043}"/>
              </a:ext>
            </a:extLst>
          </p:cNvPr>
          <p:cNvSpPr/>
          <p:nvPr/>
        </p:nvSpPr>
        <p:spPr>
          <a:xfrm>
            <a:off x="6009380" y="4636820"/>
            <a:ext cx="2381625" cy="1604757"/>
          </a:xfrm>
          <a:prstGeom prst="roundRect">
            <a:avLst>
              <a:gd name="adj" fmla="val 978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29" name="Arc 128">
            <a:extLst>
              <a:ext uri="{FF2B5EF4-FFF2-40B4-BE49-F238E27FC236}">
                <a16:creationId xmlns:a16="http://schemas.microsoft.com/office/drawing/2014/main" id="{2B6CCFCF-387E-42C8-BD3B-3A15E6954D37}"/>
              </a:ext>
            </a:extLst>
          </p:cNvPr>
          <p:cNvSpPr/>
          <p:nvPr/>
        </p:nvSpPr>
        <p:spPr>
          <a:xfrm rot="10800000">
            <a:off x="4379498" y="2139027"/>
            <a:ext cx="727321" cy="727321"/>
          </a:xfrm>
          <a:prstGeom prst="arc">
            <a:avLst>
              <a:gd name="adj1" fmla="val 16200000"/>
              <a:gd name="adj2" fmla="val 1231715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B9B9C48E-1BCE-4638-ACEF-B6B22B01D6FE}"/>
              </a:ext>
            </a:extLst>
          </p:cNvPr>
          <p:cNvSpPr/>
          <p:nvPr/>
        </p:nvSpPr>
        <p:spPr>
          <a:xfrm rot="16200000">
            <a:off x="6944149" y="3584761"/>
            <a:ext cx="727321" cy="727321"/>
          </a:xfrm>
          <a:prstGeom prst="arc">
            <a:avLst>
              <a:gd name="adj1" fmla="val 16200000"/>
              <a:gd name="adj2" fmla="val 7104291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33" name="Arc 132">
            <a:extLst>
              <a:ext uri="{FF2B5EF4-FFF2-40B4-BE49-F238E27FC236}">
                <a16:creationId xmlns:a16="http://schemas.microsoft.com/office/drawing/2014/main" id="{08B08AAD-5811-4D64-8B9E-BF449AB2B815}"/>
              </a:ext>
            </a:extLst>
          </p:cNvPr>
          <p:cNvSpPr/>
          <p:nvPr/>
        </p:nvSpPr>
        <p:spPr>
          <a:xfrm rot="16200000">
            <a:off x="5282059" y="4446847"/>
            <a:ext cx="727321" cy="727321"/>
          </a:xfrm>
          <a:prstGeom prst="arc">
            <a:avLst>
              <a:gd name="adj1" fmla="val 11073075"/>
              <a:gd name="adj2" fmla="val 18737762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4FEB8EB2-57E2-48CD-AA1E-D452F766C221}"/>
              </a:ext>
            </a:extLst>
          </p:cNvPr>
          <p:cNvSpPr/>
          <p:nvPr/>
        </p:nvSpPr>
        <p:spPr>
          <a:xfrm rot="19165310">
            <a:off x="6687390" y="5475532"/>
            <a:ext cx="727321" cy="727321"/>
          </a:xfrm>
          <a:prstGeom prst="arc">
            <a:avLst>
              <a:gd name="adj1" fmla="val 16157169"/>
              <a:gd name="adj2" fmla="val 701772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1FFE0-7633-4C46-90B3-6BEEB563D896}"/>
              </a:ext>
            </a:extLst>
          </p:cNvPr>
          <p:cNvGrpSpPr/>
          <p:nvPr/>
        </p:nvGrpSpPr>
        <p:grpSpPr>
          <a:xfrm>
            <a:off x="443373" y="1247635"/>
            <a:ext cx="2940293" cy="1077218"/>
            <a:chOff x="443373" y="930496"/>
            <a:chExt cx="2940293" cy="1077218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D044AAE0-D4E0-4653-9E72-FDADAEC917C4}"/>
                </a:ext>
              </a:extLst>
            </p:cNvPr>
            <p:cNvSpPr/>
            <p:nvPr/>
          </p:nvSpPr>
          <p:spPr>
            <a:xfrm>
              <a:off x="443373" y="972273"/>
              <a:ext cx="2940293" cy="960991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DD3DED-22CA-4699-AD79-B4F94AB4A836}"/>
                </a:ext>
              </a:extLst>
            </p:cNvPr>
            <p:cNvSpPr txBox="1"/>
            <p:nvPr/>
          </p:nvSpPr>
          <p:spPr>
            <a:xfrm>
              <a:off x="459421" y="930496"/>
              <a:ext cx="2726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A curved line is used to show an angle greater than a right angle.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F9F199-CE5B-4F8A-B468-78C550D8CCF3}"/>
              </a:ext>
            </a:extLst>
          </p:cNvPr>
          <p:cNvGrpSpPr/>
          <p:nvPr/>
        </p:nvGrpSpPr>
        <p:grpSpPr>
          <a:xfrm>
            <a:off x="411176" y="2579436"/>
            <a:ext cx="2932994" cy="862699"/>
            <a:chOff x="411176" y="967658"/>
            <a:chExt cx="2932994" cy="862699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26C8477A-1D85-4CD6-AB08-EDD5771C83E3}"/>
                </a:ext>
              </a:extLst>
            </p:cNvPr>
            <p:cNvSpPr/>
            <p:nvPr/>
          </p:nvSpPr>
          <p:spPr>
            <a:xfrm>
              <a:off x="440197" y="967658"/>
              <a:ext cx="2903973" cy="833364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1C3160-2969-4F84-92E9-F53E45962001}"/>
                </a:ext>
              </a:extLst>
            </p:cNvPr>
            <p:cNvSpPr txBox="1"/>
            <p:nvPr/>
          </p:nvSpPr>
          <p:spPr>
            <a:xfrm>
              <a:off x="411176" y="999360"/>
              <a:ext cx="2168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An angle can be in any position.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5A7875-7CD2-48DC-B415-2FE2197EAE08}"/>
              </a:ext>
            </a:extLst>
          </p:cNvPr>
          <p:cNvGrpSpPr/>
          <p:nvPr/>
        </p:nvGrpSpPr>
        <p:grpSpPr>
          <a:xfrm rot="13502979">
            <a:off x="3479906" y="1243691"/>
            <a:ext cx="2534294" cy="2534292"/>
            <a:chOff x="2898774" y="1755777"/>
            <a:chExt cx="3346452" cy="334645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D982D40-EB9C-481A-846F-86381C41296E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639179F-9CE9-486B-8CB4-FD0650F1095F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5F40D6-EDEE-4BB3-9D48-7C35F87ED9B3}"/>
              </a:ext>
            </a:extLst>
          </p:cNvPr>
          <p:cNvGrpSpPr/>
          <p:nvPr/>
        </p:nvGrpSpPr>
        <p:grpSpPr>
          <a:xfrm rot="13500000">
            <a:off x="4294698" y="2672897"/>
            <a:ext cx="915536" cy="909858"/>
            <a:chOff x="999281" y="2233914"/>
            <a:chExt cx="1208936" cy="120143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418A6E-55AB-4C16-992A-67A45E014C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624C83E-8075-43DC-B32A-47A7E9F9D72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7CB648-CC62-4576-8032-24C7DA5CC55A}"/>
              </a:ext>
            </a:extLst>
          </p:cNvPr>
          <p:cNvGrpSpPr/>
          <p:nvPr/>
        </p:nvGrpSpPr>
        <p:grpSpPr>
          <a:xfrm rot="18910379">
            <a:off x="6052237" y="2686875"/>
            <a:ext cx="2534294" cy="2534292"/>
            <a:chOff x="2898774" y="1755777"/>
            <a:chExt cx="3346452" cy="334645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CDDC9-2BE9-4EBE-96AD-262BAE87E284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92F978-3039-49A3-B3E6-02D24035177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7F1B42-2824-4FEA-A9DF-6673460ACB5E}"/>
              </a:ext>
            </a:extLst>
          </p:cNvPr>
          <p:cNvGrpSpPr/>
          <p:nvPr/>
        </p:nvGrpSpPr>
        <p:grpSpPr>
          <a:xfrm rot="18900000">
            <a:off x="6247264" y="3501099"/>
            <a:ext cx="915536" cy="909858"/>
            <a:chOff x="999281" y="2233914"/>
            <a:chExt cx="1208936" cy="120143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66F621-8FB5-4DE1-93B0-CFABA63EDBE2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F361008-6429-4994-8B09-ACC23B87C449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77EF61-726D-4E30-A303-E411C911AAD9}"/>
              </a:ext>
            </a:extLst>
          </p:cNvPr>
          <p:cNvSpPr/>
          <p:nvPr/>
        </p:nvSpPr>
        <p:spPr>
          <a:xfrm>
            <a:off x="5975813" y="3302807"/>
            <a:ext cx="2047240" cy="1190622"/>
          </a:xfrm>
          <a:custGeom>
            <a:avLst/>
            <a:gdLst>
              <a:gd name="connsiteX0" fmla="*/ 0 w 4683760"/>
              <a:gd name="connsiteY0" fmla="*/ 0 h 1490342"/>
              <a:gd name="connsiteX1" fmla="*/ 4683760 w 4683760"/>
              <a:gd name="connsiteY1" fmla="*/ 0 h 1490342"/>
              <a:gd name="connsiteX2" fmla="*/ 4683760 w 4683760"/>
              <a:gd name="connsiteY2" fmla="*/ 1490342 h 1490342"/>
              <a:gd name="connsiteX3" fmla="*/ 0 w 4683760"/>
              <a:gd name="connsiteY3" fmla="*/ 1490342 h 1490342"/>
              <a:gd name="connsiteX4" fmla="*/ 0 w 4683760"/>
              <a:gd name="connsiteY4" fmla="*/ 0 h 1490342"/>
              <a:gd name="connsiteX0" fmla="*/ 2250440 w 4683760"/>
              <a:gd name="connsiteY0" fmla="*/ 1010920 h 1490342"/>
              <a:gd name="connsiteX1" fmla="*/ 4683760 w 4683760"/>
              <a:gd name="connsiteY1" fmla="*/ 0 h 1490342"/>
              <a:gd name="connsiteX2" fmla="*/ 4683760 w 4683760"/>
              <a:gd name="connsiteY2" fmla="*/ 1490342 h 1490342"/>
              <a:gd name="connsiteX3" fmla="*/ 0 w 4683760"/>
              <a:gd name="connsiteY3" fmla="*/ 1490342 h 1490342"/>
              <a:gd name="connsiteX4" fmla="*/ 2250440 w 4683760"/>
              <a:gd name="connsiteY4" fmla="*/ 1010920 h 1490342"/>
              <a:gd name="connsiteX0" fmla="*/ 30480 w 4683760"/>
              <a:gd name="connsiteY0" fmla="*/ 828040 h 1490342"/>
              <a:gd name="connsiteX1" fmla="*/ 4683760 w 4683760"/>
              <a:gd name="connsiteY1" fmla="*/ 0 h 1490342"/>
              <a:gd name="connsiteX2" fmla="*/ 4683760 w 4683760"/>
              <a:gd name="connsiteY2" fmla="*/ 1490342 h 1490342"/>
              <a:gd name="connsiteX3" fmla="*/ 0 w 4683760"/>
              <a:gd name="connsiteY3" fmla="*/ 1490342 h 1490342"/>
              <a:gd name="connsiteX4" fmla="*/ 30480 w 4683760"/>
              <a:gd name="connsiteY4" fmla="*/ 828040 h 1490342"/>
              <a:gd name="connsiteX0" fmla="*/ 30480 w 4683760"/>
              <a:gd name="connsiteY0" fmla="*/ 360680 h 1022982"/>
              <a:gd name="connsiteX1" fmla="*/ 1940560 w 4683760"/>
              <a:gd name="connsiteY1" fmla="*/ 0 h 1022982"/>
              <a:gd name="connsiteX2" fmla="*/ 4683760 w 4683760"/>
              <a:gd name="connsiteY2" fmla="*/ 1022982 h 1022982"/>
              <a:gd name="connsiteX3" fmla="*/ 0 w 4683760"/>
              <a:gd name="connsiteY3" fmla="*/ 1022982 h 1022982"/>
              <a:gd name="connsiteX4" fmla="*/ 30480 w 4683760"/>
              <a:gd name="connsiteY4" fmla="*/ 360680 h 1022982"/>
              <a:gd name="connsiteX0" fmla="*/ 30480 w 2047240"/>
              <a:gd name="connsiteY0" fmla="*/ 360680 h 1190622"/>
              <a:gd name="connsiteX1" fmla="*/ 1940560 w 2047240"/>
              <a:gd name="connsiteY1" fmla="*/ 0 h 1190622"/>
              <a:gd name="connsiteX2" fmla="*/ 2047240 w 2047240"/>
              <a:gd name="connsiteY2" fmla="*/ 1190622 h 1190622"/>
              <a:gd name="connsiteX3" fmla="*/ 0 w 2047240"/>
              <a:gd name="connsiteY3" fmla="*/ 1022982 h 1190622"/>
              <a:gd name="connsiteX4" fmla="*/ 30480 w 2047240"/>
              <a:gd name="connsiteY4" fmla="*/ 360680 h 119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240" h="1190622">
                <a:moveTo>
                  <a:pt x="30480" y="360680"/>
                </a:moveTo>
                <a:lnTo>
                  <a:pt x="1940560" y="0"/>
                </a:lnTo>
                <a:lnTo>
                  <a:pt x="2047240" y="1190622"/>
                </a:lnTo>
                <a:lnTo>
                  <a:pt x="0" y="1022982"/>
                </a:lnTo>
                <a:lnTo>
                  <a:pt x="30480" y="3606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EC43EEC-D3C5-4790-9835-29B49793D13F}"/>
              </a:ext>
            </a:extLst>
          </p:cNvPr>
          <p:cNvGrpSpPr/>
          <p:nvPr/>
        </p:nvGrpSpPr>
        <p:grpSpPr>
          <a:xfrm rot="10379">
            <a:off x="4383318" y="3559472"/>
            <a:ext cx="2534294" cy="2534292"/>
            <a:chOff x="2898774" y="1755777"/>
            <a:chExt cx="3346452" cy="334645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F464DED-E654-4E96-A99C-57CCD5C588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165E06-B371-4B06-B7E6-0A6290B64DBE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E10A46-53DC-4026-91BA-E7041C254FFD}"/>
              </a:ext>
            </a:extLst>
          </p:cNvPr>
          <p:cNvGrpSpPr/>
          <p:nvPr/>
        </p:nvGrpSpPr>
        <p:grpSpPr>
          <a:xfrm>
            <a:off x="4753027" y="3936103"/>
            <a:ext cx="915536" cy="909858"/>
            <a:chOff x="999281" y="2233914"/>
            <a:chExt cx="1208936" cy="120143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22E3D7-82EF-4814-AF26-B3696B43872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2A96196-467B-47D6-854B-62D7F291A37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A9074F-37EC-4FF2-861F-F7F300BCB091}"/>
              </a:ext>
            </a:extLst>
          </p:cNvPr>
          <p:cNvGrpSpPr/>
          <p:nvPr/>
        </p:nvGrpSpPr>
        <p:grpSpPr>
          <a:xfrm>
            <a:off x="5795248" y="4540011"/>
            <a:ext cx="2534294" cy="2534292"/>
            <a:chOff x="2898774" y="1755777"/>
            <a:chExt cx="3346452" cy="334645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4E85FF6-3751-4C03-98CF-5D4A9C4CB223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1C66CE-D923-421B-8AB8-A5DBE51084C0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464A8-D244-41D8-8084-E7D2085DA9F9}"/>
              </a:ext>
            </a:extLst>
          </p:cNvPr>
          <p:cNvGrpSpPr/>
          <p:nvPr/>
        </p:nvGrpSpPr>
        <p:grpSpPr>
          <a:xfrm rot="21589621">
            <a:off x="6159899" y="4914198"/>
            <a:ext cx="915536" cy="909858"/>
            <a:chOff x="999281" y="2233914"/>
            <a:chExt cx="1208936" cy="1201438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17D31DB-BF86-4FD5-9FA7-24849716274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9D82DA0-14E4-400C-8E43-F6A1CA113CC7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DA3BD03-902D-4D7F-8CB1-54620D794EF8}"/>
              </a:ext>
            </a:extLst>
          </p:cNvPr>
          <p:cNvSpPr/>
          <p:nvPr/>
        </p:nvSpPr>
        <p:spPr>
          <a:xfrm>
            <a:off x="4442517" y="3827568"/>
            <a:ext cx="3336680" cy="2207554"/>
          </a:xfrm>
          <a:custGeom>
            <a:avLst/>
            <a:gdLst>
              <a:gd name="connsiteX0" fmla="*/ 0 w 4113920"/>
              <a:gd name="connsiteY0" fmla="*/ 0 h 1887514"/>
              <a:gd name="connsiteX1" fmla="*/ 4113920 w 4113920"/>
              <a:gd name="connsiteY1" fmla="*/ 0 h 1887514"/>
              <a:gd name="connsiteX2" fmla="*/ 4113920 w 4113920"/>
              <a:gd name="connsiteY2" fmla="*/ 1887514 h 1887514"/>
              <a:gd name="connsiteX3" fmla="*/ 0 w 4113920"/>
              <a:gd name="connsiteY3" fmla="*/ 1887514 h 1887514"/>
              <a:gd name="connsiteX4" fmla="*/ 0 w 4113920"/>
              <a:gd name="connsiteY4" fmla="*/ 0 h 1887514"/>
              <a:gd name="connsiteX0" fmla="*/ 259080 w 4113920"/>
              <a:gd name="connsiteY0" fmla="*/ 0 h 2151674"/>
              <a:gd name="connsiteX1" fmla="*/ 4113920 w 4113920"/>
              <a:gd name="connsiteY1" fmla="*/ 264160 h 2151674"/>
              <a:gd name="connsiteX2" fmla="*/ 4113920 w 4113920"/>
              <a:gd name="connsiteY2" fmla="*/ 2151674 h 2151674"/>
              <a:gd name="connsiteX3" fmla="*/ 0 w 4113920"/>
              <a:gd name="connsiteY3" fmla="*/ 2151674 h 2151674"/>
              <a:gd name="connsiteX4" fmla="*/ 259080 w 4113920"/>
              <a:gd name="connsiteY4" fmla="*/ 0 h 2151674"/>
              <a:gd name="connsiteX0" fmla="*/ 259080 w 4113920"/>
              <a:gd name="connsiteY0" fmla="*/ 0 h 2151674"/>
              <a:gd name="connsiteX1" fmla="*/ 3656720 w 4113920"/>
              <a:gd name="connsiteY1" fmla="*/ 1143000 h 2151674"/>
              <a:gd name="connsiteX2" fmla="*/ 4113920 w 4113920"/>
              <a:gd name="connsiteY2" fmla="*/ 2151674 h 2151674"/>
              <a:gd name="connsiteX3" fmla="*/ 0 w 4113920"/>
              <a:gd name="connsiteY3" fmla="*/ 2151674 h 2151674"/>
              <a:gd name="connsiteX4" fmla="*/ 259080 w 4113920"/>
              <a:gd name="connsiteY4" fmla="*/ 0 h 2151674"/>
              <a:gd name="connsiteX0" fmla="*/ 259080 w 4113920"/>
              <a:gd name="connsiteY0" fmla="*/ 0 h 2151674"/>
              <a:gd name="connsiteX1" fmla="*/ 2960760 w 4113920"/>
              <a:gd name="connsiteY1" fmla="*/ 1894840 h 2151674"/>
              <a:gd name="connsiteX2" fmla="*/ 4113920 w 4113920"/>
              <a:gd name="connsiteY2" fmla="*/ 2151674 h 2151674"/>
              <a:gd name="connsiteX3" fmla="*/ 0 w 4113920"/>
              <a:gd name="connsiteY3" fmla="*/ 2151674 h 2151674"/>
              <a:gd name="connsiteX4" fmla="*/ 259080 w 4113920"/>
              <a:gd name="connsiteY4" fmla="*/ 0 h 2151674"/>
              <a:gd name="connsiteX0" fmla="*/ 259080 w 4113920"/>
              <a:gd name="connsiteY0" fmla="*/ 0 h 2151674"/>
              <a:gd name="connsiteX1" fmla="*/ 3336680 w 4113920"/>
              <a:gd name="connsiteY1" fmla="*/ 1722120 h 2151674"/>
              <a:gd name="connsiteX2" fmla="*/ 4113920 w 4113920"/>
              <a:gd name="connsiteY2" fmla="*/ 2151674 h 2151674"/>
              <a:gd name="connsiteX3" fmla="*/ 0 w 4113920"/>
              <a:gd name="connsiteY3" fmla="*/ 2151674 h 2151674"/>
              <a:gd name="connsiteX4" fmla="*/ 259080 w 4113920"/>
              <a:gd name="connsiteY4" fmla="*/ 0 h 2151674"/>
              <a:gd name="connsiteX0" fmla="*/ 259080 w 3336680"/>
              <a:gd name="connsiteY0" fmla="*/ 0 h 2273594"/>
              <a:gd name="connsiteX1" fmla="*/ 3336680 w 3336680"/>
              <a:gd name="connsiteY1" fmla="*/ 1722120 h 2273594"/>
              <a:gd name="connsiteX2" fmla="*/ 2600080 w 3336680"/>
              <a:gd name="connsiteY2" fmla="*/ 2273594 h 2273594"/>
              <a:gd name="connsiteX3" fmla="*/ 0 w 3336680"/>
              <a:gd name="connsiteY3" fmla="*/ 2151674 h 2273594"/>
              <a:gd name="connsiteX4" fmla="*/ 259080 w 3336680"/>
              <a:gd name="connsiteY4" fmla="*/ 0 h 2273594"/>
              <a:gd name="connsiteX0" fmla="*/ 259080 w 3336680"/>
              <a:gd name="connsiteY0" fmla="*/ 0 h 2207554"/>
              <a:gd name="connsiteX1" fmla="*/ 3336680 w 3336680"/>
              <a:gd name="connsiteY1" fmla="*/ 1722120 h 2207554"/>
              <a:gd name="connsiteX2" fmla="*/ 2788040 w 3336680"/>
              <a:gd name="connsiteY2" fmla="*/ 2207554 h 2207554"/>
              <a:gd name="connsiteX3" fmla="*/ 0 w 3336680"/>
              <a:gd name="connsiteY3" fmla="*/ 2151674 h 2207554"/>
              <a:gd name="connsiteX4" fmla="*/ 259080 w 3336680"/>
              <a:gd name="connsiteY4" fmla="*/ 0 h 2207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6680" h="2207554">
                <a:moveTo>
                  <a:pt x="259080" y="0"/>
                </a:moveTo>
                <a:lnTo>
                  <a:pt x="3336680" y="1722120"/>
                </a:lnTo>
                <a:lnTo>
                  <a:pt x="2788040" y="2207554"/>
                </a:lnTo>
                <a:lnTo>
                  <a:pt x="0" y="2151674"/>
                </a:lnTo>
                <a:lnTo>
                  <a:pt x="25908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7C8EA4-9FA2-4C93-A0A4-1DBA20E3B905}"/>
              </a:ext>
            </a:extLst>
          </p:cNvPr>
          <p:cNvGrpSpPr/>
          <p:nvPr/>
        </p:nvGrpSpPr>
        <p:grpSpPr>
          <a:xfrm>
            <a:off x="419803" y="3741833"/>
            <a:ext cx="3491666" cy="844834"/>
            <a:chOff x="418871" y="972274"/>
            <a:chExt cx="3629731" cy="844834"/>
          </a:xfrm>
        </p:grpSpPr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B4A4E8BB-8D2B-4C11-A1EA-3AD3ADEFADB8}"/>
                </a:ext>
              </a:extLst>
            </p:cNvPr>
            <p:cNvSpPr/>
            <p:nvPr/>
          </p:nvSpPr>
          <p:spPr>
            <a:xfrm>
              <a:off x="443373" y="972274"/>
              <a:ext cx="3605229" cy="763362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22B495-C400-4D47-97AF-22C122ED4FBE}"/>
                </a:ext>
              </a:extLst>
            </p:cNvPr>
            <p:cNvSpPr txBox="1"/>
            <p:nvPr/>
          </p:nvSpPr>
          <p:spPr>
            <a:xfrm>
              <a:off x="418871" y="986111"/>
              <a:ext cx="3101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These angles are all greater than a quarter turn.</a:t>
              </a:r>
            </a:p>
          </p:txBody>
        </p:sp>
      </p:grpSp>
      <p:sp>
        <p:nvSpPr>
          <p:cNvPr id="74" name="Rounded Rectangle 22">
            <a:extLst>
              <a:ext uri="{FF2B5EF4-FFF2-40B4-BE49-F238E27FC236}">
                <a16:creationId xmlns:a16="http://schemas.microsoft.com/office/drawing/2014/main" id="{2132025F-47BE-456B-9BCE-65072D0A03C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5106819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What is an obtuse angle?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>
              <a:latin typeface="XCCW Joined 1a" panose="03050602040000000000" pitchFamily="66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91ECF1C-5C16-4304-9AAE-497677F77141}"/>
              </a:ext>
            </a:extLst>
          </p:cNvPr>
          <p:cNvGrpSpPr/>
          <p:nvPr/>
        </p:nvGrpSpPr>
        <p:grpSpPr>
          <a:xfrm rot="10800000">
            <a:off x="7996933" y="615923"/>
            <a:ext cx="700632" cy="493943"/>
            <a:chOff x="5736988" y="1251253"/>
            <a:chExt cx="705539" cy="10752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F1FE54E-E4A7-4A10-8CC5-57396797B17A}"/>
                </a:ext>
              </a:extLst>
            </p:cNvPr>
            <p:cNvSpPr/>
            <p:nvPr/>
          </p:nvSpPr>
          <p:spPr>
            <a:xfrm>
              <a:off x="5736988" y="1251253"/>
              <a:ext cx="45958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121" name="Parallelogram 120">
              <a:extLst>
                <a:ext uri="{FF2B5EF4-FFF2-40B4-BE49-F238E27FC236}">
                  <a16:creationId xmlns:a16="http://schemas.microsoft.com/office/drawing/2014/main" id="{F4D67265-B52B-47AA-9254-07CA389602FF}"/>
                </a:ext>
              </a:extLst>
            </p:cNvPr>
            <p:cNvSpPr/>
            <p:nvPr/>
          </p:nvSpPr>
          <p:spPr>
            <a:xfrm rot="10800000" flipV="1">
              <a:off x="5969247" y="1251253"/>
              <a:ext cx="473280" cy="1075266"/>
            </a:xfrm>
            <a:prstGeom prst="parallelogram">
              <a:avLst>
                <a:gd name="adj" fmla="val 260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A89AB75-C2C0-456E-8774-1C1057E06821}"/>
              </a:ext>
            </a:extLst>
          </p:cNvPr>
          <p:cNvGrpSpPr/>
          <p:nvPr/>
        </p:nvGrpSpPr>
        <p:grpSpPr>
          <a:xfrm>
            <a:off x="440198" y="615928"/>
            <a:ext cx="7625136" cy="493943"/>
            <a:chOff x="641195" y="1251245"/>
            <a:chExt cx="4075405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81DD902-11BA-4586-8C3E-59AB55F3D4DF}"/>
                </a:ext>
              </a:extLst>
            </p:cNvPr>
            <p:cNvSpPr/>
            <p:nvPr/>
          </p:nvSpPr>
          <p:spPr>
            <a:xfrm>
              <a:off x="641195" y="1251245"/>
              <a:ext cx="3291572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sp>
          <p:nvSpPr>
            <p:cNvPr id="124" name="Parallelogram 123">
              <a:extLst>
                <a:ext uri="{FF2B5EF4-FFF2-40B4-BE49-F238E27FC236}">
                  <a16:creationId xmlns:a16="http://schemas.microsoft.com/office/drawing/2014/main" id="{455C6C3A-D1B5-4900-86A4-EFB409AD0161}"/>
                </a:ext>
              </a:extLst>
            </p:cNvPr>
            <p:cNvSpPr/>
            <p:nvPr/>
          </p:nvSpPr>
          <p:spPr>
            <a:xfrm rot="10800000" flipV="1">
              <a:off x="2764483" y="1251245"/>
              <a:ext cx="1952117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BAF651B-0B85-41E4-ABE2-86AD5D57D48D}"/>
              </a:ext>
            </a:extLst>
          </p:cNvPr>
          <p:cNvSpPr/>
          <p:nvPr/>
        </p:nvSpPr>
        <p:spPr>
          <a:xfrm>
            <a:off x="504862" y="618980"/>
            <a:ext cx="728875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XCCW Joined 1a" panose="03050602040000000000" pitchFamily="66" charset="0"/>
              </a:rPr>
              <a:t>Here are some examples of angles that are </a:t>
            </a:r>
            <a:r>
              <a:rPr lang="en-GB" sz="1600" b="1" dirty="0">
                <a:latin typeface="XCCW Joined 1a" panose="03050602040000000000" pitchFamily="66" charset="0"/>
              </a:rPr>
              <a:t>greater</a:t>
            </a:r>
            <a:r>
              <a:rPr lang="en-GB" sz="1600" dirty="0">
                <a:latin typeface="XCCW Joined 1a" panose="03050602040000000000" pitchFamily="66" charset="0"/>
              </a:rPr>
              <a:t> than a right angle.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57167F9-5423-466F-ABA9-0E9DEF23193A}"/>
              </a:ext>
            </a:extLst>
          </p:cNvPr>
          <p:cNvGrpSpPr/>
          <p:nvPr/>
        </p:nvGrpSpPr>
        <p:grpSpPr>
          <a:xfrm>
            <a:off x="443373" y="4818730"/>
            <a:ext cx="3369897" cy="1323439"/>
            <a:chOff x="443373" y="956776"/>
            <a:chExt cx="3503147" cy="1323439"/>
          </a:xfrm>
        </p:grpSpPr>
        <p:sp>
          <p:nvSpPr>
            <p:cNvPr id="127" name="Arrow: Pentagon 126">
              <a:extLst>
                <a:ext uri="{FF2B5EF4-FFF2-40B4-BE49-F238E27FC236}">
                  <a16:creationId xmlns:a16="http://schemas.microsoft.com/office/drawing/2014/main" id="{09ECAAB0-1AFE-4C25-B5D8-789823E07629}"/>
                </a:ext>
              </a:extLst>
            </p:cNvPr>
            <p:cNvSpPr/>
            <p:nvPr/>
          </p:nvSpPr>
          <p:spPr>
            <a:xfrm>
              <a:off x="443373" y="972273"/>
              <a:ext cx="3503147" cy="1200329"/>
            </a:xfrm>
            <a:prstGeom prst="homePlate">
              <a:avLst>
                <a:gd name="adj" fmla="val 3041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CFA7BFA-9F77-4113-8DEC-84136AC949F6}"/>
                </a:ext>
              </a:extLst>
            </p:cNvPr>
            <p:cNvSpPr txBox="1"/>
            <p:nvPr/>
          </p:nvSpPr>
          <p:spPr>
            <a:xfrm>
              <a:off x="449742" y="956776"/>
              <a:ext cx="31311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These angles are greater than a right angle, but less than a straight line. They are called </a:t>
              </a:r>
              <a:r>
                <a:rPr lang="en-GB" sz="1600" b="1" dirty="0">
                  <a:latin typeface="XCCW Joined 1a" panose="03050602040000000000" pitchFamily="66" charset="0"/>
                </a:rPr>
                <a:t>obtuse angles</a:t>
              </a:r>
              <a:r>
                <a:rPr lang="en-GB" sz="1600" dirty="0">
                  <a:latin typeface="XCCW Joined 1a" panose="03050602040000000000" pitchFamily="66" charset="0"/>
                </a:rPr>
                <a:t>.</a:t>
              </a:r>
            </a:p>
          </p:txBody>
        </p:sp>
      </p:grpSp>
      <p:sp>
        <p:nvSpPr>
          <p:cNvPr id="130" name="Arc 129">
            <a:extLst>
              <a:ext uri="{FF2B5EF4-FFF2-40B4-BE49-F238E27FC236}">
                <a16:creationId xmlns:a16="http://schemas.microsoft.com/office/drawing/2014/main" id="{A5F7029E-17A9-4EB9-8795-506A1BAA7CC8}"/>
              </a:ext>
            </a:extLst>
          </p:cNvPr>
          <p:cNvSpPr/>
          <p:nvPr/>
        </p:nvSpPr>
        <p:spPr>
          <a:xfrm>
            <a:off x="6990576" y="2173704"/>
            <a:ext cx="727321" cy="727321"/>
          </a:xfrm>
          <a:prstGeom prst="arc">
            <a:avLst>
              <a:gd name="adj1" fmla="val 16200000"/>
              <a:gd name="adj2" fmla="val 1303478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9038ED-FFD4-40C2-8E1B-E37E4773D91A}"/>
              </a:ext>
            </a:extLst>
          </p:cNvPr>
          <p:cNvGrpSpPr/>
          <p:nvPr/>
        </p:nvGrpSpPr>
        <p:grpSpPr>
          <a:xfrm rot="2702979">
            <a:off x="6085964" y="1277424"/>
            <a:ext cx="2534294" cy="2534292"/>
            <a:chOff x="2898774" y="1755777"/>
            <a:chExt cx="3346452" cy="33464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927E8BA-4FD2-4686-A321-F8EDE346FF6D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65A5EF-198F-45F3-8961-B03003CA46EC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FED662-1E6E-4A16-BC02-BB81AC809CEB}"/>
              </a:ext>
            </a:extLst>
          </p:cNvPr>
          <p:cNvGrpSpPr/>
          <p:nvPr/>
        </p:nvGrpSpPr>
        <p:grpSpPr>
          <a:xfrm rot="2700000">
            <a:off x="6887831" y="1464659"/>
            <a:ext cx="915536" cy="909858"/>
            <a:chOff x="999281" y="2233914"/>
            <a:chExt cx="1208936" cy="120143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92FA27A-B5E3-4579-80B7-15C47F78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3DD792C-B5C5-4340-A352-BB3FA60529B0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085283B-5B0F-451E-8837-0D651CB37E87}"/>
              </a:ext>
            </a:extLst>
          </p:cNvPr>
          <p:cNvSpPr/>
          <p:nvPr/>
        </p:nvSpPr>
        <p:spPr>
          <a:xfrm>
            <a:off x="3823502" y="1193978"/>
            <a:ext cx="4683760" cy="2689922"/>
          </a:xfrm>
          <a:custGeom>
            <a:avLst/>
            <a:gdLst>
              <a:gd name="connsiteX0" fmla="*/ 0 w 4683760"/>
              <a:gd name="connsiteY0" fmla="*/ 0 h 1663762"/>
              <a:gd name="connsiteX1" fmla="*/ 4683760 w 4683760"/>
              <a:gd name="connsiteY1" fmla="*/ 0 h 1663762"/>
              <a:gd name="connsiteX2" fmla="*/ 4683760 w 4683760"/>
              <a:gd name="connsiteY2" fmla="*/ 1663762 h 1663762"/>
              <a:gd name="connsiteX3" fmla="*/ 0 w 4683760"/>
              <a:gd name="connsiteY3" fmla="*/ 1663762 h 1663762"/>
              <a:gd name="connsiteX4" fmla="*/ 0 w 4683760"/>
              <a:gd name="connsiteY4" fmla="*/ 0 h 1663762"/>
              <a:gd name="connsiteX0" fmla="*/ 0 w 4683760"/>
              <a:gd name="connsiteY0" fmla="*/ 0 h 2689922"/>
              <a:gd name="connsiteX1" fmla="*/ 4683760 w 4683760"/>
              <a:gd name="connsiteY1" fmla="*/ 0 h 2689922"/>
              <a:gd name="connsiteX2" fmla="*/ 4683760 w 4683760"/>
              <a:gd name="connsiteY2" fmla="*/ 1663762 h 2689922"/>
              <a:gd name="connsiteX3" fmla="*/ 528320 w 4683760"/>
              <a:gd name="connsiteY3" fmla="*/ 2689922 h 2689922"/>
              <a:gd name="connsiteX4" fmla="*/ 0 w 4683760"/>
              <a:gd name="connsiteY4" fmla="*/ 0 h 2689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3760" h="2689922">
                <a:moveTo>
                  <a:pt x="0" y="0"/>
                </a:moveTo>
                <a:lnTo>
                  <a:pt x="4683760" y="0"/>
                </a:lnTo>
                <a:lnTo>
                  <a:pt x="4683760" y="1663762"/>
                </a:lnTo>
                <a:lnTo>
                  <a:pt x="528320" y="2689922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1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13" dur="2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600000">
                                      <p:cBhvr>
                                        <p:cTn id="19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2600000">
                                      <p:cBhvr>
                                        <p:cTn id="33" dur="1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47" dur="1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53" dur="1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" grpId="0" animBg="1"/>
      <p:bldP spid="129" grpId="0" animBg="1"/>
      <p:bldP spid="131" grpId="0" animBg="1"/>
      <p:bldP spid="133" grpId="0" animBg="1"/>
      <p:bldP spid="134" grpId="0" animBg="1"/>
      <p:bldP spid="117" grpId="0" animBg="1"/>
      <p:bldP spid="118" grpId="0" animBg="1"/>
      <p:bldP spid="13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9728" y="1523578"/>
            <a:ext cx="2771602" cy="37471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An </a:t>
            </a:r>
            <a:r>
              <a:rPr lang="en-GB" sz="2000" b="1" dirty="0">
                <a:solidFill>
                  <a:srgbClr val="231F20"/>
                </a:solidFill>
                <a:latin typeface="XCCW Joined 1a" panose="03050602040000000000" pitchFamily="66" charset="0"/>
              </a:rPr>
              <a:t>obtuse angle</a:t>
            </a: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 is an angle that is bigger than </a:t>
            </a:r>
            <a:r>
              <a:rPr lang="en-GB" sz="2000" dirty="0">
                <a:latin typeface="XCCW Joined 1a" panose="03050602040000000000" pitchFamily="66" charset="0"/>
              </a:rPr>
              <a:t>90°</a:t>
            </a: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 degrees, but doesn’t reach a straight line at </a:t>
            </a:r>
            <a:r>
              <a:rPr lang="en-GB" sz="2000" dirty="0">
                <a:latin typeface="XCCW Joined 1a" panose="03050602040000000000" pitchFamily="66" charset="0"/>
              </a:rPr>
              <a:t>180°</a:t>
            </a:r>
            <a:r>
              <a:rPr lang="en-GB" sz="2000" dirty="0">
                <a:solidFill>
                  <a:srgbClr val="231F20"/>
                </a:solidFill>
                <a:latin typeface="XCCW Joined 1a" panose="03050602040000000000" pitchFamily="66" charset="0"/>
              </a:rPr>
              <a:t>.</a:t>
            </a:r>
            <a:endParaRPr lang="en-GB" sz="2000" dirty="0">
              <a:latin typeface="XCCW Joined 1a" panose="0305060204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788"/>
          <a:stretch/>
        </p:blipFill>
        <p:spPr>
          <a:xfrm>
            <a:off x="3564243" y="1901212"/>
            <a:ext cx="5017897" cy="356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14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7A87DE5-ECE8-4F92-92ED-490B94AD9606}"/>
              </a:ext>
            </a:extLst>
          </p:cNvPr>
          <p:cNvSpPr/>
          <p:nvPr/>
        </p:nvSpPr>
        <p:spPr>
          <a:xfrm>
            <a:off x="4324413" y="3828540"/>
            <a:ext cx="1612915" cy="2413531"/>
          </a:xfrm>
          <a:prstGeom prst="roundRect">
            <a:avLst>
              <a:gd name="adj" fmla="val 978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BD8A02C-326F-43F8-B1A2-6A3F324C0043}"/>
              </a:ext>
            </a:extLst>
          </p:cNvPr>
          <p:cNvSpPr/>
          <p:nvPr/>
        </p:nvSpPr>
        <p:spPr>
          <a:xfrm>
            <a:off x="6009380" y="4636820"/>
            <a:ext cx="2381625" cy="1604757"/>
          </a:xfrm>
          <a:prstGeom prst="roundRect">
            <a:avLst>
              <a:gd name="adj" fmla="val 978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29" name="Arc 128">
            <a:extLst>
              <a:ext uri="{FF2B5EF4-FFF2-40B4-BE49-F238E27FC236}">
                <a16:creationId xmlns:a16="http://schemas.microsoft.com/office/drawing/2014/main" id="{2B6CCFCF-387E-42C8-BD3B-3A15E6954D37}"/>
              </a:ext>
            </a:extLst>
          </p:cNvPr>
          <p:cNvSpPr/>
          <p:nvPr/>
        </p:nvSpPr>
        <p:spPr>
          <a:xfrm rot="10800000">
            <a:off x="4379498" y="2139027"/>
            <a:ext cx="727321" cy="727321"/>
          </a:xfrm>
          <a:prstGeom prst="arc">
            <a:avLst>
              <a:gd name="adj1" fmla="val 16200000"/>
              <a:gd name="adj2" fmla="val 1231715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31" name="Arc 130">
            <a:extLst>
              <a:ext uri="{FF2B5EF4-FFF2-40B4-BE49-F238E27FC236}">
                <a16:creationId xmlns:a16="http://schemas.microsoft.com/office/drawing/2014/main" id="{B9B9C48E-1BCE-4638-ACEF-B6B22B01D6FE}"/>
              </a:ext>
            </a:extLst>
          </p:cNvPr>
          <p:cNvSpPr/>
          <p:nvPr/>
        </p:nvSpPr>
        <p:spPr>
          <a:xfrm rot="16200000">
            <a:off x="6944149" y="3584761"/>
            <a:ext cx="727321" cy="727321"/>
          </a:xfrm>
          <a:prstGeom prst="arc">
            <a:avLst>
              <a:gd name="adj1" fmla="val 16200000"/>
              <a:gd name="adj2" fmla="val 7104291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33" name="Arc 132">
            <a:extLst>
              <a:ext uri="{FF2B5EF4-FFF2-40B4-BE49-F238E27FC236}">
                <a16:creationId xmlns:a16="http://schemas.microsoft.com/office/drawing/2014/main" id="{08B08AAD-5811-4D64-8B9E-BF449AB2B815}"/>
              </a:ext>
            </a:extLst>
          </p:cNvPr>
          <p:cNvSpPr/>
          <p:nvPr/>
        </p:nvSpPr>
        <p:spPr>
          <a:xfrm rot="2386697">
            <a:off x="5282059" y="4446847"/>
            <a:ext cx="727321" cy="727321"/>
          </a:xfrm>
          <a:prstGeom prst="arc">
            <a:avLst>
              <a:gd name="adj1" fmla="val 11073075"/>
              <a:gd name="adj2" fmla="val 3415384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sp>
        <p:nvSpPr>
          <p:cNvPr id="134" name="Arc 133">
            <a:extLst>
              <a:ext uri="{FF2B5EF4-FFF2-40B4-BE49-F238E27FC236}">
                <a16:creationId xmlns:a16="http://schemas.microsoft.com/office/drawing/2014/main" id="{4FEB8EB2-57E2-48CD-AA1E-D452F766C221}"/>
              </a:ext>
            </a:extLst>
          </p:cNvPr>
          <p:cNvSpPr/>
          <p:nvPr/>
        </p:nvSpPr>
        <p:spPr>
          <a:xfrm rot="12713939">
            <a:off x="6683914" y="5466129"/>
            <a:ext cx="749452" cy="729828"/>
          </a:xfrm>
          <a:prstGeom prst="arc">
            <a:avLst>
              <a:gd name="adj1" fmla="val 7523071"/>
              <a:gd name="adj2" fmla="val 701772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61FFE0-7633-4C46-90B3-6BEEB563D896}"/>
              </a:ext>
            </a:extLst>
          </p:cNvPr>
          <p:cNvGrpSpPr/>
          <p:nvPr/>
        </p:nvGrpSpPr>
        <p:grpSpPr>
          <a:xfrm>
            <a:off x="443373" y="1247635"/>
            <a:ext cx="2940293" cy="1077218"/>
            <a:chOff x="443373" y="930496"/>
            <a:chExt cx="2940293" cy="1077218"/>
          </a:xfrm>
        </p:grpSpPr>
        <p:sp>
          <p:nvSpPr>
            <p:cNvPr id="2" name="Arrow: Pentagon 1">
              <a:extLst>
                <a:ext uri="{FF2B5EF4-FFF2-40B4-BE49-F238E27FC236}">
                  <a16:creationId xmlns:a16="http://schemas.microsoft.com/office/drawing/2014/main" id="{D044AAE0-D4E0-4653-9E72-FDADAEC917C4}"/>
                </a:ext>
              </a:extLst>
            </p:cNvPr>
            <p:cNvSpPr/>
            <p:nvPr/>
          </p:nvSpPr>
          <p:spPr>
            <a:xfrm>
              <a:off x="443373" y="972273"/>
              <a:ext cx="2940293" cy="960991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DD3DED-22CA-4699-AD79-B4F94AB4A836}"/>
                </a:ext>
              </a:extLst>
            </p:cNvPr>
            <p:cNvSpPr txBox="1"/>
            <p:nvPr/>
          </p:nvSpPr>
          <p:spPr>
            <a:xfrm>
              <a:off x="459421" y="930496"/>
              <a:ext cx="27262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A curved line is used to show an angle greater than </a:t>
              </a:r>
              <a:r>
                <a:rPr lang="en-GB" sz="1600" dirty="0" smtClean="0">
                  <a:latin typeface="XCCW Joined 1a" panose="03050602040000000000" pitchFamily="66" charset="0"/>
                </a:rPr>
                <a:t>an obtuse </a:t>
              </a:r>
              <a:r>
                <a:rPr lang="en-GB" sz="1600" dirty="0">
                  <a:latin typeface="XCCW Joined 1a" panose="03050602040000000000" pitchFamily="66" charset="0"/>
                </a:rPr>
                <a:t>angle.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9F9F199-CE5B-4F8A-B468-78C550D8CCF3}"/>
              </a:ext>
            </a:extLst>
          </p:cNvPr>
          <p:cNvGrpSpPr/>
          <p:nvPr/>
        </p:nvGrpSpPr>
        <p:grpSpPr>
          <a:xfrm>
            <a:off x="411176" y="2579436"/>
            <a:ext cx="2932994" cy="862699"/>
            <a:chOff x="411176" y="967658"/>
            <a:chExt cx="2932994" cy="862699"/>
          </a:xfrm>
        </p:grpSpPr>
        <p:sp>
          <p:nvSpPr>
            <p:cNvPr id="46" name="Arrow: Pentagon 45">
              <a:extLst>
                <a:ext uri="{FF2B5EF4-FFF2-40B4-BE49-F238E27FC236}">
                  <a16:creationId xmlns:a16="http://schemas.microsoft.com/office/drawing/2014/main" id="{26C8477A-1D85-4CD6-AB08-EDD5771C83E3}"/>
                </a:ext>
              </a:extLst>
            </p:cNvPr>
            <p:cNvSpPr/>
            <p:nvPr/>
          </p:nvSpPr>
          <p:spPr>
            <a:xfrm>
              <a:off x="440197" y="967658"/>
              <a:ext cx="2903973" cy="833364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31C3160-2969-4F84-92E9-F53E45962001}"/>
                </a:ext>
              </a:extLst>
            </p:cNvPr>
            <p:cNvSpPr txBox="1"/>
            <p:nvPr/>
          </p:nvSpPr>
          <p:spPr>
            <a:xfrm>
              <a:off x="411176" y="999360"/>
              <a:ext cx="216832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An angle can be in any position.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F5A7875-7CD2-48DC-B415-2FE2197EAE08}"/>
              </a:ext>
            </a:extLst>
          </p:cNvPr>
          <p:cNvGrpSpPr/>
          <p:nvPr/>
        </p:nvGrpSpPr>
        <p:grpSpPr>
          <a:xfrm rot="13502979">
            <a:off x="3479906" y="1243691"/>
            <a:ext cx="2534294" cy="2534292"/>
            <a:chOff x="2898774" y="1755777"/>
            <a:chExt cx="3346452" cy="3346450"/>
          </a:xfrm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D982D40-EB9C-481A-846F-86381C41296E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639179F-9CE9-486B-8CB4-FD0650F1095F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A5F40D6-EDEE-4BB3-9D48-7C35F87ED9B3}"/>
              </a:ext>
            </a:extLst>
          </p:cNvPr>
          <p:cNvGrpSpPr/>
          <p:nvPr/>
        </p:nvGrpSpPr>
        <p:grpSpPr>
          <a:xfrm rot="13500000">
            <a:off x="4294698" y="2672897"/>
            <a:ext cx="915536" cy="909858"/>
            <a:chOff x="999281" y="2233914"/>
            <a:chExt cx="1208936" cy="1201438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E418A6E-55AB-4C16-992A-67A45E014CC3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6624C83E-8075-43DC-B32A-47A7E9F9D72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7CB648-CC62-4576-8032-24C7DA5CC55A}"/>
              </a:ext>
            </a:extLst>
          </p:cNvPr>
          <p:cNvGrpSpPr/>
          <p:nvPr/>
        </p:nvGrpSpPr>
        <p:grpSpPr>
          <a:xfrm rot="18910379">
            <a:off x="6052237" y="2686875"/>
            <a:ext cx="2534294" cy="2534292"/>
            <a:chOff x="2898774" y="1755777"/>
            <a:chExt cx="3346452" cy="334645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8CDDC9-2BE9-4EBE-96AD-262BAE87E284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092F978-3039-49A3-B3E6-02D240351776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A7F1B42-2824-4FEA-A9DF-6673460ACB5E}"/>
              </a:ext>
            </a:extLst>
          </p:cNvPr>
          <p:cNvGrpSpPr/>
          <p:nvPr/>
        </p:nvGrpSpPr>
        <p:grpSpPr>
          <a:xfrm rot="18900000">
            <a:off x="6247264" y="3501099"/>
            <a:ext cx="915536" cy="909858"/>
            <a:chOff x="999281" y="2233914"/>
            <a:chExt cx="1208936" cy="1201438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666F621-8FB5-4DE1-93B0-CFABA63EDBE2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EF361008-6429-4994-8B09-ACC23B87C449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17" name="Rectangle 116">
            <a:extLst>
              <a:ext uri="{FF2B5EF4-FFF2-40B4-BE49-F238E27FC236}">
                <a16:creationId xmlns:a16="http://schemas.microsoft.com/office/drawing/2014/main" id="{2677EF61-726D-4E30-A303-E411C911AAD9}"/>
              </a:ext>
            </a:extLst>
          </p:cNvPr>
          <p:cNvSpPr/>
          <p:nvPr/>
        </p:nvSpPr>
        <p:spPr>
          <a:xfrm>
            <a:off x="5975813" y="3302807"/>
            <a:ext cx="2047240" cy="1190622"/>
          </a:xfrm>
          <a:custGeom>
            <a:avLst/>
            <a:gdLst>
              <a:gd name="connsiteX0" fmla="*/ 0 w 4683760"/>
              <a:gd name="connsiteY0" fmla="*/ 0 h 1490342"/>
              <a:gd name="connsiteX1" fmla="*/ 4683760 w 4683760"/>
              <a:gd name="connsiteY1" fmla="*/ 0 h 1490342"/>
              <a:gd name="connsiteX2" fmla="*/ 4683760 w 4683760"/>
              <a:gd name="connsiteY2" fmla="*/ 1490342 h 1490342"/>
              <a:gd name="connsiteX3" fmla="*/ 0 w 4683760"/>
              <a:gd name="connsiteY3" fmla="*/ 1490342 h 1490342"/>
              <a:gd name="connsiteX4" fmla="*/ 0 w 4683760"/>
              <a:gd name="connsiteY4" fmla="*/ 0 h 1490342"/>
              <a:gd name="connsiteX0" fmla="*/ 2250440 w 4683760"/>
              <a:gd name="connsiteY0" fmla="*/ 1010920 h 1490342"/>
              <a:gd name="connsiteX1" fmla="*/ 4683760 w 4683760"/>
              <a:gd name="connsiteY1" fmla="*/ 0 h 1490342"/>
              <a:gd name="connsiteX2" fmla="*/ 4683760 w 4683760"/>
              <a:gd name="connsiteY2" fmla="*/ 1490342 h 1490342"/>
              <a:gd name="connsiteX3" fmla="*/ 0 w 4683760"/>
              <a:gd name="connsiteY3" fmla="*/ 1490342 h 1490342"/>
              <a:gd name="connsiteX4" fmla="*/ 2250440 w 4683760"/>
              <a:gd name="connsiteY4" fmla="*/ 1010920 h 1490342"/>
              <a:gd name="connsiteX0" fmla="*/ 30480 w 4683760"/>
              <a:gd name="connsiteY0" fmla="*/ 828040 h 1490342"/>
              <a:gd name="connsiteX1" fmla="*/ 4683760 w 4683760"/>
              <a:gd name="connsiteY1" fmla="*/ 0 h 1490342"/>
              <a:gd name="connsiteX2" fmla="*/ 4683760 w 4683760"/>
              <a:gd name="connsiteY2" fmla="*/ 1490342 h 1490342"/>
              <a:gd name="connsiteX3" fmla="*/ 0 w 4683760"/>
              <a:gd name="connsiteY3" fmla="*/ 1490342 h 1490342"/>
              <a:gd name="connsiteX4" fmla="*/ 30480 w 4683760"/>
              <a:gd name="connsiteY4" fmla="*/ 828040 h 1490342"/>
              <a:gd name="connsiteX0" fmla="*/ 30480 w 4683760"/>
              <a:gd name="connsiteY0" fmla="*/ 360680 h 1022982"/>
              <a:gd name="connsiteX1" fmla="*/ 1940560 w 4683760"/>
              <a:gd name="connsiteY1" fmla="*/ 0 h 1022982"/>
              <a:gd name="connsiteX2" fmla="*/ 4683760 w 4683760"/>
              <a:gd name="connsiteY2" fmla="*/ 1022982 h 1022982"/>
              <a:gd name="connsiteX3" fmla="*/ 0 w 4683760"/>
              <a:gd name="connsiteY3" fmla="*/ 1022982 h 1022982"/>
              <a:gd name="connsiteX4" fmla="*/ 30480 w 4683760"/>
              <a:gd name="connsiteY4" fmla="*/ 360680 h 1022982"/>
              <a:gd name="connsiteX0" fmla="*/ 30480 w 2047240"/>
              <a:gd name="connsiteY0" fmla="*/ 360680 h 1190622"/>
              <a:gd name="connsiteX1" fmla="*/ 1940560 w 2047240"/>
              <a:gd name="connsiteY1" fmla="*/ 0 h 1190622"/>
              <a:gd name="connsiteX2" fmla="*/ 2047240 w 2047240"/>
              <a:gd name="connsiteY2" fmla="*/ 1190622 h 1190622"/>
              <a:gd name="connsiteX3" fmla="*/ 0 w 2047240"/>
              <a:gd name="connsiteY3" fmla="*/ 1022982 h 1190622"/>
              <a:gd name="connsiteX4" fmla="*/ 30480 w 2047240"/>
              <a:gd name="connsiteY4" fmla="*/ 360680 h 11906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47240" h="1190622">
                <a:moveTo>
                  <a:pt x="30480" y="360680"/>
                </a:moveTo>
                <a:lnTo>
                  <a:pt x="1940560" y="0"/>
                </a:lnTo>
                <a:lnTo>
                  <a:pt x="2047240" y="1190622"/>
                </a:lnTo>
                <a:lnTo>
                  <a:pt x="0" y="1022982"/>
                </a:lnTo>
                <a:lnTo>
                  <a:pt x="30480" y="3606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7EC43EEC-D3C5-4790-9835-29B49793D13F}"/>
              </a:ext>
            </a:extLst>
          </p:cNvPr>
          <p:cNvGrpSpPr/>
          <p:nvPr/>
        </p:nvGrpSpPr>
        <p:grpSpPr>
          <a:xfrm rot="10379">
            <a:off x="4383318" y="3559472"/>
            <a:ext cx="2534294" cy="2534292"/>
            <a:chOff x="2898774" y="1755777"/>
            <a:chExt cx="3346452" cy="3346450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8F464DED-E654-4E96-A99C-57CCD5C58831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165E06-B371-4B06-B7E6-0A6290B64DBE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0E10A46-53DC-4026-91BA-E7041C254FFD}"/>
              </a:ext>
            </a:extLst>
          </p:cNvPr>
          <p:cNvGrpSpPr/>
          <p:nvPr/>
        </p:nvGrpSpPr>
        <p:grpSpPr>
          <a:xfrm>
            <a:off x="4753027" y="3936103"/>
            <a:ext cx="915536" cy="909858"/>
            <a:chOff x="999281" y="2233914"/>
            <a:chExt cx="1208936" cy="1201438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222E3D7-82EF-4814-AF26-B3696B43872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52A96196-467B-47D6-854B-62D7F291A378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11A9074F-37EC-4FF2-861F-F7F300BCB091}"/>
              </a:ext>
            </a:extLst>
          </p:cNvPr>
          <p:cNvGrpSpPr/>
          <p:nvPr/>
        </p:nvGrpSpPr>
        <p:grpSpPr>
          <a:xfrm>
            <a:off x="5795248" y="4540011"/>
            <a:ext cx="2534294" cy="2534292"/>
            <a:chOff x="2898774" y="1755777"/>
            <a:chExt cx="3346452" cy="334645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54E85FF6-3751-4C03-98CF-5D4A9C4CB223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/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31C66CE-D923-421B-8AB8-A5DBE51084C0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13464A8-D244-41D8-8084-E7D2085DA9F9}"/>
              </a:ext>
            </a:extLst>
          </p:cNvPr>
          <p:cNvGrpSpPr/>
          <p:nvPr/>
        </p:nvGrpSpPr>
        <p:grpSpPr>
          <a:xfrm rot="21589621">
            <a:off x="6159899" y="4914198"/>
            <a:ext cx="915536" cy="909858"/>
            <a:chOff x="999281" y="2233914"/>
            <a:chExt cx="1208936" cy="1201438"/>
          </a:xfrm>
        </p:grpSpPr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17D31DB-BF86-4FD5-9FA7-248497162744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id="{79D82DA0-14E4-400C-8E43-F6A1CA113CC7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B7C8EA4-9FA2-4C93-A0A4-1DBA20E3B905}"/>
              </a:ext>
            </a:extLst>
          </p:cNvPr>
          <p:cNvGrpSpPr/>
          <p:nvPr/>
        </p:nvGrpSpPr>
        <p:grpSpPr>
          <a:xfrm>
            <a:off x="419803" y="3741833"/>
            <a:ext cx="3491666" cy="844834"/>
            <a:chOff x="418871" y="972274"/>
            <a:chExt cx="3629731" cy="844834"/>
          </a:xfrm>
        </p:grpSpPr>
        <p:sp>
          <p:nvSpPr>
            <p:cNvPr id="49" name="Arrow: Pentagon 48">
              <a:extLst>
                <a:ext uri="{FF2B5EF4-FFF2-40B4-BE49-F238E27FC236}">
                  <a16:creationId xmlns:a16="http://schemas.microsoft.com/office/drawing/2014/main" id="{B4A4E8BB-8D2B-4C11-A1EA-3AD3ADEFADB8}"/>
                </a:ext>
              </a:extLst>
            </p:cNvPr>
            <p:cNvSpPr/>
            <p:nvPr/>
          </p:nvSpPr>
          <p:spPr>
            <a:xfrm>
              <a:off x="443373" y="972274"/>
              <a:ext cx="3605229" cy="763362"/>
            </a:xfrm>
            <a:prstGeom prst="homePlate">
              <a:avLst>
                <a:gd name="adj" fmla="val 30410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C22B495-C400-4D47-97AF-22C122ED4FBE}"/>
                </a:ext>
              </a:extLst>
            </p:cNvPr>
            <p:cNvSpPr txBox="1"/>
            <p:nvPr/>
          </p:nvSpPr>
          <p:spPr>
            <a:xfrm>
              <a:off x="418871" y="986111"/>
              <a:ext cx="31019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latin typeface="XCCW Joined 1a" panose="03050602040000000000" pitchFamily="66" charset="0"/>
                </a:rPr>
                <a:t>These angles are all greater than a </a:t>
              </a:r>
              <a:r>
                <a:rPr lang="en-GB" sz="1600" dirty="0" smtClean="0">
                  <a:latin typeface="XCCW Joined 1a" panose="03050602040000000000" pitchFamily="66" charset="0"/>
                </a:rPr>
                <a:t>half </a:t>
              </a:r>
              <a:r>
                <a:rPr lang="en-GB" sz="1600" dirty="0">
                  <a:latin typeface="XCCW Joined 1a" panose="03050602040000000000" pitchFamily="66" charset="0"/>
                </a:rPr>
                <a:t>turn.</a:t>
              </a:r>
            </a:p>
          </p:txBody>
        </p:sp>
      </p:grpSp>
      <p:sp>
        <p:nvSpPr>
          <p:cNvPr id="74" name="Rounded Rectangle 22">
            <a:extLst>
              <a:ext uri="{FF2B5EF4-FFF2-40B4-BE49-F238E27FC236}">
                <a16:creationId xmlns:a16="http://schemas.microsoft.com/office/drawing/2014/main" id="{2132025F-47BE-456B-9BCE-65072D0A03C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5106819" cy="478164"/>
          </a:xfrm>
          <a:prstGeom prst="roundRect">
            <a:avLst>
              <a:gd name="adj" fmla="val 0"/>
            </a:avLst>
          </a:prstGeom>
          <a:solidFill>
            <a:srgbClr val="35A6A9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tIns="432000" rIns="72000" bIns="108000"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XCCW Joined 1a" panose="03050602040000000000" pitchFamily="66" charset="0"/>
              </a:rPr>
              <a:t>What is a reflex angle?</a:t>
            </a:r>
            <a:endParaRPr lang="en-GB" b="1" dirty="0">
              <a:solidFill>
                <a:schemeClr val="bg1"/>
              </a:solidFill>
              <a:latin typeface="XCCW Joined 1a" panose="03050602040000000000" pitchFamily="66" charset="0"/>
            </a:endParaRPr>
          </a:p>
          <a:p>
            <a:pPr algn="ctr"/>
            <a:endParaRPr lang="en-GB" dirty="0">
              <a:latin typeface="XCCW Joined 1a" panose="03050602040000000000" pitchFamily="66" charset="0"/>
            </a:endParaRPr>
          </a:p>
        </p:txBody>
      </p: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91ECF1C-5C16-4304-9AAE-497677F77141}"/>
              </a:ext>
            </a:extLst>
          </p:cNvPr>
          <p:cNvGrpSpPr/>
          <p:nvPr/>
        </p:nvGrpSpPr>
        <p:grpSpPr>
          <a:xfrm rot="10800000">
            <a:off x="7996933" y="615923"/>
            <a:ext cx="700632" cy="493943"/>
            <a:chOff x="5736988" y="1251253"/>
            <a:chExt cx="705539" cy="107526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F1FE54E-E4A7-4A10-8CC5-57396797B17A}"/>
                </a:ext>
              </a:extLst>
            </p:cNvPr>
            <p:cNvSpPr/>
            <p:nvPr/>
          </p:nvSpPr>
          <p:spPr>
            <a:xfrm>
              <a:off x="5736988" y="1251253"/>
              <a:ext cx="459581" cy="10752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121" name="Parallelogram 120">
              <a:extLst>
                <a:ext uri="{FF2B5EF4-FFF2-40B4-BE49-F238E27FC236}">
                  <a16:creationId xmlns:a16="http://schemas.microsoft.com/office/drawing/2014/main" id="{F4D67265-B52B-47AA-9254-07CA389602FF}"/>
                </a:ext>
              </a:extLst>
            </p:cNvPr>
            <p:cNvSpPr/>
            <p:nvPr/>
          </p:nvSpPr>
          <p:spPr>
            <a:xfrm rot="10800000" flipV="1">
              <a:off x="5969247" y="1251253"/>
              <a:ext cx="473280" cy="1075266"/>
            </a:xfrm>
            <a:prstGeom prst="parallelogram">
              <a:avLst>
                <a:gd name="adj" fmla="val 26001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0A89AB75-C2C0-456E-8774-1C1057E06821}"/>
              </a:ext>
            </a:extLst>
          </p:cNvPr>
          <p:cNvGrpSpPr/>
          <p:nvPr/>
        </p:nvGrpSpPr>
        <p:grpSpPr>
          <a:xfrm>
            <a:off x="440198" y="615928"/>
            <a:ext cx="7625136" cy="493943"/>
            <a:chOff x="641195" y="1251245"/>
            <a:chExt cx="4075405" cy="1075265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81DD902-11BA-4586-8C3E-59AB55F3D4DF}"/>
                </a:ext>
              </a:extLst>
            </p:cNvPr>
            <p:cNvSpPr/>
            <p:nvPr/>
          </p:nvSpPr>
          <p:spPr>
            <a:xfrm>
              <a:off x="641195" y="1251245"/>
              <a:ext cx="3291572" cy="107526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sp>
          <p:nvSpPr>
            <p:cNvPr id="124" name="Parallelogram 123">
              <a:extLst>
                <a:ext uri="{FF2B5EF4-FFF2-40B4-BE49-F238E27FC236}">
                  <a16:creationId xmlns:a16="http://schemas.microsoft.com/office/drawing/2014/main" id="{455C6C3A-D1B5-4900-86A4-EFB409AD0161}"/>
                </a:ext>
              </a:extLst>
            </p:cNvPr>
            <p:cNvSpPr/>
            <p:nvPr/>
          </p:nvSpPr>
          <p:spPr>
            <a:xfrm rot="10800000" flipV="1">
              <a:off x="2764483" y="1251245"/>
              <a:ext cx="1952117" cy="1075265"/>
            </a:xfrm>
            <a:prstGeom prst="parallelogram">
              <a:avLst>
                <a:gd name="adj" fmla="val 280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EBAF651B-0B85-41E4-ABE2-86AD5D57D48D}"/>
              </a:ext>
            </a:extLst>
          </p:cNvPr>
          <p:cNvSpPr/>
          <p:nvPr/>
        </p:nvSpPr>
        <p:spPr>
          <a:xfrm>
            <a:off x="504862" y="618980"/>
            <a:ext cx="7288756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dirty="0">
                <a:latin typeface="XCCW Joined 1a" panose="03050602040000000000" pitchFamily="66" charset="0"/>
              </a:rPr>
              <a:t>Here are some examples of angles that are </a:t>
            </a:r>
            <a:r>
              <a:rPr lang="en-GB" sz="1600" b="1" dirty="0">
                <a:latin typeface="XCCW Joined 1a" panose="03050602040000000000" pitchFamily="66" charset="0"/>
              </a:rPr>
              <a:t>greater</a:t>
            </a:r>
            <a:r>
              <a:rPr lang="en-GB" sz="1600" dirty="0">
                <a:latin typeface="XCCW Joined 1a" panose="03050602040000000000" pitchFamily="66" charset="0"/>
              </a:rPr>
              <a:t> than </a:t>
            </a:r>
            <a:r>
              <a:rPr lang="en-GB" sz="1600" dirty="0" smtClean="0">
                <a:latin typeface="XCCW Joined 1a" panose="03050602040000000000" pitchFamily="66" charset="0"/>
              </a:rPr>
              <a:t>an obtuse angle:</a:t>
            </a:r>
            <a:endParaRPr lang="en-GB" sz="1600" dirty="0">
              <a:latin typeface="XCCW Joined 1a" panose="03050602040000000000" pitchFamily="66" charset="0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057167F9-5423-466F-ABA9-0E9DEF23193A}"/>
              </a:ext>
            </a:extLst>
          </p:cNvPr>
          <p:cNvGrpSpPr/>
          <p:nvPr/>
        </p:nvGrpSpPr>
        <p:grpSpPr>
          <a:xfrm>
            <a:off x="443373" y="4818730"/>
            <a:ext cx="3369897" cy="1215826"/>
            <a:chOff x="443373" y="956776"/>
            <a:chExt cx="3503147" cy="1215826"/>
          </a:xfrm>
        </p:grpSpPr>
        <p:sp>
          <p:nvSpPr>
            <p:cNvPr id="127" name="Arrow: Pentagon 126">
              <a:extLst>
                <a:ext uri="{FF2B5EF4-FFF2-40B4-BE49-F238E27FC236}">
                  <a16:creationId xmlns:a16="http://schemas.microsoft.com/office/drawing/2014/main" id="{09ECAAB0-1AFE-4C25-B5D8-789823E07629}"/>
                </a:ext>
              </a:extLst>
            </p:cNvPr>
            <p:cNvSpPr/>
            <p:nvPr/>
          </p:nvSpPr>
          <p:spPr>
            <a:xfrm>
              <a:off x="443373" y="972273"/>
              <a:ext cx="3503147" cy="1200329"/>
            </a:xfrm>
            <a:prstGeom prst="homePlate">
              <a:avLst>
                <a:gd name="adj" fmla="val 3041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XCCW Joined 1a" panose="03050602040000000000" pitchFamily="66" charset="0"/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8CFA7BFA-9F77-4113-8DEC-84136AC949F6}"/>
                </a:ext>
              </a:extLst>
            </p:cNvPr>
            <p:cNvSpPr txBox="1"/>
            <p:nvPr/>
          </p:nvSpPr>
          <p:spPr>
            <a:xfrm>
              <a:off x="449742" y="956776"/>
              <a:ext cx="31311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600" dirty="0">
                <a:latin typeface="XCCW Joined 1a" panose="03050602040000000000" pitchFamily="66" charset="0"/>
              </a:endParaRPr>
            </a:p>
            <a:p>
              <a:r>
                <a:rPr lang="en-GB" sz="1600" dirty="0" smtClean="0">
                  <a:latin typeface="XCCW Joined 1a" panose="03050602040000000000" pitchFamily="66" charset="0"/>
                </a:rPr>
                <a:t>They </a:t>
              </a:r>
              <a:r>
                <a:rPr lang="en-GB" sz="1600" dirty="0">
                  <a:latin typeface="XCCW Joined 1a" panose="03050602040000000000" pitchFamily="66" charset="0"/>
                </a:rPr>
                <a:t>are called </a:t>
              </a:r>
              <a:r>
                <a:rPr lang="en-GB" sz="1600" b="1" dirty="0" smtClean="0">
                  <a:latin typeface="XCCW Joined 1a" panose="03050602040000000000" pitchFamily="66" charset="0"/>
                </a:rPr>
                <a:t>reflex </a:t>
              </a:r>
              <a:r>
                <a:rPr lang="en-GB" sz="1600" b="1" dirty="0">
                  <a:latin typeface="XCCW Joined 1a" panose="03050602040000000000" pitchFamily="66" charset="0"/>
                </a:rPr>
                <a:t>angles</a:t>
              </a:r>
              <a:r>
                <a:rPr lang="en-GB" sz="1600" dirty="0">
                  <a:latin typeface="XCCW Joined 1a" panose="03050602040000000000" pitchFamily="66" charset="0"/>
                </a:rPr>
                <a:t>.</a:t>
              </a:r>
            </a:p>
          </p:txBody>
        </p:sp>
      </p:grpSp>
      <p:sp>
        <p:nvSpPr>
          <p:cNvPr id="130" name="Arc 129">
            <a:extLst>
              <a:ext uri="{FF2B5EF4-FFF2-40B4-BE49-F238E27FC236}">
                <a16:creationId xmlns:a16="http://schemas.microsoft.com/office/drawing/2014/main" id="{A5F7029E-17A9-4EB9-8795-506A1BAA7CC8}"/>
              </a:ext>
            </a:extLst>
          </p:cNvPr>
          <p:cNvSpPr/>
          <p:nvPr/>
        </p:nvSpPr>
        <p:spPr>
          <a:xfrm>
            <a:off x="6990576" y="2173704"/>
            <a:ext cx="727321" cy="727321"/>
          </a:xfrm>
          <a:prstGeom prst="arc">
            <a:avLst>
              <a:gd name="adj1" fmla="val 16200000"/>
              <a:gd name="adj2" fmla="val 13034787"/>
            </a:avLst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600">
              <a:latin typeface="XCCW Joined 1a" panose="03050602040000000000" pitchFamily="66" charset="0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69038ED-FFD4-40C2-8E1B-E37E4773D91A}"/>
              </a:ext>
            </a:extLst>
          </p:cNvPr>
          <p:cNvGrpSpPr/>
          <p:nvPr/>
        </p:nvGrpSpPr>
        <p:grpSpPr>
          <a:xfrm rot="2702979">
            <a:off x="6085964" y="1277424"/>
            <a:ext cx="2534294" cy="2534292"/>
            <a:chOff x="2898774" y="1755777"/>
            <a:chExt cx="3346452" cy="3346450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B927E8BA-4FD2-4686-A321-F8EDE346FF6D}"/>
                </a:ext>
              </a:extLst>
            </p:cNvPr>
            <p:cNvSpPr/>
            <p:nvPr/>
          </p:nvSpPr>
          <p:spPr>
            <a:xfrm>
              <a:off x="2898774" y="1755777"/>
              <a:ext cx="3346452" cy="33464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4565A5EF-198F-45F3-8961-B03003CA46EC}"/>
                </a:ext>
              </a:extLst>
            </p:cNvPr>
            <p:cNvCxnSpPr>
              <a:cxnSpLocks/>
            </p:cNvCxnSpPr>
            <p:nvPr/>
          </p:nvCxnSpPr>
          <p:spPr>
            <a:xfrm>
              <a:off x="3387524" y="2251700"/>
              <a:ext cx="1184476" cy="11773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FFED662-1E6E-4A16-BC02-BB81AC809CEB}"/>
              </a:ext>
            </a:extLst>
          </p:cNvPr>
          <p:cNvGrpSpPr/>
          <p:nvPr/>
        </p:nvGrpSpPr>
        <p:grpSpPr>
          <a:xfrm rot="2700000">
            <a:off x="6887831" y="1464659"/>
            <a:ext cx="915536" cy="909858"/>
            <a:chOff x="999281" y="2233914"/>
            <a:chExt cx="1208936" cy="1201438"/>
          </a:xfrm>
        </p:grpSpPr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692FA27A-B5E3-4579-80B7-15C47F787976}"/>
                </a:ext>
              </a:extLst>
            </p:cNvPr>
            <p:cNvCxnSpPr>
              <a:cxnSpLocks/>
            </p:cNvCxnSpPr>
            <p:nvPr/>
          </p:nvCxnSpPr>
          <p:spPr>
            <a:xfrm>
              <a:off x="999281" y="2233914"/>
              <a:ext cx="1184476" cy="117730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63DD792C-B5C5-4340-A352-BB3FA60529B0}"/>
                </a:ext>
              </a:extLst>
            </p:cNvPr>
            <p:cNvSpPr/>
            <p:nvPr/>
          </p:nvSpPr>
          <p:spPr>
            <a:xfrm>
              <a:off x="2147892" y="3375027"/>
              <a:ext cx="60325" cy="6032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XCCW Joined 1a" panose="03050602040000000000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81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7400000">
                                      <p:cBhvr>
                                        <p:cTn id="10" dur="2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8600000">
                                      <p:cBhvr>
                                        <p:cTn id="16" dur="18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animRot by="12600000">
                                      <p:cBhvr>
                                        <p:cTn id="30" dur="19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7800000">
                                      <p:cBhvr>
                                        <p:cTn id="41" dur="12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7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6600000">
                                      <p:cBhvr>
                                        <p:cTn id="47" dur="13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" grpId="0" animBg="1"/>
      <p:bldP spid="129" grpId="0" animBg="1"/>
      <p:bldP spid="131" grpId="0" animBg="1"/>
      <p:bldP spid="133" grpId="0" animBg="1"/>
      <p:bldP spid="134" grpId="0" animBg="1"/>
      <p:bldP spid="117" grpId="0" animBg="1"/>
      <p:bldP spid="1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lanIt Presentation Template - NEW.pptx" id="{69020B00-A5F5-4D3F-8B9A-289DB732430C}" vid="{C5949826-713A-4F70-82E5-49F7CDEE4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PlanIt Presentation Template</Template>
  <TotalTime>840</TotalTime>
  <Words>444</Words>
  <Application>Microsoft Office PowerPoint</Application>
  <PresentationFormat>On-screen Show (4:3)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XCCW Joined 1a</vt:lpstr>
      <vt:lpstr>Twinkl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liam hepworth</dc:creator>
  <cp:lastModifiedBy>Victoria Lillington</cp:lastModifiedBy>
  <cp:revision>144</cp:revision>
  <dcterms:created xsi:type="dcterms:W3CDTF">2021-05-28T11:20:01Z</dcterms:created>
  <dcterms:modified xsi:type="dcterms:W3CDTF">2021-07-10T21:33:43Z</dcterms:modified>
</cp:coreProperties>
</file>