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63" r:id="rId2"/>
    <p:sldId id="298" r:id="rId3"/>
    <p:sldId id="331" r:id="rId4"/>
    <p:sldId id="301" r:id="rId5"/>
    <p:sldId id="334" r:id="rId6"/>
    <p:sldId id="332" r:id="rId7"/>
    <p:sldId id="335" r:id="rId8"/>
    <p:sldId id="333" r:id="rId9"/>
    <p:sldId id="336" r:id="rId10"/>
    <p:sldId id="340" r:id="rId11"/>
    <p:sldId id="342" r:id="rId12"/>
    <p:sldId id="343" r:id="rId13"/>
    <p:sldId id="344" r:id="rId14"/>
    <p:sldId id="345" r:id="rId15"/>
    <p:sldId id="346" r:id="rId16"/>
  </p:sldIdLst>
  <p:sldSz cx="9144000" cy="6858000" type="screen4x3"/>
  <p:notesSz cx="6858000" cy="9144000"/>
  <p:embeddedFontLst>
    <p:embeddedFont>
      <p:font typeface="Twinkl" panose="020B060402020202020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XCCW Joined 1a" panose="03050602040000000000" pitchFamily="66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7" userDrawn="1">
          <p15:clr>
            <a:srgbClr val="A4A3A4"/>
          </p15:clr>
        </p15:guide>
        <p15:guide id="4" pos="363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397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07B"/>
    <a:srgbClr val="21A6F9"/>
    <a:srgbClr val="18A0DB"/>
    <a:srgbClr val="32B3A2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2" autoAdjust="0"/>
    <p:restoredTop sz="97482" autoAdjust="0"/>
  </p:normalViewPr>
  <p:slideViewPr>
    <p:cSldViewPr snapToGrid="0" showGuides="1">
      <p:cViewPr varScale="1">
        <p:scale>
          <a:sx n="87" d="100"/>
          <a:sy n="87" d="100"/>
        </p:scale>
        <p:origin x="1464" y="84"/>
      </p:cViewPr>
      <p:guideLst>
        <p:guide orient="horz" pos="2160"/>
        <p:guide pos="2857"/>
        <p:guide pos="363"/>
        <p:guide orient="horz" pos="3974"/>
        <p:guide pos="5397"/>
        <p:guide orient="horz" pos="346"/>
        <p:guide pos="476"/>
        <p:guide orient="horz" pos="459"/>
        <p:guide orient="horz" pos="3861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68" d="100"/>
          <a:sy n="68" d="100"/>
        </p:scale>
        <p:origin x="129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10/07/2021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304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61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773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21341-850D-40E1-BB3D-87946DC9B06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67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3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805EE0-9A40-4628-B57C-5A36D82506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457198" y="2930434"/>
            <a:ext cx="8220076" cy="3465604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457200" y="438151"/>
            <a:ext cx="8220074" cy="2267631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1759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5" name="Rectangle 4">
            <a:hlinkClick r:id="rId3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F863A9-8F95-4DF0-9E99-14702B57AB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6632EB-679D-4A77-ABF6-2B5F32A6256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9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tif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3.tiff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755648" y="3181880"/>
            <a:ext cx="7632702" cy="341632"/>
          </a:xfrm>
          <a:prstGeom prst="rect">
            <a:avLst/>
          </a:prstGeom>
        </p:spPr>
        <p:txBody>
          <a:bodyPr wrap="square" lIns="0" tIns="0" rIns="0" bIns="0" anchor="ctr" anchorCtr="1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Twinkl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XCCW Joined 1a" panose="03050602040000000000" pitchFamily="66" charset="0"/>
              </a:rPr>
              <a:t>Success </a:t>
            </a:r>
            <a:r>
              <a:rPr lang="en-US" sz="2400" dirty="0" smtClean="0">
                <a:latin typeface="XCCW Joined 1a" panose="03050602040000000000" pitchFamily="66" charset="0"/>
              </a:rPr>
              <a:t>Criteria:</a:t>
            </a:r>
            <a:endParaRPr lang="en-US" sz="2400" dirty="0">
              <a:latin typeface="XCCW Joined 1a" panose="03050602040000000000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650" y="1578653"/>
            <a:ext cx="7632700" cy="601497"/>
          </a:xfrm>
          <a:prstGeom prst="rect">
            <a:avLst/>
          </a:prstGeom>
        </p:spPr>
        <p:txBody>
          <a:bodyPr wrap="square" lIns="0" tIns="108000" rIns="0" bIns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200" b="1" u="sng" dirty="0" smtClean="0">
                <a:latin typeface="XCCW Joined 1a" panose="03050602040000000000" pitchFamily="66" charset="0"/>
              </a:rPr>
              <a:t>L.O. to compare angles</a:t>
            </a:r>
            <a:endParaRPr lang="en-GB" sz="3200" b="1" u="sng" dirty="0">
              <a:latin typeface="XCCW Joined 1a" panose="03050602040000000000" pitchFamily="66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0843" y="3546595"/>
            <a:ext cx="8207567" cy="2858525"/>
          </a:xfrm>
          <a:prstGeom prst="rect">
            <a:avLst/>
          </a:prstGeom>
        </p:spPr>
        <p:txBody>
          <a:bodyPr wrap="square" lIns="0" tIns="108000" rIns="0" bIns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XCCW Joined 1a" panose="03050602040000000000" pitchFamily="66" charset="0"/>
              </a:rPr>
              <a:t>I can identify right angles, representing the angle using a small square.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XCCW Joined 1a" panose="03050602040000000000" pitchFamily="66" charset="0"/>
              </a:rPr>
              <a:t>I can use an angle-checker to identify whether a given angle is greater than or smaller than a right angle.</a:t>
            </a:r>
          </a:p>
          <a:p>
            <a:pPr marL="285750" indent="-285750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XCCW Joined 1a" panose="03050602040000000000" pitchFamily="66" charset="0"/>
              </a:rPr>
              <a:t>I can use the vocabulary acute and obtuse to describe angles.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9047" y="487832"/>
            <a:ext cx="7632700" cy="601497"/>
          </a:xfrm>
          <a:prstGeom prst="rect">
            <a:avLst/>
          </a:prstGeom>
        </p:spPr>
        <p:txBody>
          <a:bodyPr wrap="square" lIns="0" tIns="108000" rIns="0" bIns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3200" b="1" u="sng" dirty="0" smtClean="0">
                <a:latin typeface="XCCW Joined 1a" panose="03050602040000000000" pitchFamily="66" charset="0"/>
              </a:rPr>
              <a:t>15.7.2021</a:t>
            </a:r>
            <a:endParaRPr lang="en-GB" sz="3200" b="1" u="sng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>
            <a:spLocks noChangeAspect="1"/>
          </p:cNvSpPr>
          <p:nvPr/>
        </p:nvSpPr>
        <p:spPr>
          <a:xfrm>
            <a:off x="-6127" y="-19326"/>
            <a:ext cx="1784928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Challenge:</a:t>
            </a:r>
            <a:endParaRPr lang="en-GB" sz="1600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sz="1600" dirty="0">
              <a:latin typeface="XCCW Joined 1a" panose="03050602040000000000" pitchFamily="66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F8F772-D473-4406-B6AD-DFDE6BE66CDD}"/>
              </a:ext>
            </a:extLst>
          </p:cNvPr>
          <p:cNvGrpSpPr/>
          <p:nvPr/>
        </p:nvGrpSpPr>
        <p:grpSpPr>
          <a:xfrm>
            <a:off x="636608" y="1781182"/>
            <a:ext cx="7830059" cy="742184"/>
            <a:chOff x="2889250" y="1251245"/>
            <a:chExt cx="4304836" cy="10752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FBD03C-DC8E-455C-A542-512D5015FA15}"/>
                </a:ext>
              </a:extLst>
            </p:cNvPr>
            <p:cNvSpPr/>
            <p:nvPr/>
          </p:nvSpPr>
          <p:spPr>
            <a:xfrm>
              <a:off x="2889250" y="1251252"/>
              <a:ext cx="3576551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47E8F9DB-D397-467C-99DE-E077C7F79BB2}"/>
                </a:ext>
              </a:extLst>
            </p:cNvPr>
            <p:cNvSpPr/>
            <p:nvPr/>
          </p:nvSpPr>
          <p:spPr>
            <a:xfrm rot="10800000" flipV="1">
              <a:off x="5407727" y="1251245"/>
              <a:ext cx="1786359" cy="1075266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114167-922F-4151-8534-2F3488763F7A}"/>
              </a:ext>
            </a:extLst>
          </p:cNvPr>
          <p:cNvGrpSpPr/>
          <p:nvPr/>
        </p:nvGrpSpPr>
        <p:grpSpPr>
          <a:xfrm>
            <a:off x="636608" y="835986"/>
            <a:ext cx="7547272" cy="742179"/>
            <a:chOff x="636609" y="1251245"/>
            <a:chExt cx="3785166" cy="10752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C12E36-10AC-4915-AD31-333CDB790C8C}"/>
                </a:ext>
              </a:extLst>
            </p:cNvPr>
            <p:cNvSpPr/>
            <p:nvPr/>
          </p:nvSpPr>
          <p:spPr>
            <a:xfrm>
              <a:off x="636609" y="1251245"/>
              <a:ext cx="3430840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5D3E0FE4-D2D4-4A46-84EA-8F9EAC45C65B}"/>
                </a:ext>
              </a:extLst>
            </p:cNvPr>
            <p:cNvSpPr/>
            <p:nvPr/>
          </p:nvSpPr>
          <p:spPr>
            <a:xfrm rot="10800000" flipV="1">
              <a:off x="2993640" y="1251245"/>
              <a:ext cx="1428135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41F2652-7A6C-4BC6-A783-0D90E337AF4D}"/>
              </a:ext>
            </a:extLst>
          </p:cNvPr>
          <p:cNvSpPr txBox="1"/>
          <p:nvPr/>
        </p:nvSpPr>
        <p:spPr>
          <a:xfrm>
            <a:off x="629534" y="817481"/>
            <a:ext cx="739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z="1600" dirty="0">
                <a:latin typeface="XCCW Joined 1a" panose="03050602040000000000" pitchFamily="66" charset="0"/>
              </a:rPr>
              <a:t>Semaphore is a signalling system which involves waving a pair of hand-held flags in various positions to indicate letters of the alphabet.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2829919-BB81-4835-BA7B-B2EFA530565F}"/>
              </a:ext>
            </a:extLst>
          </p:cNvPr>
          <p:cNvSpPr txBox="1"/>
          <p:nvPr/>
        </p:nvSpPr>
        <p:spPr>
          <a:xfrm>
            <a:off x="597461" y="1764230"/>
            <a:ext cx="739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altLang="en-US" sz="1600" dirty="0">
                <a:latin typeface="XCCW Joined 1a" panose="03050602040000000000" pitchFamily="66" charset="0"/>
              </a:rPr>
              <a:t>Here is the name of a fruit shown using semaphore. </a:t>
            </a:r>
          </a:p>
          <a:p>
            <a:pPr marL="0" indent="0">
              <a:buNone/>
            </a:pPr>
            <a:r>
              <a:rPr lang="en-GB" altLang="en-US" sz="1600" dirty="0">
                <a:latin typeface="XCCW Joined 1a" panose="03050602040000000000" pitchFamily="66" charset="0"/>
              </a:rPr>
              <a:t>Are the angles right angles or greater or less than a right angle?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C614FB28-7D86-420E-890A-81E6A618D6C2}"/>
              </a:ext>
            </a:extLst>
          </p:cNvPr>
          <p:cNvGrpSpPr/>
          <p:nvPr/>
        </p:nvGrpSpPr>
        <p:grpSpPr>
          <a:xfrm>
            <a:off x="619317" y="5296871"/>
            <a:ext cx="1191475" cy="718332"/>
            <a:chOff x="619317" y="5355166"/>
            <a:chExt cx="1191475" cy="718332"/>
          </a:xfrm>
        </p:grpSpPr>
        <p:sp>
          <p:nvSpPr>
            <p:cNvPr id="17" name="Arrow: Pentagon 16">
              <a:extLst>
                <a:ext uri="{FF2B5EF4-FFF2-40B4-BE49-F238E27FC236}">
                  <a16:creationId xmlns:a16="http://schemas.microsoft.com/office/drawing/2014/main" id="{375D61DE-CC71-40FD-A149-B10A8041645E}"/>
                </a:ext>
              </a:extLst>
            </p:cNvPr>
            <p:cNvSpPr/>
            <p:nvPr/>
          </p:nvSpPr>
          <p:spPr>
            <a:xfrm rot="16200000">
              <a:off x="880073" y="5113583"/>
              <a:ext cx="689135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2D8B5C-22AA-4147-8492-09AF15AA88F0}"/>
                </a:ext>
              </a:extLst>
            </p:cNvPr>
            <p:cNvSpPr txBox="1"/>
            <p:nvPr/>
          </p:nvSpPr>
          <p:spPr>
            <a:xfrm>
              <a:off x="619317" y="5488723"/>
              <a:ext cx="1153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Less than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90B2630-6CC2-4A58-B0A0-20DBDB3E99BC}"/>
              </a:ext>
            </a:extLst>
          </p:cNvPr>
          <p:cNvGrpSpPr/>
          <p:nvPr/>
        </p:nvGrpSpPr>
        <p:grpSpPr>
          <a:xfrm>
            <a:off x="722086" y="3048366"/>
            <a:ext cx="1077358" cy="1627558"/>
            <a:chOff x="567112" y="3036891"/>
            <a:chExt cx="1211055" cy="18295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8C42AF-6C69-4A72-8F6F-65C909DDA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400" y="3206944"/>
              <a:ext cx="965767" cy="1659480"/>
            </a:xfrm>
            <a:prstGeom prst="rect">
              <a:avLst/>
            </a:prstGeom>
          </p:spPr>
        </p:pic>
        <p:sp>
          <p:nvSpPr>
            <p:cNvPr id="61" name="Partial Circle 60">
              <a:extLst>
                <a:ext uri="{FF2B5EF4-FFF2-40B4-BE49-F238E27FC236}">
                  <a16:creationId xmlns:a16="http://schemas.microsoft.com/office/drawing/2014/main" id="{98C5AD8E-492A-424B-8D13-E2B935D50006}"/>
                </a:ext>
              </a:extLst>
            </p:cNvPr>
            <p:cNvSpPr/>
            <p:nvPr/>
          </p:nvSpPr>
          <p:spPr>
            <a:xfrm rot="15502112">
              <a:off x="594841" y="3009162"/>
              <a:ext cx="1081701" cy="1137160"/>
            </a:xfrm>
            <a:prstGeom prst="pie">
              <a:avLst>
                <a:gd name="adj1" fmla="val 8644133"/>
                <a:gd name="adj2" fmla="val 11507023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XCCW Joined 1a" panose="03050602040000000000" pitchFamily="66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511B344-FFA5-4108-849B-09E9768AF84A}"/>
              </a:ext>
            </a:extLst>
          </p:cNvPr>
          <p:cNvGrpSpPr/>
          <p:nvPr/>
        </p:nvGrpSpPr>
        <p:grpSpPr>
          <a:xfrm>
            <a:off x="1699949" y="3073474"/>
            <a:ext cx="1662107" cy="1602450"/>
            <a:chOff x="1550647" y="3065115"/>
            <a:chExt cx="1868369" cy="180130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50D7F1A-595C-4F56-BE7E-1FD19AA7B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0647" y="3206944"/>
              <a:ext cx="1868369" cy="1659480"/>
            </a:xfrm>
            <a:prstGeom prst="rect">
              <a:avLst/>
            </a:prstGeom>
          </p:spPr>
        </p:pic>
        <p:sp>
          <p:nvSpPr>
            <p:cNvPr id="62" name="Partial Circle 61">
              <a:extLst>
                <a:ext uri="{FF2B5EF4-FFF2-40B4-BE49-F238E27FC236}">
                  <a16:creationId xmlns:a16="http://schemas.microsoft.com/office/drawing/2014/main" id="{24A63CDE-E50A-435A-970B-90F0BC8C6D7D}"/>
                </a:ext>
              </a:extLst>
            </p:cNvPr>
            <p:cNvSpPr/>
            <p:nvPr/>
          </p:nvSpPr>
          <p:spPr>
            <a:xfrm rot="15502112">
              <a:off x="1943980" y="3037386"/>
              <a:ext cx="1081701" cy="1137160"/>
            </a:xfrm>
            <a:prstGeom prst="pie">
              <a:avLst>
                <a:gd name="adj1" fmla="val 6018483"/>
                <a:gd name="adj2" fmla="val 16915510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XCCW Joined 1a" panose="03050602040000000000" pitchFamily="66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09D0EE1-65D3-423A-A2A4-3874A6FB6691}"/>
              </a:ext>
            </a:extLst>
          </p:cNvPr>
          <p:cNvGrpSpPr/>
          <p:nvPr/>
        </p:nvGrpSpPr>
        <p:grpSpPr>
          <a:xfrm>
            <a:off x="3336707" y="3000989"/>
            <a:ext cx="1172731" cy="1672610"/>
            <a:chOff x="3201382" y="2981974"/>
            <a:chExt cx="1318263" cy="188017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508D634-24D0-4A35-B680-FC21321DF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1382" y="3206770"/>
              <a:ext cx="998201" cy="1655379"/>
            </a:xfrm>
            <a:prstGeom prst="rect">
              <a:avLst/>
            </a:prstGeom>
          </p:spPr>
        </p:pic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CF5251EE-AFF5-40B7-89C0-E8FBE7DD90E6}"/>
                </a:ext>
              </a:extLst>
            </p:cNvPr>
            <p:cNvSpPr/>
            <p:nvPr/>
          </p:nvSpPr>
          <p:spPr>
            <a:xfrm rot="15502112">
              <a:off x="3410214" y="2954245"/>
              <a:ext cx="1081701" cy="1137160"/>
            </a:xfrm>
            <a:prstGeom prst="pie">
              <a:avLst>
                <a:gd name="adj1" fmla="val 11443686"/>
                <a:gd name="adj2" fmla="val 14562121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XCCW Joined 1a" panose="03050602040000000000" pitchFamily="66" charset="0"/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782FE3-D994-4C01-82D5-D633BE38B83E}"/>
              </a:ext>
            </a:extLst>
          </p:cNvPr>
          <p:cNvGrpSpPr/>
          <p:nvPr/>
        </p:nvGrpSpPr>
        <p:grpSpPr>
          <a:xfrm>
            <a:off x="4364404" y="2755630"/>
            <a:ext cx="1468621" cy="1917969"/>
            <a:chOff x="4231771" y="2708116"/>
            <a:chExt cx="1650872" cy="2155983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751F364D-AFD0-4ACE-8AFF-D9E447DDE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1771" y="2708116"/>
              <a:ext cx="1364000" cy="2155983"/>
            </a:xfrm>
            <a:prstGeom prst="rect">
              <a:avLst/>
            </a:prstGeom>
          </p:spPr>
        </p:pic>
        <p:sp>
          <p:nvSpPr>
            <p:cNvPr id="64" name="Partial Circle 63">
              <a:extLst>
                <a:ext uri="{FF2B5EF4-FFF2-40B4-BE49-F238E27FC236}">
                  <a16:creationId xmlns:a16="http://schemas.microsoft.com/office/drawing/2014/main" id="{7BA462BB-0E90-4247-B9F1-C930FE6DD3A3}"/>
                </a:ext>
              </a:extLst>
            </p:cNvPr>
            <p:cNvSpPr/>
            <p:nvPr/>
          </p:nvSpPr>
          <p:spPr>
            <a:xfrm rot="15502112">
              <a:off x="4773213" y="3009162"/>
              <a:ext cx="1081701" cy="1137160"/>
            </a:xfrm>
            <a:prstGeom prst="pie">
              <a:avLst>
                <a:gd name="adj1" fmla="val 16902235"/>
                <a:gd name="adj2" fmla="val 669566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XCCW Joined 1a" panose="03050602040000000000" pitchFamily="66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E107BBA3-F630-4D04-8568-3CBCD134577E}"/>
              </a:ext>
            </a:extLst>
          </p:cNvPr>
          <p:cNvGrpSpPr/>
          <p:nvPr/>
        </p:nvGrpSpPr>
        <p:grpSpPr>
          <a:xfrm>
            <a:off x="5919645" y="2989139"/>
            <a:ext cx="1176452" cy="1686785"/>
            <a:chOff x="5464835" y="2959284"/>
            <a:chExt cx="1322445" cy="189610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08B60634-D2D0-4A55-9C3A-1CBCD3AB2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9171" y="2959284"/>
              <a:ext cx="1108109" cy="1896109"/>
            </a:xfrm>
            <a:prstGeom prst="rect">
              <a:avLst/>
            </a:prstGeom>
          </p:spPr>
        </p:pic>
        <p:sp>
          <p:nvSpPr>
            <p:cNvPr id="65" name="Partial Circle 64">
              <a:extLst>
                <a:ext uri="{FF2B5EF4-FFF2-40B4-BE49-F238E27FC236}">
                  <a16:creationId xmlns:a16="http://schemas.microsoft.com/office/drawing/2014/main" id="{B1C3E203-7797-4FD0-8AB4-7A24CDF55AE6}"/>
                </a:ext>
              </a:extLst>
            </p:cNvPr>
            <p:cNvSpPr/>
            <p:nvPr/>
          </p:nvSpPr>
          <p:spPr>
            <a:xfrm rot="15502112">
              <a:off x="5492564" y="3009162"/>
              <a:ext cx="1081701" cy="1137160"/>
            </a:xfrm>
            <a:prstGeom prst="pie">
              <a:avLst>
                <a:gd name="adj1" fmla="val 3430729"/>
                <a:gd name="adj2" fmla="val 11507023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XCCW Joined 1a" panose="03050602040000000000" pitchFamily="66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A040B57-1122-45A0-AD72-0D52CAD6B83A}"/>
              </a:ext>
            </a:extLst>
          </p:cNvPr>
          <p:cNvGrpSpPr/>
          <p:nvPr/>
        </p:nvGrpSpPr>
        <p:grpSpPr>
          <a:xfrm>
            <a:off x="6992982" y="3069167"/>
            <a:ext cx="1462058" cy="1600381"/>
            <a:chOff x="6823172" y="3065116"/>
            <a:chExt cx="1643495" cy="1798983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A6A9CDD5-25B2-4138-93FA-5559C39AE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3172" y="3206770"/>
              <a:ext cx="1643495" cy="1657329"/>
            </a:xfrm>
            <a:prstGeom prst="rect">
              <a:avLst/>
            </a:prstGeom>
          </p:spPr>
        </p:pic>
        <p:sp>
          <p:nvSpPr>
            <p:cNvPr id="66" name="Partial Circle 65">
              <a:extLst>
                <a:ext uri="{FF2B5EF4-FFF2-40B4-BE49-F238E27FC236}">
                  <a16:creationId xmlns:a16="http://schemas.microsoft.com/office/drawing/2014/main" id="{0A46F602-E46D-413B-8E72-59BCBC6D2099}"/>
                </a:ext>
              </a:extLst>
            </p:cNvPr>
            <p:cNvSpPr/>
            <p:nvPr/>
          </p:nvSpPr>
          <p:spPr>
            <a:xfrm rot="15502112">
              <a:off x="7259868" y="3037387"/>
              <a:ext cx="1081701" cy="1137160"/>
            </a:xfrm>
            <a:prstGeom prst="pie">
              <a:avLst>
                <a:gd name="adj1" fmla="val 8754881"/>
                <a:gd name="adj2" fmla="val 16884048"/>
              </a:avLst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/>
                </a:solidFill>
                <a:latin typeface="XCCW Joined 1a" panose="03050602040000000000" pitchFamily="66" charset="0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3058795-BE64-4707-A94D-8BEE74C7CCD1}"/>
              </a:ext>
            </a:extLst>
          </p:cNvPr>
          <p:cNvGrpSpPr/>
          <p:nvPr/>
        </p:nvGrpSpPr>
        <p:grpSpPr>
          <a:xfrm>
            <a:off x="1920207" y="5296871"/>
            <a:ext cx="1172303" cy="689136"/>
            <a:chOff x="1920207" y="5355166"/>
            <a:chExt cx="1172303" cy="689136"/>
          </a:xfrm>
        </p:grpSpPr>
        <p:sp>
          <p:nvSpPr>
            <p:cNvPr id="72" name="Arrow: Pentagon 71">
              <a:extLst>
                <a:ext uri="{FF2B5EF4-FFF2-40B4-BE49-F238E27FC236}">
                  <a16:creationId xmlns:a16="http://schemas.microsoft.com/office/drawing/2014/main" id="{DFAB1782-D952-4D43-8D40-5829CFB3CDD5}"/>
                </a:ext>
              </a:extLst>
            </p:cNvPr>
            <p:cNvSpPr/>
            <p:nvPr/>
          </p:nvSpPr>
          <p:spPr>
            <a:xfrm rot="16200000">
              <a:off x="2161790" y="5113583"/>
              <a:ext cx="689136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DEC972C-DC50-4877-9D68-583B1D3B44A2}"/>
                </a:ext>
              </a:extLst>
            </p:cNvPr>
            <p:cNvSpPr txBox="1"/>
            <p:nvPr/>
          </p:nvSpPr>
          <p:spPr>
            <a:xfrm>
              <a:off x="1939378" y="5397972"/>
              <a:ext cx="1153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Greater than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5743821-4635-4088-BB3C-3C0153A50D7E}"/>
              </a:ext>
            </a:extLst>
          </p:cNvPr>
          <p:cNvGrpSpPr/>
          <p:nvPr/>
        </p:nvGrpSpPr>
        <p:grpSpPr>
          <a:xfrm>
            <a:off x="3360379" y="5296871"/>
            <a:ext cx="1172302" cy="766080"/>
            <a:chOff x="3360379" y="5355166"/>
            <a:chExt cx="1172302" cy="766080"/>
          </a:xfrm>
        </p:grpSpPr>
        <p:sp>
          <p:nvSpPr>
            <p:cNvPr id="74" name="Arrow: Pentagon 73">
              <a:extLst>
                <a:ext uri="{FF2B5EF4-FFF2-40B4-BE49-F238E27FC236}">
                  <a16:creationId xmlns:a16="http://schemas.microsoft.com/office/drawing/2014/main" id="{1BF94B00-62AD-40D2-A170-5EC2BC339B7C}"/>
                </a:ext>
              </a:extLst>
            </p:cNvPr>
            <p:cNvSpPr/>
            <p:nvPr/>
          </p:nvSpPr>
          <p:spPr>
            <a:xfrm rot="16200000">
              <a:off x="3601962" y="5113583"/>
              <a:ext cx="689135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612C562-2BBD-42B6-BF19-7D41523D2E00}"/>
                </a:ext>
              </a:extLst>
            </p:cNvPr>
            <p:cNvSpPr txBox="1"/>
            <p:nvPr/>
          </p:nvSpPr>
          <p:spPr>
            <a:xfrm>
              <a:off x="3379549" y="5536471"/>
              <a:ext cx="114134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Less than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F945BFC-8FBE-4E44-935B-A03426BD6B37}"/>
              </a:ext>
            </a:extLst>
          </p:cNvPr>
          <p:cNvGrpSpPr/>
          <p:nvPr/>
        </p:nvGrpSpPr>
        <p:grpSpPr>
          <a:xfrm>
            <a:off x="4660725" y="5296871"/>
            <a:ext cx="1172302" cy="689135"/>
            <a:chOff x="4660725" y="5355166"/>
            <a:chExt cx="1172302" cy="689135"/>
          </a:xfrm>
        </p:grpSpPr>
        <p:sp>
          <p:nvSpPr>
            <p:cNvPr id="76" name="Arrow: Pentagon 75">
              <a:extLst>
                <a:ext uri="{FF2B5EF4-FFF2-40B4-BE49-F238E27FC236}">
                  <a16:creationId xmlns:a16="http://schemas.microsoft.com/office/drawing/2014/main" id="{ECF48B24-7F83-4E60-ADD6-AC3A378D994C}"/>
                </a:ext>
              </a:extLst>
            </p:cNvPr>
            <p:cNvSpPr/>
            <p:nvPr/>
          </p:nvSpPr>
          <p:spPr>
            <a:xfrm rot="16200000">
              <a:off x="4902308" y="5113583"/>
              <a:ext cx="689135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55FE95B-22C6-4D10-BAF8-FC92F204D076}"/>
                </a:ext>
              </a:extLst>
            </p:cNvPr>
            <p:cNvSpPr txBox="1"/>
            <p:nvPr/>
          </p:nvSpPr>
          <p:spPr>
            <a:xfrm>
              <a:off x="4679895" y="5415977"/>
              <a:ext cx="1153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>
                  <a:latin typeface="XCCW Joined 1a" panose="03050602040000000000" pitchFamily="66" charset="0"/>
                </a:rPr>
                <a:t>Right angle</a:t>
              </a:r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7480DEE-210C-4C41-AD5C-C1EF8925D6B8}"/>
              </a:ext>
            </a:extLst>
          </p:cNvPr>
          <p:cNvGrpSpPr/>
          <p:nvPr/>
        </p:nvGrpSpPr>
        <p:grpSpPr>
          <a:xfrm>
            <a:off x="5961071" y="5296871"/>
            <a:ext cx="1172303" cy="689135"/>
            <a:chOff x="5961071" y="5355166"/>
            <a:chExt cx="1172303" cy="689135"/>
          </a:xfrm>
        </p:grpSpPr>
        <p:sp>
          <p:nvSpPr>
            <p:cNvPr id="78" name="Arrow: Pentagon 77">
              <a:extLst>
                <a:ext uri="{FF2B5EF4-FFF2-40B4-BE49-F238E27FC236}">
                  <a16:creationId xmlns:a16="http://schemas.microsoft.com/office/drawing/2014/main" id="{50722B74-0296-4EBF-AD44-53D5568955F6}"/>
                </a:ext>
              </a:extLst>
            </p:cNvPr>
            <p:cNvSpPr/>
            <p:nvPr/>
          </p:nvSpPr>
          <p:spPr>
            <a:xfrm rot="16200000">
              <a:off x="6202654" y="5113583"/>
              <a:ext cx="689135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40C2722-818C-43FA-A481-516D073876B2}"/>
                </a:ext>
              </a:extLst>
            </p:cNvPr>
            <p:cNvSpPr txBox="1"/>
            <p:nvPr/>
          </p:nvSpPr>
          <p:spPr>
            <a:xfrm>
              <a:off x="5980242" y="5402677"/>
              <a:ext cx="1153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Greater than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C3136A3-2301-4786-907B-2E0326156DA8}"/>
              </a:ext>
            </a:extLst>
          </p:cNvPr>
          <p:cNvGrpSpPr/>
          <p:nvPr/>
        </p:nvGrpSpPr>
        <p:grpSpPr>
          <a:xfrm>
            <a:off x="7223074" y="5296871"/>
            <a:ext cx="1172304" cy="689137"/>
            <a:chOff x="7223074" y="5355166"/>
            <a:chExt cx="1172304" cy="689137"/>
          </a:xfrm>
        </p:grpSpPr>
        <p:sp>
          <p:nvSpPr>
            <p:cNvPr id="80" name="Arrow: Pentagon 79">
              <a:extLst>
                <a:ext uri="{FF2B5EF4-FFF2-40B4-BE49-F238E27FC236}">
                  <a16:creationId xmlns:a16="http://schemas.microsoft.com/office/drawing/2014/main" id="{5E8FE40D-1460-4B1F-A6E3-B9952417A5A7}"/>
                </a:ext>
              </a:extLst>
            </p:cNvPr>
            <p:cNvSpPr/>
            <p:nvPr/>
          </p:nvSpPr>
          <p:spPr>
            <a:xfrm rot="16200000">
              <a:off x="7464658" y="5113584"/>
              <a:ext cx="689137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821F9DF-E861-438E-A418-D29AA96738FF}"/>
                </a:ext>
              </a:extLst>
            </p:cNvPr>
            <p:cNvSpPr txBox="1"/>
            <p:nvPr/>
          </p:nvSpPr>
          <p:spPr>
            <a:xfrm>
              <a:off x="7223074" y="5402677"/>
              <a:ext cx="1153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Greater than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0AC2D0-EAE3-4BD1-B37E-3E767B160E98}"/>
              </a:ext>
            </a:extLst>
          </p:cNvPr>
          <p:cNvGrpSpPr/>
          <p:nvPr/>
        </p:nvGrpSpPr>
        <p:grpSpPr>
          <a:xfrm>
            <a:off x="953306" y="4864976"/>
            <a:ext cx="529280" cy="529280"/>
            <a:chOff x="953306" y="4672733"/>
            <a:chExt cx="529280" cy="52928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CD12273-6514-41DB-B4D3-3DA4995BAC3F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344F8C9-3F95-4391-BE8E-34807E5097B1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G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027512-B3B2-4C9B-8837-24F8A773C316}"/>
              </a:ext>
            </a:extLst>
          </p:cNvPr>
          <p:cNvGrpSpPr/>
          <p:nvPr/>
        </p:nvGrpSpPr>
        <p:grpSpPr>
          <a:xfrm>
            <a:off x="2251304" y="4864976"/>
            <a:ext cx="529280" cy="529280"/>
            <a:chOff x="953306" y="4672733"/>
            <a:chExt cx="529280" cy="52928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DC93FC2-AA06-41FC-A855-B5D85E3F3D74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60954D9-6D37-4B04-B7F7-14E29DCA0F12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R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20693B-7975-4C19-AD08-8F2554E27B67}"/>
              </a:ext>
            </a:extLst>
          </p:cNvPr>
          <p:cNvGrpSpPr/>
          <p:nvPr/>
        </p:nvGrpSpPr>
        <p:grpSpPr>
          <a:xfrm>
            <a:off x="3681889" y="4864976"/>
            <a:ext cx="529280" cy="529280"/>
            <a:chOff x="953306" y="4672733"/>
            <a:chExt cx="529280" cy="52928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1D6234C-8086-404B-A59C-9DFB7FE6EEB2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71D96C3-0A79-4C34-B562-5D523820B1AF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A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DDC8D97-7DA0-44E9-9D0E-5199FE99ADF8}"/>
              </a:ext>
            </a:extLst>
          </p:cNvPr>
          <p:cNvGrpSpPr/>
          <p:nvPr/>
        </p:nvGrpSpPr>
        <p:grpSpPr>
          <a:xfrm>
            <a:off x="4982235" y="4864976"/>
            <a:ext cx="529280" cy="529280"/>
            <a:chOff x="953306" y="4672733"/>
            <a:chExt cx="529280" cy="52928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13DCE32-B41C-4041-887F-DABECE0ED490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16AF776-0334-48BA-B74C-2E3DD6957891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P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729C61-5F69-4C55-BC58-CC57E9E8784F}"/>
              </a:ext>
            </a:extLst>
          </p:cNvPr>
          <p:cNvGrpSpPr/>
          <p:nvPr/>
        </p:nvGrpSpPr>
        <p:grpSpPr>
          <a:xfrm>
            <a:off x="6266389" y="4864976"/>
            <a:ext cx="529280" cy="529280"/>
            <a:chOff x="953306" y="4672733"/>
            <a:chExt cx="529280" cy="52928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39CDA43-3335-4E8F-9886-D3318383DFDF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99E8252-C9FD-4C7F-BD54-B549BC3CE3F3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E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8EAC46C9-D9B7-468E-BA47-2C7D88BB7079}"/>
              </a:ext>
            </a:extLst>
          </p:cNvPr>
          <p:cNvGrpSpPr/>
          <p:nvPr/>
        </p:nvGrpSpPr>
        <p:grpSpPr>
          <a:xfrm>
            <a:off x="7531506" y="4864976"/>
            <a:ext cx="529280" cy="529280"/>
            <a:chOff x="953306" y="4672733"/>
            <a:chExt cx="529280" cy="529280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6BCED7A7-F78D-4AC0-A93C-0EC88FC89AC3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4BEB70E-8123-4AB0-8961-FF7DD0CB5092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1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" name="Group 107">
            <a:extLst>
              <a:ext uri="{FF2B5EF4-FFF2-40B4-BE49-F238E27FC236}">
                <a16:creationId xmlns:a16="http://schemas.microsoft.com/office/drawing/2014/main" id="{43731595-968E-4F76-8160-67D403067D2C}"/>
              </a:ext>
            </a:extLst>
          </p:cNvPr>
          <p:cNvGrpSpPr/>
          <p:nvPr/>
        </p:nvGrpSpPr>
        <p:grpSpPr>
          <a:xfrm>
            <a:off x="3693584" y="5296871"/>
            <a:ext cx="1172303" cy="689136"/>
            <a:chOff x="1920207" y="5355166"/>
            <a:chExt cx="1172303" cy="689136"/>
          </a:xfrm>
        </p:grpSpPr>
        <p:sp>
          <p:nvSpPr>
            <p:cNvPr id="109" name="Arrow: Pentagon 108">
              <a:extLst>
                <a:ext uri="{FF2B5EF4-FFF2-40B4-BE49-F238E27FC236}">
                  <a16:creationId xmlns:a16="http://schemas.microsoft.com/office/drawing/2014/main" id="{8D0D3CAB-D8DF-48ED-831C-D238401F09C1}"/>
                </a:ext>
              </a:extLst>
            </p:cNvPr>
            <p:cNvSpPr/>
            <p:nvPr/>
          </p:nvSpPr>
          <p:spPr>
            <a:xfrm rot="16200000">
              <a:off x="2161790" y="5113583"/>
              <a:ext cx="689136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2BC1E92-E0B3-4E26-A347-4BBCFA1887A0}"/>
                </a:ext>
              </a:extLst>
            </p:cNvPr>
            <p:cNvSpPr txBox="1"/>
            <p:nvPr/>
          </p:nvSpPr>
          <p:spPr>
            <a:xfrm>
              <a:off x="1939378" y="5397972"/>
              <a:ext cx="1153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Greater than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114167-922F-4151-8534-2F3488763F7A}"/>
              </a:ext>
            </a:extLst>
          </p:cNvPr>
          <p:cNvGrpSpPr/>
          <p:nvPr/>
        </p:nvGrpSpPr>
        <p:grpSpPr>
          <a:xfrm>
            <a:off x="636608" y="835986"/>
            <a:ext cx="7547272" cy="742179"/>
            <a:chOff x="636609" y="1251245"/>
            <a:chExt cx="3785166" cy="10752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7BC12E36-10AC-4915-AD31-333CDB790C8C}"/>
                </a:ext>
              </a:extLst>
            </p:cNvPr>
            <p:cNvSpPr/>
            <p:nvPr/>
          </p:nvSpPr>
          <p:spPr>
            <a:xfrm>
              <a:off x="636609" y="1251245"/>
              <a:ext cx="3430840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sp>
          <p:nvSpPr>
            <p:cNvPr id="40" name="Parallelogram 39">
              <a:extLst>
                <a:ext uri="{FF2B5EF4-FFF2-40B4-BE49-F238E27FC236}">
                  <a16:creationId xmlns:a16="http://schemas.microsoft.com/office/drawing/2014/main" id="{5D3E0FE4-D2D4-4A46-84EA-8F9EAC45C65B}"/>
                </a:ext>
              </a:extLst>
            </p:cNvPr>
            <p:cNvSpPr/>
            <p:nvPr/>
          </p:nvSpPr>
          <p:spPr>
            <a:xfrm rot="10800000" flipV="1">
              <a:off x="2993640" y="1251245"/>
              <a:ext cx="1428135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A41F2652-7A6C-4BC6-A783-0D90E337AF4D}"/>
              </a:ext>
            </a:extLst>
          </p:cNvPr>
          <p:cNvSpPr txBox="1"/>
          <p:nvPr/>
        </p:nvSpPr>
        <p:spPr>
          <a:xfrm>
            <a:off x="636608" y="819890"/>
            <a:ext cx="739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altLang="en-US" sz="1600" dirty="0">
                <a:latin typeface="XCCW Joined 1a" panose="03050602040000000000" pitchFamily="66" charset="0"/>
              </a:rPr>
              <a:t>Semaphore is a signalling system which involves waving a pair of hand-held flags in various positions to indicate letters of the alphabet.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375D61DE-CC71-40FD-A149-B10A8041645E}"/>
              </a:ext>
            </a:extLst>
          </p:cNvPr>
          <p:cNvSpPr/>
          <p:nvPr/>
        </p:nvSpPr>
        <p:spPr>
          <a:xfrm rot="16200000">
            <a:off x="880073" y="5055288"/>
            <a:ext cx="689135" cy="1172302"/>
          </a:xfrm>
          <a:prstGeom prst="homePlate">
            <a:avLst>
              <a:gd name="adj" fmla="val 14785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3058795-BE64-4707-A94D-8BEE74C7CCD1}"/>
              </a:ext>
            </a:extLst>
          </p:cNvPr>
          <p:cNvGrpSpPr/>
          <p:nvPr/>
        </p:nvGrpSpPr>
        <p:grpSpPr>
          <a:xfrm>
            <a:off x="2197392" y="5296871"/>
            <a:ext cx="1172303" cy="689136"/>
            <a:chOff x="1920207" y="5355166"/>
            <a:chExt cx="1172303" cy="689136"/>
          </a:xfrm>
        </p:grpSpPr>
        <p:sp>
          <p:nvSpPr>
            <p:cNvPr id="72" name="Arrow: Pentagon 71">
              <a:extLst>
                <a:ext uri="{FF2B5EF4-FFF2-40B4-BE49-F238E27FC236}">
                  <a16:creationId xmlns:a16="http://schemas.microsoft.com/office/drawing/2014/main" id="{DFAB1782-D952-4D43-8D40-5829CFB3CDD5}"/>
                </a:ext>
              </a:extLst>
            </p:cNvPr>
            <p:cNvSpPr/>
            <p:nvPr/>
          </p:nvSpPr>
          <p:spPr>
            <a:xfrm rot="16200000">
              <a:off x="2161790" y="5113583"/>
              <a:ext cx="689136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DEC972C-DC50-4877-9D68-583B1D3B44A2}"/>
                </a:ext>
              </a:extLst>
            </p:cNvPr>
            <p:cNvSpPr txBox="1"/>
            <p:nvPr/>
          </p:nvSpPr>
          <p:spPr>
            <a:xfrm>
              <a:off x="1939378" y="5397972"/>
              <a:ext cx="1153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Greater than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F945BFC-8FBE-4E44-935B-A03426BD6B37}"/>
              </a:ext>
            </a:extLst>
          </p:cNvPr>
          <p:cNvGrpSpPr/>
          <p:nvPr/>
        </p:nvGrpSpPr>
        <p:grpSpPr>
          <a:xfrm>
            <a:off x="7072781" y="5318274"/>
            <a:ext cx="1172302" cy="689135"/>
            <a:chOff x="4660725" y="5355166"/>
            <a:chExt cx="1172302" cy="689135"/>
          </a:xfrm>
        </p:grpSpPr>
        <p:sp>
          <p:nvSpPr>
            <p:cNvPr id="76" name="Arrow: Pentagon 75">
              <a:extLst>
                <a:ext uri="{FF2B5EF4-FFF2-40B4-BE49-F238E27FC236}">
                  <a16:creationId xmlns:a16="http://schemas.microsoft.com/office/drawing/2014/main" id="{ECF48B24-7F83-4E60-ADD6-AC3A378D994C}"/>
                </a:ext>
              </a:extLst>
            </p:cNvPr>
            <p:cNvSpPr/>
            <p:nvPr/>
          </p:nvSpPr>
          <p:spPr>
            <a:xfrm rot="16200000">
              <a:off x="4902308" y="5113583"/>
              <a:ext cx="689135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B55FE95B-22C6-4D10-BAF8-FC92F204D076}"/>
                </a:ext>
              </a:extLst>
            </p:cNvPr>
            <p:cNvSpPr txBox="1"/>
            <p:nvPr/>
          </p:nvSpPr>
          <p:spPr>
            <a:xfrm>
              <a:off x="4679895" y="5418036"/>
              <a:ext cx="11531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Right angle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7480DEE-210C-4C41-AD5C-C1EF8925D6B8}"/>
              </a:ext>
            </a:extLst>
          </p:cNvPr>
          <p:cNvGrpSpPr/>
          <p:nvPr/>
        </p:nvGrpSpPr>
        <p:grpSpPr>
          <a:xfrm>
            <a:off x="5462174" y="5322581"/>
            <a:ext cx="1172303" cy="695527"/>
            <a:chOff x="5961071" y="5355166"/>
            <a:chExt cx="1172303" cy="695527"/>
          </a:xfrm>
        </p:grpSpPr>
        <p:sp>
          <p:nvSpPr>
            <p:cNvPr id="78" name="Arrow: Pentagon 77">
              <a:extLst>
                <a:ext uri="{FF2B5EF4-FFF2-40B4-BE49-F238E27FC236}">
                  <a16:creationId xmlns:a16="http://schemas.microsoft.com/office/drawing/2014/main" id="{50722B74-0296-4EBF-AD44-53D5568955F6}"/>
                </a:ext>
              </a:extLst>
            </p:cNvPr>
            <p:cNvSpPr/>
            <p:nvPr/>
          </p:nvSpPr>
          <p:spPr>
            <a:xfrm rot="16200000">
              <a:off x="6202654" y="5113583"/>
              <a:ext cx="689135" cy="1172302"/>
            </a:xfrm>
            <a:prstGeom prst="homePlate">
              <a:avLst>
                <a:gd name="adj" fmla="val 14785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E40C2722-818C-43FA-A481-516D073876B2}"/>
                </a:ext>
              </a:extLst>
            </p:cNvPr>
            <p:cNvSpPr txBox="1"/>
            <p:nvPr/>
          </p:nvSpPr>
          <p:spPr>
            <a:xfrm>
              <a:off x="5980242" y="5465918"/>
              <a:ext cx="11531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latin typeface="XCCW Joined 1a" panose="03050602040000000000" pitchFamily="66" charset="0"/>
                </a:rPr>
                <a:t>Less than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C0AC2D0-EAE3-4BD1-B37E-3E767B160E98}"/>
              </a:ext>
            </a:extLst>
          </p:cNvPr>
          <p:cNvGrpSpPr/>
          <p:nvPr/>
        </p:nvGrpSpPr>
        <p:grpSpPr>
          <a:xfrm>
            <a:off x="953306" y="4864976"/>
            <a:ext cx="529280" cy="529280"/>
            <a:chOff x="953306" y="4672733"/>
            <a:chExt cx="529280" cy="529280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7CD12273-6514-41DB-B4D3-3DA4995BAC3F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344F8C9-3F95-4391-BE8E-34807E5097B1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M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0027512-B3B2-4C9B-8837-24F8A773C316}"/>
              </a:ext>
            </a:extLst>
          </p:cNvPr>
          <p:cNvGrpSpPr/>
          <p:nvPr/>
        </p:nvGrpSpPr>
        <p:grpSpPr>
          <a:xfrm>
            <a:off x="2528489" y="4864976"/>
            <a:ext cx="529280" cy="529280"/>
            <a:chOff x="953306" y="4672733"/>
            <a:chExt cx="529280" cy="529280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4DC93FC2-AA06-41FC-A855-B5D85E3F3D74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60954D9-6D37-4B04-B7F7-14E29DCA0F12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E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20693B-7975-4C19-AD08-8F2554E27B67}"/>
              </a:ext>
            </a:extLst>
          </p:cNvPr>
          <p:cNvGrpSpPr/>
          <p:nvPr/>
        </p:nvGrpSpPr>
        <p:grpSpPr>
          <a:xfrm>
            <a:off x="4008867" y="4864976"/>
            <a:ext cx="529280" cy="529280"/>
            <a:chOff x="953306" y="4672733"/>
            <a:chExt cx="529280" cy="529280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61D6234C-8086-404B-A59C-9DFB7FE6EEB2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71D96C3-0A79-4C34-B562-5D523820B1AF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L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DDC8D97-7DA0-44E9-9D0E-5199FE99ADF8}"/>
              </a:ext>
            </a:extLst>
          </p:cNvPr>
          <p:cNvGrpSpPr/>
          <p:nvPr/>
        </p:nvGrpSpPr>
        <p:grpSpPr>
          <a:xfrm>
            <a:off x="5783686" y="4864976"/>
            <a:ext cx="529280" cy="529280"/>
            <a:chOff x="953306" y="4672733"/>
            <a:chExt cx="529280" cy="52928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13DCE32-B41C-4041-887F-DABECE0ED490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C16AF776-0334-48BA-B74C-2E3DD6957891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O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1729C61-5F69-4C55-BC58-CC57E9E8784F}"/>
              </a:ext>
            </a:extLst>
          </p:cNvPr>
          <p:cNvGrpSpPr/>
          <p:nvPr/>
        </p:nvGrpSpPr>
        <p:grpSpPr>
          <a:xfrm>
            <a:off x="7394292" y="4864976"/>
            <a:ext cx="529280" cy="529280"/>
            <a:chOff x="953306" y="4672733"/>
            <a:chExt cx="529280" cy="529280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39CDA43-3335-4E8F-9886-D3318383DFDF}"/>
                </a:ext>
              </a:extLst>
            </p:cNvPr>
            <p:cNvSpPr/>
            <p:nvPr/>
          </p:nvSpPr>
          <p:spPr>
            <a:xfrm>
              <a:off x="953306" y="4672733"/>
              <a:ext cx="529280" cy="52928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999E8252-C9FD-4C7F-BD54-B549BC3CE3F3}"/>
                </a:ext>
              </a:extLst>
            </p:cNvPr>
            <p:cNvSpPr txBox="1"/>
            <p:nvPr/>
          </p:nvSpPr>
          <p:spPr>
            <a:xfrm>
              <a:off x="1052568" y="4752707"/>
              <a:ext cx="3132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N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5EC0C6E-B307-4CCC-B432-2C15BCD728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76" y="2952009"/>
            <a:ext cx="1642115" cy="1654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F56CEB-561F-4C85-85B2-170328C4FB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96" y="2712313"/>
            <a:ext cx="1107179" cy="1894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283F29-7310-493C-BB77-F9FDE1ECB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23" y="2716855"/>
            <a:ext cx="1564234" cy="1889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B54EC-13B2-41FE-B436-EBD668A59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774" y="2720118"/>
            <a:ext cx="1146019" cy="18945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C87140-490E-4CD3-866C-D77FAE4D5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461" y="2863832"/>
            <a:ext cx="1493566" cy="1740556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636EEEC-4524-4A71-9E4F-0D7D4BB53FD6}"/>
              </a:ext>
            </a:extLst>
          </p:cNvPr>
          <p:cNvSpPr txBox="1"/>
          <p:nvPr/>
        </p:nvSpPr>
        <p:spPr>
          <a:xfrm>
            <a:off x="648074" y="5366966"/>
            <a:ext cx="1153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latin typeface="XCCW Joined 1a" panose="03050602040000000000" pitchFamily="66" charset="0"/>
              </a:rPr>
              <a:t>Greater than</a:t>
            </a:r>
          </a:p>
        </p:txBody>
      </p:sp>
      <p:sp>
        <p:nvSpPr>
          <p:cNvPr id="111" name="Partial Circle 110">
            <a:extLst>
              <a:ext uri="{FF2B5EF4-FFF2-40B4-BE49-F238E27FC236}">
                <a16:creationId xmlns:a16="http://schemas.microsoft.com/office/drawing/2014/main" id="{A9398E30-A8C8-462F-A5EC-C4D7E0798BF7}"/>
              </a:ext>
            </a:extLst>
          </p:cNvPr>
          <p:cNvSpPr/>
          <p:nvPr/>
        </p:nvSpPr>
        <p:spPr>
          <a:xfrm rot="15502112">
            <a:off x="796821" y="2851723"/>
            <a:ext cx="906264" cy="1001418"/>
          </a:xfrm>
          <a:prstGeom prst="pie">
            <a:avLst>
              <a:gd name="adj1" fmla="val 6168951"/>
              <a:gd name="adj2" fmla="val 14686999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XCCW Joined 1a" panose="03050602040000000000" pitchFamily="66" charset="0"/>
            </a:endParaRPr>
          </a:p>
        </p:txBody>
      </p:sp>
      <p:sp>
        <p:nvSpPr>
          <p:cNvPr id="112" name="Partial Circle 111">
            <a:extLst>
              <a:ext uri="{FF2B5EF4-FFF2-40B4-BE49-F238E27FC236}">
                <a16:creationId xmlns:a16="http://schemas.microsoft.com/office/drawing/2014/main" id="{29C0F3F8-106B-4F78-A8D4-D93E905FC2E9}"/>
              </a:ext>
            </a:extLst>
          </p:cNvPr>
          <p:cNvSpPr/>
          <p:nvPr/>
        </p:nvSpPr>
        <p:spPr>
          <a:xfrm rot="15502112">
            <a:off x="2375270" y="2913070"/>
            <a:ext cx="906264" cy="1001418"/>
          </a:xfrm>
          <a:prstGeom prst="pie">
            <a:avLst>
              <a:gd name="adj1" fmla="val 3691960"/>
              <a:gd name="adj2" fmla="val 11424154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XCCW Joined 1a" panose="03050602040000000000" pitchFamily="66" charset="0"/>
            </a:endParaRPr>
          </a:p>
        </p:txBody>
      </p:sp>
      <p:sp>
        <p:nvSpPr>
          <p:cNvPr id="113" name="Partial Circle 112">
            <a:extLst>
              <a:ext uri="{FF2B5EF4-FFF2-40B4-BE49-F238E27FC236}">
                <a16:creationId xmlns:a16="http://schemas.microsoft.com/office/drawing/2014/main" id="{62808651-71C7-4540-A126-04EE62CFF798}"/>
              </a:ext>
            </a:extLst>
          </p:cNvPr>
          <p:cNvSpPr/>
          <p:nvPr/>
        </p:nvSpPr>
        <p:spPr>
          <a:xfrm rot="15502112">
            <a:off x="3862012" y="2864631"/>
            <a:ext cx="906264" cy="1001418"/>
          </a:xfrm>
          <a:prstGeom prst="pie">
            <a:avLst>
              <a:gd name="adj1" fmla="val 3570116"/>
              <a:gd name="adj2" fmla="val 14562121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XCCW Joined 1a" panose="03050602040000000000" pitchFamily="66" charset="0"/>
            </a:endParaRPr>
          </a:p>
        </p:txBody>
      </p:sp>
      <p:sp>
        <p:nvSpPr>
          <p:cNvPr id="114" name="Partial Circle 113">
            <a:extLst>
              <a:ext uri="{FF2B5EF4-FFF2-40B4-BE49-F238E27FC236}">
                <a16:creationId xmlns:a16="http://schemas.microsoft.com/office/drawing/2014/main" id="{80CEEB41-5E19-4E02-BAC3-8ABC91D14796}"/>
              </a:ext>
            </a:extLst>
          </p:cNvPr>
          <p:cNvSpPr/>
          <p:nvPr/>
        </p:nvSpPr>
        <p:spPr>
          <a:xfrm rot="15502112">
            <a:off x="5586449" y="2928291"/>
            <a:ext cx="906264" cy="1001418"/>
          </a:xfrm>
          <a:prstGeom prst="pie">
            <a:avLst>
              <a:gd name="adj1" fmla="val 16873174"/>
              <a:gd name="adj2" fmla="val 19798950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XCCW Joined 1a" panose="03050602040000000000" pitchFamily="66" charset="0"/>
            </a:endParaRPr>
          </a:p>
        </p:txBody>
      </p:sp>
      <p:sp>
        <p:nvSpPr>
          <p:cNvPr id="115" name="Partial Circle 114">
            <a:extLst>
              <a:ext uri="{FF2B5EF4-FFF2-40B4-BE49-F238E27FC236}">
                <a16:creationId xmlns:a16="http://schemas.microsoft.com/office/drawing/2014/main" id="{7C1CAEDD-3D07-4FFF-9557-A7C213A4B3F3}"/>
              </a:ext>
            </a:extLst>
          </p:cNvPr>
          <p:cNvSpPr/>
          <p:nvPr/>
        </p:nvSpPr>
        <p:spPr>
          <a:xfrm rot="15502112">
            <a:off x="7226360" y="2718817"/>
            <a:ext cx="906264" cy="1001418"/>
          </a:xfrm>
          <a:prstGeom prst="pie">
            <a:avLst>
              <a:gd name="adj1" fmla="val 8710141"/>
              <a:gd name="adj2" fmla="val 14251616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/>
              </a:solidFill>
              <a:latin typeface="XCCW Joined 1a" panose="03050602040000000000" pitchFamily="66" charset="0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3A2FA6C-3420-4310-A000-B265A5C6DE18}"/>
              </a:ext>
            </a:extLst>
          </p:cNvPr>
          <p:cNvGrpSpPr/>
          <p:nvPr/>
        </p:nvGrpSpPr>
        <p:grpSpPr>
          <a:xfrm>
            <a:off x="636608" y="1781182"/>
            <a:ext cx="7830059" cy="742184"/>
            <a:chOff x="2889250" y="1251245"/>
            <a:chExt cx="4304836" cy="1075273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8638A3C-E888-45C7-BC88-2246732A563F}"/>
                </a:ext>
              </a:extLst>
            </p:cNvPr>
            <p:cNvSpPr/>
            <p:nvPr/>
          </p:nvSpPr>
          <p:spPr>
            <a:xfrm>
              <a:off x="2889250" y="1251252"/>
              <a:ext cx="3576551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4BFA41D0-D642-4F72-984E-F62E43A4AD0A}"/>
                </a:ext>
              </a:extLst>
            </p:cNvPr>
            <p:cNvSpPr/>
            <p:nvPr/>
          </p:nvSpPr>
          <p:spPr>
            <a:xfrm rot="10800000" flipV="1">
              <a:off x="5407727" y="1251245"/>
              <a:ext cx="1786359" cy="1075266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3A1F101-2BDE-49C8-9962-129C35932B04}"/>
              </a:ext>
            </a:extLst>
          </p:cNvPr>
          <p:cNvSpPr txBox="1"/>
          <p:nvPr/>
        </p:nvSpPr>
        <p:spPr>
          <a:xfrm>
            <a:off x="615642" y="1763105"/>
            <a:ext cx="7399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GB" altLang="en-US" sz="1600" dirty="0">
                <a:latin typeface="XCCW Joined 1a" panose="03050602040000000000" pitchFamily="66" charset="0"/>
              </a:rPr>
              <a:t>Here is the name of a fruit shown using semaphore. </a:t>
            </a:r>
          </a:p>
          <a:p>
            <a:pPr marL="0" indent="0">
              <a:buNone/>
            </a:pPr>
            <a:r>
              <a:rPr lang="en-GB" altLang="en-US" sz="1600" dirty="0">
                <a:latin typeface="XCCW Joined 1a" panose="03050602040000000000" pitchFamily="66" charset="0"/>
              </a:rPr>
              <a:t>Are the angles right angles or greater or less than a right angle?</a:t>
            </a:r>
          </a:p>
        </p:txBody>
      </p:sp>
      <p:sp>
        <p:nvSpPr>
          <p:cNvPr id="54" name="Rounded Rectangle 53"/>
          <p:cNvSpPr>
            <a:spLocks noChangeAspect="1"/>
          </p:cNvSpPr>
          <p:nvPr/>
        </p:nvSpPr>
        <p:spPr>
          <a:xfrm>
            <a:off x="-6127" y="-19326"/>
            <a:ext cx="1784928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Challenge:</a:t>
            </a:r>
            <a:endParaRPr lang="en-GB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31" y="569321"/>
            <a:ext cx="7372350" cy="5124450"/>
          </a:xfrm>
          <a:prstGeom prst="rect">
            <a:avLst/>
          </a:prstGeom>
        </p:spPr>
      </p:pic>
      <p:sp>
        <p:nvSpPr>
          <p:cNvPr id="3" name="Rounded Rectangle 2"/>
          <p:cNvSpPr>
            <a:spLocks noChangeAspect="1"/>
          </p:cNvSpPr>
          <p:nvPr/>
        </p:nvSpPr>
        <p:spPr>
          <a:xfrm>
            <a:off x="-6127" y="-19326"/>
            <a:ext cx="1784928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Task</a:t>
            </a:r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:</a:t>
            </a:r>
            <a:endParaRPr lang="en-GB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6045"/>
          <a:stretch/>
        </p:blipFill>
        <p:spPr>
          <a:xfrm>
            <a:off x="5202601" y="3007663"/>
            <a:ext cx="3409950" cy="333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6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spect="1"/>
          </p:cNvSpPr>
          <p:nvPr/>
        </p:nvSpPr>
        <p:spPr>
          <a:xfrm>
            <a:off x="-6127" y="-19326"/>
            <a:ext cx="1784928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Next Step</a:t>
            </a:r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:</a:t>
            </a:r>
            <a:endParaRPr lang="en-GB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561" r="4802"/>
          <a:stretch/>
        </p:blipFill>
        <p:spPr>
          <a:xfrm>
            <a:off x="551418" y="1211855"/>
            <a:ext cx="4395156" cy="4560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594" y="4874505"/>
            <a:ext cx="1123950" cy="1295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1320" y="650680"/>
            <a:ext cx="3668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dirty="0" smtClean="0">
                <a:latin typeface="XCCW Joined 1a" panose="03050602040000000000" pitchFamily="66" charset="0"/>
              </a:rPr>
              <a:t>Using the right angle finder, identify the acute, obtuse and right angles.</a:t>
            </a:r>
          </a:p>
          <a:p>
            <a:pPr algn="ctr">
              <a:lnSpc>
                <a:spcPct val="150000"/>
              </a:lnSpc>
            </a:pPr>
            <a:endParaRPr lang="en-GB" dirty="0">
              <a:latin typeface="XCCW Joined 1a" panose="030506020400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XCCW Joined 1a" panose="03050602040000000000" pitchFamily="66" charset="0"/>
              </a:rPr>
              <a:t>Label these angles on the house:</a:t>
            </a:r>
          </a:p>
          <a:p>
            <a:pPr algn="ctr">
              <a:lnSpc>
                <a:spcPct val="150000"/>
              </a:lnSpc>
            </a:pPr>
            <a:endParaRPr lang="en-GB" dirty="0">
              <a:latin typeface="XCCW Joined 1a" panose="030506020400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XCCW Joined 1a" panose="03050602040000000000" pitchFamily="66" charset="0"/>
              </a:rPr>
              <a:t>A = acute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XCCW Joined 1a" panose="03050602040000000000" pitchFamily="66" charset="0"/>
              </a:rPr>
              <a:t>O = obtuse</a:t>
            </a: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XCCW Joined 1a" panose="03050602040000000000" pitchFamily="66" charset="0"/>
              </a:rPr>
              <a:t>R = right angle</a:t>
            </a:r>
          </a:p>
        </p:txBody>
      </p:sp>
    </p:spTree>
    <p:extLst>
      <p:ext uri="{BB962C8B-B14F-4D97-AF65-F5344CB8AC3E}">
        <p14:creationId xmlns:p14="http://schemas.microsoft.com/office/powerpoint/2010/main" val="303192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spect="1"/>
          </p:cNvSpPr>
          <p:nvPr/>
        </p:nvSpPr>
        <p:spPr>
          <a:xfrm>
            <a:off x="-6127" y="-19326"/>
            <a:ext cx="1784928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Answers</a:t>
            </a:r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:</a:t>
            </a:r>
            <a:endParaRPr lang="en-GB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17" y="1142195"/>
            <a:ext cx="9189169" cy="46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14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>
            <a:spLocks noChangeAspect="1"/>
          </p:cNvSpPr>
          <p:nvPr/>
        </p:nvSpPr>
        <p:spPr>
          <a:xfrm>
            <a:off x="-6127" y="-19326"/>
            <a:ext cx="1784928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Answers</a:t>
            </a:r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:</a:t>
            </a:r>
            <a:endParaRPr lang="en-GB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34317CB-324F-45FC-9C70-EB8DBDE180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" y="802874"/>
            <a:ext cx="4785430" cy="537440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09A51DB-0C20-43C5-A57E-45075F9FF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825" y="802874"/>
            <a:ext cx="4785429" cy="537440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0257CE69-30F3-4079-B732-DF1E057A2DF1}"/>
              </a:ext>
            </a:extLst>
          </p:cNvPr>
          <p:cNvGrpSpPr/>
          <p:nvPr/>
        </p:nvGrpSpPr>
        <p:grpSpPr>
          <a:xfrm>
            <a:off x="803866" y="2177919"/>
            <a:ext cx="252068" cy="263636"/>
            <a:chOff x="3577924" y="4197350"/>
            <a:chExt cx="270176" cy="282575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3FA53C6-A1AB-4E6D-99FD-71ED3FACF17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90731D3-82C6-46DC-A5BF-57D8063FB9CC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F58FA4C-0EE9-4F0D-83EC-2B75A157D67A}"/>
              </a:ext>
            </a:extLst>
          </p:cNvPr>
          <p:cNvGrpSpPr/>
          <p:nvPr/>
        </p:nvGrpSpPr>
        <p:grpSpPr>
          <a:xfrm>
            <a:off x="3444145" y="3785046"/>
            <a:ext cx="252068" cy="263636"/>
            <a:chOff x="3577924" y="4197350"/>
            <a:chExt cx="270176" cy="282575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83D8134-147F-48F6-87D0-43E23410FB6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98476A4-9550-4211-AF7C-DB0418E3CD30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C9CA856-6426-4C9C-9F6C-A172538996C8}"/>
              </a:ext>
            </a:extLst>
          </p:cNvPr>
          <p:cNvGrpSpPr/>
          <p:nvPr/>
        </p:nvGrpSpPr>
        <p:grpSpPr>
          <a:xfrm>
            <a:off x="3444145" y="4355061"/>
            <a:ext cx="252068" cy="263636"/>
            <a:chOff x="3577924" y="4197350"/>
            <a:chExt cx="270176" cy="282575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B3A5B75-5FB6-44E6-92E9-E7F1B4004752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7238D45-8B73-4400-A7C2-6E32C7BC80A8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9BA39E6-7E0F-4474-8352-95B007708D03}"/>
              </a:ext>
            </a:extLst>
          </p:cNvPr>
          <p:cNvGrpSpPr/>
          <p:nvPr/>
        </p:nvGrpSpPr>
        <p:grpSpPr>
          <a:xfrm rot="10800000">
            <a:off x="3968091" y="5677181"/>
            <a:ext cx="252068" cy="263636"/>
            <a:chOff x="3577924" y="4197350"/>
            <a:chExt cx="270176" cy="28257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93B3377-9569-449A-9D71-E9C60AE435F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0BDB899-C841-4A61-9A69-4F16CDD80C49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Arc 40">
            <a:extLst>
              <a:ext uri="{FF2B5EF4-FFF2-40B4-BE49-F238E27FC236}">
                <a16:creationId xmlns:a16="http://schemas.microsoft.com/office/drawing/2014/main" id="{19C13644-75A2-4EF2-8C9A-C3B57894241B}"/>
              </a:ext>
            </a:extLst>
          </p:cNvPr>
          <p:cNvSpPr/>
          <p:nvPr/>
        </p:nvSpPr>
        <p:spPr>
          <a:xfrm>
            <a:off x="1823710" y="1682956"/>
            <a:ext cx="727321" cy="727321"/>
          </a:xfrm>
          <a:prstGeom prst="arc">
            <a:avLst>
              <a:gd name="adj1" fmla="val 16415460"/>
              <a:gd name="adj2" fmla="val 18476896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A7A7F1D8-8789-4876-8CD8-55449DA4A7E2}"/>
              </a:ext>
            </a:extLst>
          </p:cNvPr>
          <p:cNvSpPr/>
          <p:nvPr/>
        </p:nvSpPr>
        <p:spPr>
          <a:xfrm>
            <a:off x="1832286" y="1689308"/>
            <a:ext cx="727321" cy="727321"/>
          </a:xfrm>
          <a:prstGeom prst="arc">
            <a:avLst>
              <a:gd name="adj1" fmla="val 19252780"/>
              <a:gd name="adj2" fmla="val 6472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A69D6C97-F843-4A88-8818-C7FB49150295}"/>
              </a:ext>
            </a:extLst>
          </p:cNvPr>
          <p:cNvSpPr/>
          <p:nvPr/>
        </p:nvSpPr>
        <p:spPr>
          <a:xfrm>
            <a:off x="1737592" y="1670088"/>
            <a:ext cx="727321" cy="727321"/>
          </a:xfrm>
          <a:prstGeom prst="arc">
            <a:avLst>
              <a:gd name="adj1" fmla="val 13781551"/>
              <a:gd name="adj2" fmla="val 16122160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4" name="Arc 43">
            <a:extLst>
              <a:ext uri="{FF2B5EF4-FFF2-40B4-BE49-F238E27FC236}">
                <a16:creationId xmlns:a16="http://schemas.microsoft.com/office/drawing/2014/main" id="{2A7602CE-6E8E-4BAC-811A-D9D0BD15192A}"/>
              </a:ext>
            </a:extLst>
          </p:cNvPr>
          <p:cNvSpPr/>
          <p:nvPr/>
        </p:nvSpPr>
        <p:spPr>
          <a:xfrm>
            <a:off x="1731044" y="1692484"/>
            <a:ext cx="727321" cy="727321"/>
          </a:xfrm>
          <a:prstGeom prst="arc">
            <a:avLst>
              <a:gd name="adj1" fmla="val 10804287"/>
              <a:gd name="adj2" fmla="val 1319928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11A13433-37F3-489A-A080-409477738510}"/>
              </a:ext>
            </a:extLst>
          </p:cNvPr>
          <p:cNvSpPr/>
          <p:nvPr/>
        </p:nvSpPr>
        <p:spPr>
          <a:xfrm>
            <a:off x="585671" y="1689308"/>
            <a:ext cx="727321" cy="727321"/>
          </a:xfrm>
          <a:prstGeom prst="arc">
            <a:avLst>
              <a:gd name="adj1" fmla="val 19252780"/>
              <a:gd name="adj2" fmla="val 6472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BA3BF010-5003-415B-8947-C994E60DD868}"/>
              </a:ext>
            </a:extLst>
          </p:cNvPr>
          <p:cNvSpPr/>
          <p:nvPr/>
        </p:nvSpPr>
        <p:spPr>
          <a:xfrm>
            <a:off x="3031218" y="1694072"/>
            <a:ext cx="727321" cy="727321"/>
          </a:xfrm>
          <a:prstGeom prst="arc">
            <a:avLst>
              <a:gd name="adj1" fmla="val 10804287"/>
              <a:gd name="adj2" fmla="val 1319928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atin typeface="XCCW Joined 1a" panose="03050602040000000000" pitchFamily="66" charset="0"/>
            </a:endParaRP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11A13433-37F3-489A-A080-409477738510}"/>
              </a:ext>
            </a:extLst>
          </p:cNvPr>
          <p:cNvSpPr/>
          <p:nvPr/>
        </p:nvSpPr>
        <p:spPr>
          <a:xfrm>
            <a:off x="296906" y="1714256"/>
            <a:ext cx="727321" cy="727321"/>
          </a:xfrm>
          <a:prstGeom prst="arc">
            <a:avLst>
              <a:gd name="adj1" fmla="val 19252780"/>
              <a:gd name="adj2" fmla="val 4059426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8" name="Arc 47">
            <a:extLst>
              <a:ext uri="{FF2B5EF4-FFF2-40B4-BE49-F238E27FC236}">
                <a16:creationId xmlns:a16="http://schemas.microsoft.com/office/drawing/2014/main" id="{BA3BF010-5003-415B-8947-C994E60DD868}"/>
              </a:ext>
            </a:extLst>
          </p:cNvPr>
          <p:cNvSpPr/>
          <p:nvPr/>
        </p:nvSpPr>
        <p:spPr>
          <a:xfrm rot="8503490">
            <a:off x="2987413" y="1493738"/>
            <a:ext cx="727321" cy="727321"/>
          </a:xfrm>
          <a:prstGeom prst="arc">
            <a:avLst>
              <a:gd name="adj1" fmla="val 5329148"/>
              <a:gd name="adj2" fmla="val 1319928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atin typeface="XCCW Joined 1a" panose="03050602040000000000" pitchFamily="66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443254" y="2122668"/>
            <a:ext cx="30066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altLang="en-US" dirty="0" smtClean="0">
                <a:latin typeface="XCCW Joined 1a" panose="03050602040000000000" pitchFamily="66" charset="0"/>
              </a:rPr>
              <a:t>Did you find some of these angles?</a:t>
            </a:r>
          </a:p>
          <a:p>
            <a:pPr algn="ctr">
              <a:lnSpc>
                <a:spcPct val="150000"/>
              </a:lnSpc>
            </a:pPr>
            <a:endParaRPr lang="en-GB" dirty="0">
              <a:latin typeface="XCCW Joined 1a" panose="03050602040000000000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GB" dirty="0" smtClean="0">
                <a:latin typeface="XCCW Joined 1a" panose="03050602040000000000" pitchFamily="66" charset="0"/>
              </a:rPr>
              <a:t>There are lots more which can also be found!</a:t>
            </a:r>
          </a:p>
        </p:txBody>
      </p:sp>
    </p:spTree>
    <p:extLst>
      <p:ext uri="{BB962C8B-B14F-4D97-AF65-F5344CB8AC3E}">
        <p14:creationId xmlns:p14="http://schemas.microsoft.com/office/powerpoint/2010/main" val="318779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E48F8142-6C55-4E12-AAF5-B3EE54D6786D}"/>
              </a:ext>
            </a:extLst>
          </p:cNvPr>
          <p:cNvGrpSpPr/>
          <p:nvPr/>
        </p:nvGrpSpPr>
        <p:grpSpPr>
          <a:xfrm>
            <a:off x="636607" y="615928"/>
            <a:ext cx="7736212" cy="493943"/>
            <a:chOff x="636608" y="1251245"/>
            <a:chExt cx="3914234" cy="10752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6C8D121-737B-4047-B057-6C0951F5FB7E}"/>
                </a:ext>
              </a:extLst>
            </p:cNvPr>
            <p:cNvSpPr/>
            <p:nvPr/>
          </p:nvSpPr>
          <p:spPr>
            <a:xfrm>
              <a:off x="636608" y="1251245"/>
              <a:ext cx="3296159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sp>
          <p:nvSpPr>
            <p:cNvPr id="55" name="Parallelogram 54">
              <a:extLst>
                <a:ext uri="{FF2B5EF4-FFF2-40B4-BE49-F238E27FC236}">
                  <a16:creationId xmlns:a16="http://schemas.microsoft.com/office/drawing/2014/main" id="{1C0EF05C-9031-4EF7-BB27-6FC0F697F9E6}"/>
                </a:ext>
              </a:extLst>
            </p:cNvPr>
            <p:cNvSpPr/>
            <p:nvPr/>
          </p:nvSpPr>
          <p:spPr>
            <a:xfrm rot="10800000" flipV="1">
              <a:off x="2764483" y="1251245"/>
              <a:ext cx="1786359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755649" y="728663"/>
            <a:ext cx="7198529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dirty="0">
                <a:latin typeface="XCCW Joined 1a" panose="03050602040000000000" pitchFamily="66" charset="0"/>
              </a:rPr>
              <a:t>How many right angles does each shape have?</a:t>
            </a:r>
          </a:p>
        </p:txBody>
      </p: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-9035" y="-18468"/>
            <a:ext cx="1574479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 smtClean="0">
                <a:solidFill>
                  <a:schemeClr val="bg1"/>
                </a:solidFill>
                <a:latin typeface="XCCW Joined 1a" panose="03050602040000000000" pitchFamily="66" charset="0"/>
              </a:rPr>
              <a:t>Revisit:</a:t>
            </a:r>
            <a:endParaRPr lang="en-GB" b="1" dirty="0">
              <a:solidFill>
                <a:schemeClr val="bg1"/>
              </a:solidFill>
              <a:latin typeface="XCCW Joined 1a" panose="03050602040000000000" pitchFamily="66" charset="0"/>
            </a:endParaRP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0472FBC6-903A-471F-B3C6-3DFFF11CF682}"/>
              </a:ext>
            </a:extLst>
          </p:cNvPr>
          <p:cNvSpPr/>
          <p:nvPr/>
        </p:nvSpPr>
        <p:spPr>
          <a:xfrm rot="16200000">
            <a:off x="518042" y="2775995"/>
            <a:ext cx="3116979" cy="130601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59" name="Arrow: Pentagon 58">
            <a:extLst>
              <a:ext uri="{FF2B5EF4-FFF2-40B4-BE49-F238E27FC236}">
                <a16:creationId xmlns:a16="http://schemas.microsoft.com/office/drawing/2014/main" id="{B6836705-DF04-4E1A-BA56-6A91E24114BB}"/>
              </a:ext>
            </a:extLst>
          </p:cNvPr>
          <p:cNvSpPr/>
          <p:nvPr/>
        </p:nvSpPr>
        <p:spPr>
          <a:xfrm rot="18900000">
            <a:off x="5817041" y="2947891"/>
            <a:ext cx="2454062" cy="1525318"/>
          </a:xfrm>
          <a:custGeom>
            <a:avLst/>
            <a:gdLst>
              <a:gd name="connsiteX0" fmla="*/ 0 w 3183038"/>
              <a:gd name="connsiteY0" fmla="*/ 0 h 1037863"/>
              <a:gd name="connsiteX1" fmla="*/ 2664107 w 3183038"/>
              <a:gd name="connsiteY1" fmla="*/ 0 h 1037863"/>
              <a:gd name="connsiteX2" fmla="*/ 3183038 w 3183038"/>
              <a:gd name="connsiteY2" fmla="*/ 518932 h 1037863"/>
              <a:gd name="connsiteX3" fmla="*/ 2664107 w 3183038"/>
              <a:gd name="connsiteY3" fmla="*/ 1037863 h 1037863"/>
              <a:gd name="connsiteX4" fmla="*/ 0 w 3183038"/>
              <a:gd name="connsiteY4" fmla="*/ 1037863 h 1037863"/>
              <a:gd name="connsiteX5" fmla="*/ 0 w 3183038"/>
              <a:gd name="connsiteY5" fmla="*/ 0 h 1037863"/>
              <a:gd name="connsiteX0" fmla="*/ 0 w 2664107"/>
              <a:gd name="connsiteY0" fmla="*/ 0 h 1037863"/>
              <a:gd name="connsiteX1" fmla="*/ 2664107 w 2664107"/>
              <a:gd name="connsiteY1" fmla="*/ 0 h 1037863"/>
              <a:gd name="connsiteX2" fmla="*/ 2118167 w 2664107"/>
              <a:gd name="connsiteY2" fmla="*/ 534365 h 1037863"/>
              <a:gd name="connsiteX3" fmla="*/ 2664107 w 2664107"/>
              <a:gd name="connsiteY3" fmla="*/ 1037863 h 1037863"/>
              <a:gd name="connsiteX4" fmla="*/ 0 w 2664107"/>
              <a:gd name="connsiteY4" fmla="*/ 1037863 h 1037863"/>
              <a:gd name="connsiteX5" fmla="*/ 0 w 2664107"/>
              <a:gd name="connsiteY5" fmla="*/ 0 h 1037863"/>
              <a:gd name="connsiteX0" fmla="*/ 0 w 2664107"/>
              <a:gd name="connsiteY0" fmla="*/ 0 h 1037863"/>
              <a:gd name="connsiteX1" fmla="*/ 2664107 w 2664107"/>
              <a:gd name="connsiteY1" fmla="*/ 0 h 1037863"/>
              <a:gd name="connsiteX2" fmla="*/ 2190133 w 2664107"/>
              <a:gd name="connsiteY2" fmla="*/ 528015 h 1037863"/>
              <a:gd name="connsiteX3" fmla="*/ 2664107 w 2664107"/>
              <a:gd name="connsiteY3" fmla="*/ 1037863 h 1037863"/>
              <a:gd name="connsiteX4" fmla="*/ 0 w 2664107"/>
              <a:gd name="connsiteY4" fmla="*/ 1037863 h 1037863"/>
              <a:gd name="connsiteX5" fmla="*/ 0 w 2664107"/>
              <a:gd name="connsiteY5" fmla="*/ 0 h 1037863"/>
              <a:gd name="connsiteX0" fmla="*/ 0 w 2664107"/>
              <a:gd name="connsiteY0" fmla="*/ 0 h 1037863"/>
              <a:gd name="connsiteX1" fmla="*/ 2664107 w 2664107"/>
              <a:gd name="connsiteY1" fmla="*/ 0 h 1037863"/>
              <a:gd name="connsiteX2" fmla="*/ 2039850 w 2664107"/>
              <a:gd name="connsiteY2" fmla="*/ 540715 h 1037863"/>
              <a:gd name="connsiteX3" fmla="*/ 2664107 w 2664107"/>
              <a:gd name="connsiteY3" fmla="*/ 1037863 h 1037863"/>
              <a:gd name="connsiteX4" fmla="*/ 0 w 2664107"/>
              <a:gd name="connsiteY4" fmla="*/ 1037863 h 1037863"/>
              <a:gd name="connsiteX5" fmla="*/ 0 w 2664107"/>
              <a:gd name="connsiteY5" fmla="*/ 0 h 1037863"/>
              <a:gd name="connsiteX0" fmla="*/ 0 w 2664107"/>
              <a:gd name="connsiteY0" fmla="*/ 0 h 1037863"/>
              <a:gd name="connsiteX1" fmla="*/ 2664107 w 2664107"/>
              <a:gd name="connsiteY1" fmla="*/ 0 h 1037863"/>
              <a:gd name="connsiteX2" fmla="*/ 2147800 w 2664107"/>
              <a:gd name="connsiteY2" fmla="*/ 517431 h 1037863"/>
              <a:gd name="connsiteX3" fmla="*/ 2664107 w 2664107"/>
              <a:gd name="connsiteY3" fmla="*/ 1037863 h 1037863"/>
              <a:gd name="connsiteX4" fmla="*/ 0 w 2664107"/>
              <a:gd name="connsiteY4" fmla="*/ 1037863 h 1037863"/>
              <a:gd name="connsiteX5" fmla="*/ 0 w 2664107"/>
              <a:gd name="connsiteY5" fmla="*/ 0 h 1037863"/>
              <a:gd name="connsiteX0" fmla="*/ 0 w 2664107"/>
              <a:gd name="connsiteY0" fmla="*/ 0 h 1037863"/>
              <a:gd name="connsiteX1" fmla="*/ 2664107 w 2664107"/>
              <a:gd name="connsiteY1" fmla="*/ 0 h 1037863"/>
              <a:gd name="connsiteX2" fmla="*/ 2147800 w 2664107"/>
              <a:gd name="connsiteY2" fmla="*/ 517431 h 1037863"/>
              <a:gd name="connsiteX3" fmla="*/ 2664107 w 2664107"/>
              <a:gd name="connsiteY3" fmla="*/ 1037863 h 1037863"/>
              <a:gd name="connsiteX4" fmla="*/ 436033 w 2664107"/>
              <a:gd name="connsiteY4" fmla="*/ 1033630 h 1037863"/>
              <a:gd name="connsiteX5" fmla="*/ 0 w 2664107"/>
              <a:gd name="connsiteY5" fmla="*/ 0 h 1037863"/>
              <a:gd name="connsiteX0" fmla="*/ 558800 w 2228074"/>
              <a:gd name="connsiteY0" fmla="*/ 0 h 1037863"/>
              <a:gd name="connsiteX1" fmla="*/ 2228074 w 2228074"/>
              <a:gd name="connsiteY1" fmla="*/ 0 h 1037863"/>
              <a:gd name="connsiteX2" fmla="*/ 1711767 w 2228074"/>
              <a:gd name="connsiteY2" fmla="*/ 517431 h 1037863"/>
              <a:gd name="connsiteX3" fmla="*/ 2228074 w 2228074"/>
              <a:gd name="connsiteY3" fmla="*/ 1037863 h 1037863"/>
              <a:gd name="connsiteX4" fmla="*/ 0 w 2228074"/>
              <a:gd name="connsiteY4" fmla="*/ 1033630 h 1037863"/>
              <a:gd name="connsiteX5" fmla="*/ 558800 w 2228074"/>
              <a:gd name="connsiteY5" fmla="*/ 0 h 1037863"/>
              <a:gd name="connsiteX0" fmla="*/ 21167 w 1690441"/>
              <a:gd name="connsiteY0" fmla="*/ 0 h 1037863"/>
              <a:gd name="connsiteX1" fmla="*/ 1690441 w 1690441"/>
              <a:gd name="connsiteY1" fmla="*/ 0 h 1037863"/>
              <a:gd name="connsiteX2" fmla="*/ 1174134 w 1690441"/>
              <a:gd name="connsiteY2" fmla="*/ 517431 h 1037863"/>
              <a:gd name="connsiteX3" fmla="*/ 1690441 w 1690441"/>
              <a:gd name="connsiteY3" fmla="*/ 1037863 h 1037863"/>
              <a:gd name="connsiteX4" fmla="*/ 0 w 1690441"/>
              <a:gd name="connsiteY4" fmla="*/ 1033630 h 1037863"/>
              <a:gd name="connsiteX5" fmla="*/ 21167 w 1690441"/>
              <a:gd name="connsiteY5" fmla="*/ 0 h 1037863"/>
              <a:gd name="connsiteX0" fmla="*/ 529 w 1669803"/>
              <a:gd name="connsiteY0" fmla="*/ 0 h 1037863"/>
              <a:gd name="connsiteX1" fmla="*/ 1669803 w 1669803"/>
              <a:gd name="connsiteY1" fmla="*/ 0 h 1037863"/>
              <a:gd name="connsiteX2" fmla="*/ 1153496 w 1669803"/>
              <a:gd name="connsiteY2" fmla="*/ 517431 h 1037863"/>
              <a:gd name="connsiteX3" fmla="*/ 1669803 w 1669803"/>
              <a:gd name="connsiteY3" fmla="*/ 1037863 h 1037863"/>
              <a:gd name="connsiteX4" fmla="*/ 0 w 1669803"/>
              <a:gd name="connsiteY4" fmla="*/ 1035218 h 1037863"/>
              <a:gd name="connsiteX5" fmla="*/ 529 w 1669803"/>
              <a:gd name="connsiteY5" fmla="*/ 0 h 1037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9803" h="1037863">
                <a:moveTo>
                  <a:pt x="529" y="0"/>
                </a:moveTo>
                <a:lnTo>
                  <a:pt x="1669803" y="0"/>
                </a:lnTo>
                <a:lnTo>
                  <a:pt x="1153496" y="517431"/>
                </a:lnTo>
                <a:lnTo>
                  <a:pt x="1669803" y="1037863"/>
                </a:lnTo>
                <a:lnTo>
                  <a:pt x="0" y="1035218"/>
                </a:lnTo>
                <a:cubicBezTo>
                  <a:pt x="176" y="690145"/>
                  <a:pt x="353" y="345073"/>
                  <a:pt x="529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37BD2531-0B46-4ABD-B786-593B2DE71116}"/>
              </a:ext>
            </a:extLst>
          </p:cNvPr>
          <p:cNvSpPr/>
          <p:nvPr/>
        </p:nvSpPr>
        <p:spPr>
          <a:xfrm rot="5400000">
            <a:off x="3290911" y="2945508"/>
            <a:ext cx="2749453" cy="1334512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238BD62-3194-40AB-A3CA-9F49A5D638E8}"/>
              </a:ext>
            </a:extLst>
          </p:cNvPr>
          <p:cNvSpPr/>
          <p:nvPr/>
        </p:nvSpPr>
        <p:spPr>
          <a:xfrm>
            <a:off x="1309458" y="1766301"/>
            <a:ext cx="1672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>
                <a:latin typeface="XCCW Joined 1a" panose="03050602040000000000" pitchFamily="66" charset="0"/>
              </a:rPr>
              <a:t>A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D6538D5-FAFA-4077-8489-146B80E3BA28}"/>
              </a:ext>
            </a:extLst>
          </p:cNvPr>
          <p:cNvSpPr/>
          <p:nvPr/>
        </p:nvSpPr>
        <p:spPr>
          <a:xfrm>
            <a:off x="3454391" y="1766301"/>
            <a:ext cx="1672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>
                <a:latin typeface="XCCW Joined 1a" panose="03050602040000000000" pitchFamily="66" charset="0"/>
              </a:rPr>
              <a:t>B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DE8C693-8183-49A6-8CD3-E9BA28C846C4}"/>
              </a:ext>
            </a:extLst>
          </p:cNvPr>
          <p:cNvSpPr/>
          <p:nvPr/>
        </p:nvSpPr>
        <p:spPr>
          <a:xfrm>
            <a:off x="5599324" y="1766301"/>
            <a:ext cx="16721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b="1" dirty="0">
                <a:latin typeface="XCCW Joined 1a" panose="03050602040000000000" pitchFamily="66" charset="0"/>
              </a:rPr>
              <a:t>C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6F406B9-22C8-4573-9557-711210E6D97F}"/>
              </a:ext>
            </a:extLst>
          </p:cNvPr>
          <p:cNvGrpSpPr/>
          <p:nvPr/>
        </p:nvGrpSpPr>
        <p:grpSpPr>
          <a:xfrm>
            <a:off x="1423526" y="1909964"/>
            <a:ext cx="1306011" cy="3077526"/>
            <a:chOff x="1423526" y="1909964"/>
            <a:chExt cx="1306011" cy="307752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34F9150-A7FE-4551-A647-B9274D6F1706}"/>
                </a:ext>
              </a:extLst>
            </p:cNvPr>
            <p:cNvSpPr/>
            <p:nvPr/>
          </p:nvSpPr>
          <p:spPr>
            <a:xfrm rot="18900000">
              <a:off x="1981281" y="1909964"/>
              <a:ext cx="190500" cy="1905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B8A687A-24C1-4370-8BA3-F52277A9CC98}"/>
                </a:ext>
              </a:extLst>
            </p:cNvPr>
            <p:cNvSpPr/>
            <p:nvPr/>
          </p:nvSpPr>
          <p:spPr>
            <a:xfrm>
              <a:off x="2539037" y="4796990"/>
              <a:ext cx="190500" cy="1905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9278F50-1178-4441-A275-5FA33C4470AD}"/>
                </a:ext>
              </a:extLst>
            </p:cNvPr>
            <p:cNvSpPr/>
            <p:nvPr/>
          </p:nvSpPr>
          <p:spPr>
            <a:xfrm>
              <a:off x="1423526" y="4796990"/>
              <a:ext cx="190500" cy="1905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DC78E40B-0E36-4197-9307-F060ACBF7DF2}"/>
              </a:ext>
            </a:extLst>
          </p:cNvPr>
          <p:cNvSpPr/>
          <p:nvPr/>
        </p:nvSpPr>
        <p:spPr>
          <a:xfrm rot="18900000">
            <a:off x="5102942" y="3517513"/>
            <a:ext cx="190500" cy="190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DC58ABC-2747-458F-9213-6F4FFB1A3B21}"/>
              </a:ext>
            </a:extLst>
          </p:cNvPr>
          <p:cNvSpPr/>
          <p:nvPr/>
        </p:nvSpPr>
        <p:spPr>
          <a:xfrm rot="16200000">
            <a:off x="7369557" y="3184605"/>
            <a:ext cx="190500" cy="190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909AE6AE-A287-4F38-AAFE-6603E21AB560}"/>
              </a:ext>
            </a:extLst>
          </p:cNvPr>
          <p:cNvSpPr/>
          <p:nvPr/>
        </p:nvSpPr>
        <p:spPr>
          <a:xfrm rot="18900000">
            <a:off x="5676599" y="3946606"/>
            <a:ext cx="190500" cy="190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055018B-93FD-4FC9-ACC5-3E336293B2AD}"/>
              </a:ext>
            </a:extLst>
          </p:cNvPr>
          <p:cNvSpPr/>
          <p:nvPr/>
        </p:nvSpPr>
        <p:spPr>
          <a:xfrm rot="18900000">
            <a:off x="6619482" y="4887519"/>
            <a:ext cx="190500" cy="1905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03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-1061" y="-40611"/>
            <a:ext cx="3812897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What Is a Right Angle?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7CEAFC-5B34-488D-8ED7-E9829AAA964D}"/>
              </a:ext>
            </a:extLst>
          </p:cNvPr>
          <p:cNvSpPr/>
          <p:nvPr/>
        </p:nvSpPr>
        <p:spPr>
          <a:xfrm>
            <a:off x="882649" y="911703"/>
            <a:ext cx="3464983" cy="3932766"/>
          </a:xfrm>
          <a:prstGeom prst="roundRect">
            <a:avLst>
              <a:gd name="adj" fmla="val 471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14F623C0-EF46-4626-B39A-F914FF7AD48B}"/>
              </a:ext>
            </a:extLst>
          </p:cNvPr>
          <p:cNvSpPr/>
          <p:nvPr/>
        </p:nvSpPr>
        <p:spPr>
          <a:xfrm>
            <a:off x="1455764" y="3530514"/>
            <a:ext cx="727321" cy="727321"/>
          </a:xfrm>
          <a:prstGeom prst="arc">
            <a:avLst>
              <a:gd name="adj1" fmla="val 16200000"/>
              <a:gd name="adj2" fmla="val 253314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A3A0FF7-2FAF-410A-AFD2-1C9ECB0926F9}"/>
              </a:ext>
            </a:extLst>
          </p:cNvPr>
          <p:cNvGrpSpPr/>
          <p:nvPr/>
        </p:nvGrpSpPr>
        <p:grpSpPr>
          <a:xfrm rot="2700000">
            <a:off x="148735" y="2269202"/>
            <a:ext cx="3346452" cy="3346450"/>
            <a:chOff x="2898774" y="1755777"/>
            <a:chExt cx="3346452" cy="334645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430B95A-0350-4CBC-AA96-30FA1141FED4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159D4A8E-D9A2-4B73-B1A6-A13CD3EDCA83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FD9B549-93AC-4B91-8425-14A627DBBD25}"/>
              </a:ext>
            </a:extLst>
          </p:cNvPr>
          <p:cNvGrpSpPr/>
          <p:nvPr/>
        </p:nvGrpSpPr>
        <p:grpSpPr>
          <a:xfrm rot="2700000">
            <a:off x="1217606" y="2523875"/>
            <a:ext cx="1208936" cy="1201438"/>
            <a:chOff x="999281" y="2233914"/>
            <a:chExt cx="1208936" cy="120143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245C89-F210-40E8-A757-08F6647EBD87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9EBB780-BAE7-454E-8AC6-ADDE950AF4E5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1039283" y="1143447"/>
            <a:ext cx="3148978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dirty="0">
                <a:latin typeface="XCCW Joined 1a" panose="03050602040000000000" pitchFamily="66" charset="0"/>
              </a:rPr>
              <a:t>Here we can see a quarter turn.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02D59E73-1EA2-41CD-AF2B-D56405C4E286}"/>
              </a:ext>
            </a:extLst>
          </p:cNvPr>
          <p:cNvSpPr/>
          <p:nvPr/>
        </p:nvSpPr>
        <p:spPr>
          <a:xfrm>
            <a:off x="4832349" y="911703"/>
            <a:ext cx="3464983" cy="4947230"/>
          </a:xfrm>
          <a:prstGeom prst="roundRect">
            <a:avLst>
              <a:gd name="adj" fmla="val 471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1CA8817-8A80-4D67-A136-BFDCD45099CB}"/>
              </a:ext>
            </a:extLst>
          </p:cNvPr>
          <p:cNvCxnSpPr/>
          <p:nvPr/>
        </p:nvCxnSpPr>
        <p:spPr>
          <a:xfrm>
            <a:off x="5783926" y="4695865"/>
            <a:ext cx="196769" cy="0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2FB6C8D-CB0A-47FF-BDC7-C617213326A1}"/>
              </a:ext>
            </a:extLst>
          </p:cNvPr>
          <p:cNvCxnSpPr>
            <a:cxnSpLocks/>
          </p:cNvCxnSpPr>
          <p:nvPr/>
        </p:nvCxnSpPr>
        <p:spPr>
          <a:xfrm>
            <a:off x="5967598" y="4693146"/>
            <a:ext cx="0" cy="201594"/>
          </a:xfrm>
          <a:prstGeom prst="line">
            <a:avLst/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47D33CA-3A51-4F51-8DFF-0D54F0CF32AA}"/>
              </a:ext>
            </a:extLst>
          </p:cNvPr>
          <p:cNvGrpSpPr/>
          <p:nvPr/>
        </p:nvGrpSpPr>
        <p:grpSpPr>
          <a:xfrm rot="2700000">
            <a:off x="4098435" y="3221516"/>
            <a:ext cx="3346452" cy="3346450"/>
            <a:chOff x="2898774" y="1755777"/>
            <a:chExt cx="3346452" cy="33464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C74E172-42FC-46D1-94DB-1F8AC7E3F045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9F433C42-E0B8-4CF9-9E29-B4C4429F69D0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853228-5838-42FD-8FD1-FBD5FAEED718}"/>
              </a:ext>
            </a:extLst>
          </p:cNvPr>
          <p:cNvGrpSpPr/>
          <p:nvPr/>
        </p:nvGrpSpPr>
        <p:grpSpPr>
          <a:xfrm rot="2700000">
            <a:off x="5164657" y="3475939"/>
            <a:ext cx="1208936" cy="1201438"/>
            <a:chOff x="999281" y="2233914"/>
            <a:chExt cx="1208936" cy="120143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01CCF3-513F-4FFB-9D71-930D7BAE3B85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B1B9511-51B1-499A-9F5E-8FEC330BDAA5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5329BEA-D0A8-4A71-81B7-0FD677C43FB5}"/>
              </a:ext>
            </a:extLst>
          </p:cNvPr>
          <p:cNvSpPr/>
          <p:nvPr/>
        </p:nvSpPr>
        <p:spPr>
          <a:xfrm>
            <a:off x="4980986" y="953661"/>
            <a:ext cx="32366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800" dirty="0">
                <a:latin typeface="XCCW Joined 1a" panose="03050602040000000000" pitchFamily="66" charset="0"/>
              </a:rPr>
              <a:t>Instead a of a curved arc to show a right angle, we use </a:t>
            </a:r>
            <a:br>
              <a:rPr lang="en-GB" sz="1800" dirty="0">
                <a:latin typeface="XCCW Joined 1a" panose="03050602040000000000" pitchFamily="66" charset="0"/>
              </a:rPr>
            </a:br>
            <a:r>
              <a:rPr lang="en-GB" sz="1800" dirty="0">
                <a:latin typeface="XCCW Joined 1a" panose="03050602040000000000" pitchFamily="66" charset="0"/>
              </a:rPr>
              <a:t>two straight lines to create a </a:t>
            </a:r>
            <a:r>
              <a:rPr lang="en-GB" sz="1800" dirty="0" smtClean="0">
                <a:latin typeface="XCCW Joined 1a" panose="03050602040000000000" pitchFamily="66" charset="0"/>
              </a:rPr>
              <a:t>small </a:t>
            </a:r>
            <a:r>
              <a:rPr lang="en-GB" sz="1800" dirty="0">
                <a:latin typeface="XCCW Joined 1a" panose="03050602040000000000" pitchFamily="66" charset="0"/>
              </a:rPr>
              <a:t>square. This is because right angles are square corners.</a:t>
            </a:r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8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9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9BEC2F41-E1AA-4C2E-98DA-393D8400EEF8}"/>
              </a:ext>
            </a:extLst>
          </p:cNvPr>
          <p:cNvGrpSpPr/>
          <p:nvPr/>
        </p:nvGrpSpPr>
        <p:grpSpPr>
          <a:xfrm rot="5400000">
            <a:off x="6823310" y="1993857"/>
            <a:ext cx="211138" cy="204498"/>
            <a:chOff x="7334250" y="5201749"/>
            <a:chExt cx="211138" cy="204498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8F17F34-FD42-4614-BA47-A520737E2210}"/>
                </a:ext>
              </a:extLst>
            </p:cNvPr>
            <p:cNvCxnSpPr/>
            <p:nvPr/>
          </p:nvCxnSpPr>
          <p:spPr>
            <a:xfrm flipH="1">
              <a:off x="7334250" y="5205702"/>
              <a:ext cx="211138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BD2709-B5C1-4753-914F-69381B35EE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419" y="5201749"/>
              <a:ext cx="0" cy="204498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9292B13-F045-412A-AB9B-5BF728956C6F}"/>
              </a:ext>
            </a:extLst>
          </p:cNvPr>
          <p:cNvGrpSpPr/>
          <p:nvPr/>
        </p:nvGrpSpPr>
        <p:grpSpPr>
          <a:xfrm rot="16200000">
            <a:off x="5498613" y="994833"/>
            <a:ext cx="211138" cy="204498"/>
            <a:chOff x="7334250" y="5201749"/>
            <a:chExt cx="211138" cy="204498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DF6691E-E271-4013-A2CA-E7FBD1A8C9A7}"/>
                </a:ext>
              </a:extLst>
            </p:cNvPr>
            <p:cNvCxnSpPr/>
            <p:nvPr/>
          </p:nvCxnSpPr>
          <p:spPr>
            <a:xfrm flipH="1">
              <a:off x="7334250" y="5205702"/>
              <a:ext cx="211138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185C808-3D47-4956-A824-CCFA1F4987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419" y="5201749"/>
              <a:ext cx="0" cy="204498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61FFE0-7633-4C46-90B3-6BEEB563D896}"/>
              </a:ext>
            </a:extLst>
          </p:cNvPr>
          <p:cNvGrpSpPr/>
          <p:nvPr/>
        </p:nvGrpSpPr>
        <p:grpSpPr>
          <a:xfrm>
            <a:off x="443373" y="972273"/>
            <a:ext cx="2940293" cy="1292507"/>
            <a:chOff x="443373" y="972273"/>
            <a:chExt cx="2940293" cy="1292507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D044AAE0-D4E0-4653-9E72-FDADAEC917C4}"/>
                </a:ext>
              </a:extLst>
            </p:cNvPr>
            <p:cNvSpPr/>
            <p:nvPr/>
          </p:nvSpPr>
          <p:spPr>
            <a:xfrm>
              <a:off x="443373" y="972273"/>
              <a:ext cx="2940293" cy="1292507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DD3DED-22CA-4699-AD79-B4F94AB4A836}"/>
                </a:ext>
              </a:extLst>
            </p:cNvPr>
            <p:cNvSpPr txBox="1"/>
            <p:nvPr/>
          </p:nvSpPr>
          <p:spPr>
            <a:xfrm>
              <a:off x="576378" y="1202651"/>
              <a:ext cx="23111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XCCW Joined 1a" panose="03050602040000000000" pitchFamily="66" charset="0"/>
                </a:rPr>
                <a:t>A right angle can face any direction.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F9F199-CE5B-4F8A-B468-78C550D8CCF3}"/>
              </a:ext>
            </a:extLst>
          </p:cNvPr>
          <p:cNvGrpSpPr/>
          <p:nvPr/>
        </p:nvGrpSpPr>
        <p:grpSpPr>
          <a:xfrm>
            <a:off x="443373" y="2782746"/>
            <a:ext cx="3264383" cy="1292507"/>
            <a:chOff x="443373" y="972273"/>
            <a:chExt cx="3264383" cy="1292507"/>
          </a:xfrm>
        </p:grpSpPr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26C8477A-1D85-4CD6-AB08-EDD5771C83E3}"/>
                </a:ext>
              </a:extLst>
            </p:cNvPr>
            <p:cNvSpPr/>
            <p:nvPr/>
          </p:nvSpPr>
          <p:spPr>
            <a:xfrm>
              <a:off x="443373" y="972273"/>
              <a:ext cx="3264383" cy="1292507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1C3160-2969-4F84-92E9-F53E45962001}"/>
                </a:ext>
              </a:extLst>
            </p:cNvPr>
            <p:cNvSpPr txBox="1"/>
            <p:nvPr/>
          </p:nvSpPr>
          <p:spPr>
            <a:xfrm>
              <a:off x="588899" y="1194560"/>
              <a:ext cx="21683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XCCW Joined 1a" panose="03050602040000000000" pitchFamily="66" charset="0"/>
                </a:rPr>
                <a:t>A right angle can be in any position.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F5A7875-7CD2-48DC-B415-2FE2197EAE08}"/>
              </a:ext>
            </a:extLst>
          </p:cNvPr>
          <p:cNvGrpSpPr/>
          <p:nvPr/>
        </p:nvGrpSpPr>
        <p:grpSpPr>
          <a:xfrm rot="13502979">
            <a:off x="4441292" y="-275633"/>
            <a:ext cx="2534294" cy="2534292"/>
            <a:chOff x="2898774" y="1755777"/>
            <a:chExt cx="3346452" cy="334645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D982D40-EB9C-481A-846F-86381C41296E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639179F-9CE9-486B-8CB4-FD0650F1095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A5F40D6-EDEE-4BB3-9D48-7C35F87ED9B3}"/>
              </a:ext>
            </a:extLst>
          </p:cNvPr>
          <p:cNvGrpSpPr/>
          <p:nvPr/>
        </p:nvGrpSpPr>
        <p:grpSpPr>
          <a:xfrm rot="13500000">
            <a:off x="5250671" y="1155938"/>
            <a:ext cx="915536" cy="909858"/>
            <a:chOff x="999281" y="2233914"/>
            <a:chExt cx="1208936" cy="12014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E418A6E-55AB-4C16-992A-67A45E014CC3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624C83E-8075-43DC-B32A-47A7E9F9D728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69038ED-FFD4-40C2-8E1B-E37E4773D91A}"/>
              </a:ext>
            </a:extLst>
          </p:cNvPr>
          <p:cNvGrpSpPr/>
          <p:nvPr/>
        </p:nvGrpSpPr>
        <p:grpSpPr>
          <a:xfrm rot="2702979">
            <a:off x="5540667" y="931389"/>
            <a:ext cx="2534294" cy="2534292"/>
            <a:chOff x="2898774" y="1755777"/>
            <a:chExt cx="3346452" cy="334645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927E8BA-4FD2-4686-A321-F8EDE346FF6D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565A5EF-198F-45F3-8961-B03003CA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FED662-1E6E-4A16-BC02-BB81AC809CEB}"/>
              </a:ext>
            </a:extLst>
          </p:cNvPr>
          <p:cNvGrpSpPr/>
          <p:nvPr/>
        </p:nvGrpSpPr>
        <p:grpSpPr>
          <a:xfrm rot="2700000">
            <a:off x="6348039" y="1130536"/>
            <a:ext cx="915536" cy="909858"/>
            <a:chOff x="999281" y="2233914"/>
            <a:chExt cx="1208936" cy="1201438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92FA27A-B5E3-4579-80B7-15C47F78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3DD792C-B5C5-4340-A352-BB3FA60529B0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0F88462D-2756-4F3F-8C5C-CF04BEFC17E9}"/>
              </a:ext>
            </a:extLst>
          </p:cNvPr>
          <p:cNvGrpSpPr/>
          <p:nvPr/>
        </p:nvGrpSpPr>
        <p:grpSpPr>
          <a:xfrm>
            <a:off x="5495293" y="3907421"/>
            <a:ext cx="211138" cy="204498"/>
            <a:chOff x="7334250" y="5201749"/>
            <a:chExt cx="211138" cy="204498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99299A4-8F5A-400D-B7A7-B11B9302B16D}"/>
                </a:ext>
              </a:extLst>
            </p:cNvPr>
            <p:cNvCxnSpPr/>
            <p:nvPr/>
          </p:nvCxnSpPr>
          <p:spPr>
            <a:xfrm flipH="1">
              <a:off x="7334250" y="5205702"/>
              <a:ext cx="211138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4A21AFF-D5D8-4A68-B923-BBD0D89A91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419" y="5201749"/>
              <a:ext cx="0" cy="204498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77CB648-CC62-4576-8032-24C7DA5CC55A}"/>
              </a:ext>
            </a:extLst>
          </p:cNvPr>
          <p:cNvGrpSpPr/>
          <p:nvPr/>
        </p:nvGrpSpPr>
        <p:grpSpPr>
          <a:xfrm rot="18910379">
            <a:off x="4438815" y="2830481"/>
            <a:ext cx="2534294" cy="2534292"/>
            <a:chOff x="2898774" y="1755777"/>
            <a:chExt cx="3346452" cy="334645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8CDDC9-2BE9-4EBE-96AD-262BAE87E284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092F978-3039-49A3-B3E6-02D2403517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A7F1B42-2824-4FEA-A9DF-6673460ACB5E}"/>
              </a:ext>
            </a:extLst>
          </p:cNvPr>
          <p:cNvGrpSpPr/>
          <p:nvPr/>
        </p:nvGrpSpPr>
        <p:grpSpPr>
          <a:xfrm rot="18900000">
            <a:off x="4635125" y="3646942"/>
            <a:ext cx="915536" cy="909858"/>
            <a:chOff x="999281" y="2233914"/>
            <a:chExt cx="1208936" cy="1201438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666F621-8FB5-4DE1-93B0-CFABA63EDBE2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F361008-6429-4994-8B09-ACC23B87C449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F29E4237-C625-4FBF-AC71-DBD758B108A8}"/>
              </a:ext>
            </a:extLst>
          </p:cNvPr>
          <p:cNvGrpSpPr/>
          <p:nvPr/>
        </p:nvGrpSpPr>
        <p:grpSpPr>
          <a:xfrm rot="10800000">
            <a:off x="6826630" y="2970323"/>
            <a:ext cx="211138" cy="204498"/>
            <a:chOff x="7334250" y="5201749"/>
            <a:chExt cx="211138" cy="204498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2B315531-C99E-4C09-8098-75DDF7585EBB}"/>
                </a:ext>
              </a:extLst>
            </p:cNvPr>
            <p:cNvCxnSpPr/>
            <p:nvPr/>
          </p:nvCxnSpPr>
          <p:spPr>
            <a:xfrm flipH="1">
              <a:off x="7334250" y="5205702"/>
              <a:ext cx="211138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D87F811-3A77-4A3B-A149-D3C984723C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419" y="5201749"/>
              <a:ext cx="0" cy="204498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4BF9FDB-34BD-4B0A-A229-6723C41BC586}"/>
              </a:ext>
            </a:extLst>
          </p:cNvPr>
          <p:cNvGrpSpPr/>
          <p:nvPr/>
        </p:nvGrpSpPr>
        <p:grpSpPr>
          <a:xfrm rot="13510379">
            <a:off x="5559483" y="1703176"/>
            <a:ext cx="2534294" cy="2534292"/>
            <a:chOff x="2898774" y="1755777"/>
            <a:chExt cx="3346452" cy="334645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8B3E967-7562-4474-A4D6-35D5A9F9B231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14EAE39-7C43-4982-A7FB-C26FF68CCBD6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A4E0991-999B-4D4F-B346-2AA042E4E4E8}"/>
              </a:ext>
            </a:extLst>
          </p:cNvPr>
          <p:cNvGrpSpPr/>
          <p:nvPr/>
        </p:nvGrpSpPr>
        <p:grpSpPr>
          <a:xfrm rot="13500000">
            <a:off x="6373606" y="3139218"/>
            <a:ext cx="915536" cy="909858"/>
            <a:chOff x="999281" y="2233914"/>
            <a:chExt cx="1208936" cy="1201438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9174DBE-70FD-4559-81A8-67AE3819F219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78095DC-AC70-433F-ABC2-20E22F8C2ABB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D790A33-49EB-4A62-9D90-46F85B70C6F0}"/>
              </a:ext>
            </a:extLst>
          </p:cNvPr>
          <p:cNvGrpSpPr/>
          <p:nvPr/>
        </p:nvGrpSpPr>
        <p:grpSpPr>
          <a:xfrm rot="18900000">
            <a:off x="5480835" y="5233999"/>
            <a:ext cx="211138" cy="204498"/>
            <a:chOff x="7334250" y="5201749"/>
            <a:chExt cx="211138" cy="204498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8DEDDD15-58CA-4946-8BD5-FCE2BFB3FC56}"/>
                </a:ext>
              </a:extLst>
            </p:cNvPr>
            <p:cNvCxnSpPr/>
            <p:nvPr/>
          </p:nvCxnSpPr>
          <p:spPr>
            <a:xfrm flipH="1">
              <a:off x="7334250" y="5205702"/>
              <a:ext cx="211138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72D0FB2B-C0EC-4AC1-B05C-162DBF3007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419" y="5201749"/>
              <a:ext cx="0" cy="204498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EC43EEC-D3C5-4790-9835-29B49793D13F}"/>
              </a:ext>
            </a:extLst>
          </p:cNvPr>
          <p:cNvGrpSpPr/>
          <p:nvPr/>
        </p:nvGrpSpPr>
        <p:grpSpPr>
          <a:xfrm rot="10379">
            <a:off x="4462170" y="4067049"/>
            <a:ext cx="2534294" cy="2534292"/>
            <a:chOff x="2898774" y="1755777"/>
            <a:chExt cx="3346452" cy="334645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F464DED-E654-4E96-A99C-57CCD5C58831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165E06-B371-4B06-B7E6-0A6290B64DB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E10A46-53DC-4026-91BA-E7041C254FFD}"/>
              </a:ext>
            </a:extLst>
          </p:cNvPr>
          <p:cNvGrpSpPr/>
          <p:nvPr/>
        </p:nvGrpSpPr>
        <p:grpSpPr>
          <a:xfrm>
            <a:off x="4840710" y="4446724"/>
            <a:ext cx="915536" cy="909858"/>
            <a:chOff x="999281" y="2233914"/>
            <a:chExt cx="1208936" cy="1201438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222E3D7-82EF-4814-AF26-B3696B438724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2A96196-467B-47D6-854B-62D7F291A378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F696FC78-C248-4292-8A46-BEF66C1FBE55}"/>
              </a:ext>
            </a:extLst>
          </p:cNvPr>
          <p:cNvGrpSpPr/>
          <p:nvPr/>
        </p:nvGrpSpPr>
        <p:grpSpPr>
          <a:xfrm rot="2700000">
            <a:off x="7211053" y="5519293"/>
            <a:ext cx="211138" cy="204498"/>
            <a:chOff x="7334250" y="5201749"/>
            <a:chExt cx="211138" cy="204498"/>
          </a:xfrm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270FE40C-7D3B-4B1D-B2E1-0413FB00E7EF}"/>
                </a:ext>
              </a:extLst>
            </p:cNvPr>
            <p:cNvCxnSpPr/>
            <p:nvPr/>
          </p:nvCxnSpPr>
          <p:spPr>
            <a:xfrm flipH="1">
              <a:off x="7334250" y="5205702"/>
              <a:ext cx="211138" cy="0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B0AD6F8-B84E-4D83-8345-F29D67933E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46419" y="5201749"/>
              <a:ext cx="0" cy="204498"/>
            </a:xfrm>
            <a:prstGeom prst="line">
              <a:avLst/>
            </a:prstGeom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A9074F-37EC-4FF2-861F-F7F300BCB091}"/>
              </a:ext>
            </a:extLst>
          </p:cNvPr>
          <p:cNvGrpSpPr/>
          <p:nvPr/>
        </p:nvGrpSpPr>
        <p:grpSpPr>
          <a:xfrm>
            <a:off x="6040184" y="4482648"/>
            <a:ext cx="2534294" cy="2534292"/>
            <a:chOff x="2898774" y="1755777"/>
            <a:chExt cx="3346452" cy="334645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4E85FF6-3751-4C03-98CF-5D4A9C4CB223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31C66CE-D923-421B-8AB8-A5DBE51084C0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13464A8-D244-41D8-8084-E7D2085DA9F9}"/>
              </a:ext>
            </a:extLst>
          </p:cNvPr>
          <p:cNvGrpSpPr/>
          <p:nvPr/>
        </p:nvGrpSpPr>
        <p:grpSpPr>
          <a:xfrm rot="21589621">
            <a:off x="6413335" y="4849727"/>
            <a:ext cx="915536" cy="909858"/>
            <a:chOff x="999281" y="2233914"/>
            <a:chExt cx="1208936" cy="1201438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17D31DB-BF86-4FD5-9FA7-248497162744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9D82DA0-14E4-400C-8E43-F6A1CA113CC7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85283B-5B0F-451E-8837-0D651CB37E87}"/>
              </a:ext>
            </a:extLst>
          </p:cNvPr>
          <p:cNvSpPr/>
          <p:nvPr/>
        </p:nvSpPr>
        <p:spPr>
          <a:xfrm>
            <a:off x="3845560" y="619760"/>
            <a:ext cx="4683760" cy="19512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677EF61-726D-4E30-A303-E411C911AAD9}"/>
              </a:ext>
            </a:extLst>
          </p:cNvPr>
          <p:cNvSpPr/>
          <p:nvPr/>
        </p:nvSpPr>
        <p:spPr>
          <a:xfrm>
            <a:off x="3845560" y="2744416"/>
            <a:ext cx="4683760" cy="1614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DA3BD03-902D-4D7F-8CB1-54620D794EF8}"/>
              </a:ext>
            </a:extLst>
          </p:cNvPr>
          <p:cNvSpPr/>
          <p:nvPr/>
        </p:nvSpPr>
        <p:spPr>
          <a:xfrm>
            <a:off x="3845560" y="4339656"/>
            <a:ext cx="4683760" cy="16147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7C8EA4-9FA2-4C93-A0A4-1DBA20E3B905}"/>
              </a:ext>
            </a:extLst>
          </p:cNvPr>
          <p:cNvGrpSpPr/>
          <p:nvPr/>
        </p:nvGrpSpPr>
        <p:grpSpPr>
          <a:xfrm>
            <a:off x="443373" y="4593220"/>
            <a:ext cx="3580759" cy="1292507"/>
            <a:chOff x="443373" y="972273"/>
            <a:chExt cx="3580759" cy="1292507"/>
          </a:xfrm>
        </p:grpSpPr>
        <p:sp>
          <p:nvSpPr>
            <p:cNvPr id="49" name="Arrow: Pentagon 48">
              <a:extLst>
                <a:ext uri="{FF2B5EF4-FFF2-40B4-BE49-F238E27FC236}">
                  <a16:creationId xmlns:a16="http://schemas.microsoft.com/office/drawing/2014/main" id="{B4A4E8BB-8D2B-4C11-A1EA-3AD3ADEFADB8}"/>
                </a:ext>
              </a:extLst>
            </p:cNvPr>
            <p:cNvSpPr/>
            <p:nvPr/>
          </p:nvSpPr>
          <p:spPr>
            <a:xfrm>
              <a:off x="443373" y="972273"/>
              <a:ext cx="3580759" cy="1292507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22B495-C400-4D47-97AF-22C122ED4FBE}"/>
                </a:ext>
              </a:extLst>
            </p:cNvPr>
            <p:cNvSpPr txBox="1"/>
            <p:nvPr/>
          </p:nvSpPr>
          <p:spPr>
            <a:xfrm>
              <a:off x="511111" y="1055540"/>
              <a:ext cx="3297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XCCW Joined 1a" panose="03050602040000000000" pitchFamily="66" charset="0"/>
                </a:rPr>
                <a:t>A right angle always has a quarter turn between two straight lines.</a:t>
              </a:r>
            </a:p>
          </p:txBody>
        </p:sp>
      </p:grpSp>
      <p:sp>
        <p:nvSpPr>
          <p:cNvPr id="119" name="Rounded Rectangle 118"/>
          <p:cNvSpPr>
            <a:spLocks noChangeAspect="1"/>
          </p:cNvSpPr>
          <p:nvPr/>
        </p:nvSpPr>
        <p:spPr>
          <a:xfrm>
            <a:off x="-1061" y="-40611"/>
            <a:ext cx="3812897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What Is a Right Angle?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03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9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3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7" grpId="0" animBg="1"/>
      <p:bldP spid="1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B7A948C-C20F-4CB7-B6AA-83BE31615FB2}"/>
              </a:ext>
            </a:extLst>
          </p:cNvPr>
          <p:cNvGrpSpPr/>
          <p:nvPr/>
        </p:nvGrpSpPr>
        <p:grpSpPr>
          <a:xfrm rot="10800000">
            <a:off x="528810" y="615924"/>
            <a:ext cx="7978578" cy="493945"/>
            <a:chOff x="2889250" y="1251245"/>
            <a:chExt cx="8012281" cy="107527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C30E63-D279-4580-BFBF-9B4AF3E5B975}"/>
                </a:ext>
              </a:extLst>
            </p:cNvPr>
            <p:cNvSpPr/>
            <p:nvPr/>
          </p:nvSpPr>
          <p:spPr>
            <a:xfrm>
              <a:off x="2889250" y="1251249"/>
              <a:ext cx="6548600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C7958CBF-926C-411B-A246-6F48A837D33A}"/>
                </a:ext>
              </a:extLst>
            </p:cNvPr>
            <p:cNvSpPr/>
            <p:nvPr/>
          </p:nvSpPr>
          <p:spPr>
            <a:xfrm rot="10800000" flipV="1">
              <a:off x="9115172" y="1251245"/>
              <a:ext cx="1786359" cy="1075266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0" y="-7845"/>
            <a:ext cx="3294043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Find the Right Angles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317CB-324F-45FC-9C70-EB8DBDE180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" y="802874"/>
            <a:ext cx="4785430" cy="537440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09A51DB-0C20-43C5-A57E-45075F9FF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825" y="802874"/>
            <a:ext cx="4785429" cy="5374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2A340-DA92-462D-A2D5-D0FA870FEC75}"/>
              </a:ext>
            </a:extLst>
          </p:cNvPr>
          <p:cNvSpPr txBox="1"/>
          <p:nvPr/>
        </p:nvSpPr>
        <p:spPr>
          <a:xfrm>
            <a:off x="2594677" y="692901"/>
            <a:ext cx="6766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latin typeface="XCCW Joined 1a" panose="03050602040000000000" pitchFamily="66" charset="0"/>
              </a:rPr>
              <a:t>Can you find any right angles in this picture?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F83B-486A-4FBA-92E5-9DF0B662E61A}"/>
              </a:ext>
            </a:extLst>
          </p:cNvPr>
          <p:cNvSpPr txBox="1"/>
          <p:nvPr/>
        </p:nvSpPr>
        <p:spPr>
          <a:xfrm>
            <a:off x="4718462" y="1230744"/>
            <a:ext cx="3633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XCCW Joined 1a" panose="03050602040000000000" pitchFamily="66" charset="0"/>
              </a:rPr>
              <a:t>Use a right-angle finder to help.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725AB-0C5B-4A61-966B-12C6901E31E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03" y="3576320"/>
            <a:ext cx="2137496" cy="213749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370734E-463A-4F9B-9B2F-F61445A86356}"/>
              </a:ext>
            </a:extLst>
          </p:cNvPr>
          <p:cNvGrpSpPr/>
          <p:nvPr/>
        </p:nvGrpSpPr>
        <p:grpSpPr>
          <a:xfrm flipH="1">
            <a:off x="5577840" y="2022239"/>
            <a:ext cx="2929548" cy="1292507"/>
            <a:chOff x="443373" y="972273"/>
            <a:chExt cx="2940293" cy="1292507"/>
          </a:xfrm>
        </p:grpSpPr>
        <p:sp>
          <p:nvSpPr>
            <p:cNvPr id="54" name="Arrow: Pentagon 53">
              <a:extLst>
                <a:ext uri="{FF2B5EF4-FFF2-40B4-BE49-F238E27FC236}">
                  <a16:creationId xmlns:a16="http://schemas.microsoft.com/office/drawing/2014/main" id="{4F4EFF33-1FC2-43D0-9651-0604A3BF6D57}"/>
                </a:ext>
              </a:extLst>
            </p:cNvPr>
            <p:cNvSpPr/>
            <p:nvPr/>
          </p:nvSpPr>
          <p:spPr>
            <a:xfrm>
              <a:off x="443373" y="972273"/>
              <a:ext cx="2940293" cy="1292507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8BF65D-8AFA-4A49-9396-9F529F0221C0}"/>
                </a:ext>
              </a:extLst>
            </p:cNvPr>
            <p:cNvSpPr txBox="1"/>
            <p:nvPr/>
          </p:nvSpPr>
          <p:spPr>
            <a:xfrm>
              <a:off x="512695" y="1064451"/>
              <a:ext cx="241945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XCCW Joined 1a" panose="03050602040000000000" pitchFamily="66" charset="0"/>
                </a:rPr>
                <a:t>Here are a few of the right angles. Did you find any more?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257CE69-30F3-4079-B732-DF1E057A2DF1}"/>
              </a:ext>
            </a:extLst>
          </p:cNvPr>
          <p:cNvGrpSpPr/>
          <p:nvPr/>
        </p:nvGrpSpPr>
        <p:grpSpPr>
          <a:xfrm>
            <a:off x="803866" y="2177919"/>
            <a:ext cx="252068" cy="263636"/>
            <a:chOff x="3577924" y="4197350"/>
            <a:chExt cx="270176" cy="282575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FA53C6-A1AB-4E6D-99FD-71ED3FACF17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90731D3-82C6-46DC-A5BF-57D8063FB9CC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F58FA4C-0EE9-4F0D-83EC-2B75A157D67A}"/>
              </a:ext>
            </a:extLst>
          </p:cNvPr>
          <p:cNvGrpSpPr/>
          <p:nvPr/>
        </p:nvGrpSpPr>
        <p:grpSpPr>
          <a:xfrm>
            <a:off x="3444145" y="3785046"/>
            <a:ext cx="252068" cy="263636"/>
            <a:chOff x="3577924" y="4197350"/>
            <a:chExt cx="270176" cy="282575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83D8134-147F-48F6-87D0-43E23410FB6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98476A4-9550-4211-AF7C-DB0418E3CD30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C9CA856-6426-4C9C-9F6C-A172538996C8}"/>
              </a:ext>
            </a:extLst>
          </p:cNvPr>
          <p:cNvGrpSpPr/>
          <p:nvPr/>
        </p:nvGrpSpPr>
        <p:grpSpPr>
          <a:xfrm>
            <a:off x="3444145" y="4355061"/>
            <a:ext cx="252068" cy="263636"/>
            <a:chOff x="3577924" y="4197350"/>
            <a:chExt cx="270176" cy="28257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B3A5B75-5FB6-44E6-92E9-E7F1B4004752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7238D45-8B73-4400-A7C2-6E32C7BC80A8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9BA39E6-7E0F-4474-8352-95B007708D03}"/>
              </a:ext>
            </a:extLst>
          </p:cNvPr>
          <p:cNvGrpSpPr/>
          <p:nvPr/>
        </p:nvGrpSpPr>
        <p:grpSpPr>
          <a:xfrm rot="10800000">
            <a:off x="3968091" y="5677181"/>
            <a:ext cx="252068" cy="263636"/>
            <a:chOff x="3577924" y="4197350"/>
            <a:chExt cx="270176" cy="282575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93B3377-9569-449A-9D71-E9C60AE435F8}"/>
                </a:ext>
              </a:extLst>
            </p:cNvPr>
            <p:cNvCxnSpPr>
              <a:cxnSpLocks/>
            </p:cNvCxnSpPr>
            <p:nvPr/>
          </p:nvCxnSpPr>
          <p:spPr>
            <a:xfrm>
              <a:off x="3817463" y="4197350"/>
              <a:ext cx="0" cy="282575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70BDB899-C841-4A61-9A69-4F16CDD80C49}"/>
                </a:ext>
              </a:extLst>
            </p:cNvPr>
            <p:cNvCxnSpPr>
              <a:cxnSpLocks/>
            </p:cNvCxnSpPr>
            <p:nvPr/>
          </p:nvCxnSpPr>
          <p:spPr>
            <a:xfrm>
              <a:off x="3577924" y="4450701"/>
              <a:ext cx="270176" cy="0"/>
            </a:xfrm>
            <a:prstGeom prst="line">
              <a:avLst/>
            </a:prstGeom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8845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Arc 128">
            <a:extLst>
              <a:ext uri="{FF2B5EF4-FFF2-40B4-BE49-F238E27FC236}">
                <a16:creationId xmlns:a16="http://schemas.microsoft.com/office/drawing/2014/main" id="{2B6CCFCF-387E-42C8-BD3B-3A15E6954D37}"/>
              </a:ext>
            </a:extLst>
          </p:cNvPr>
          <p:cNvSpPr/>
          <p:nvPr/>
        </p:nvSpPr>
        <p:spPr>
          <a:xfrm rot="10800000">
            <a:off x="5333037" y="1068000"/>
            <a:ext cx="727321" cy="727321"/>
          </a:xfrm>
          <a:prstGeom prst="arc">
            <a:avLst>
              <a:gd name="adj1" fmla="val 16200000"/>
              <a:gd name="adj2" fmla="val 1898019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30" name="Arc 129">
            <a:extLst>
              <a:ext uri="{FF2B5EF4-FFF2-40B4-BE49-F238E27FC236}">
                <a16:creationId xmlns:a16="http://schemas.microsoft.com/office/drawing/2014/main" id="{A5F7029E-17A9-4EB9-8795-506A1BAA7CC8}"/>
              </a:ext>
            </a:extLst>
          </p:cNvPr>
          <p:cNvSpPr/>
          <p:nvPr/>
        </p:nvSpPr>
        <p:spPr>
          <a:xfrm>
            <a:off x="6250415" y="2244189"/>
            <a:ext cx="727321" cy="727321"/>
          </a:xfrm>
          <a:prstGeom prst="arc">
            <a:avLst>
              <a:gd name="adj1" fmla="val 16200000"/>
              <a:gd name="adj2" fmla="val 17830871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31" name="Arc 130">
            <a:extLst>
              <a:ext uri="{FF2B5EF4-FFF2-40B4-BE49-F238E27FC236}">
                <a16:creationId xmlns:a16="http://schemas.microsoft.com/office/drawing/2014/main" id="{B9B9C48E-1BCE-4638-ACEF-B6B22B01D6FE}"/>
              </a:ext>
            </a:extLst>
          </p:cNvPr>
          <p:cNvSpPr/>
          <p:nvPr/>
        </p:nvSpPr>
        <p:spPr>
          <a:xfrm rot="16394038">
            <a:off x="5456224" y="3858298"/>
            <a:ext cx="727321" cy="727321"/>
          </a:xfrm>
          <a:prstGeom prst="arc">
            <a:avLst>
              <a:gd name="adj1" fmla="val 16200000"/>
              <a:gd name="adj2" fmla="val 19338161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32" name="Arc 131">
            <a:extLst>
              <a:ext uri="{FF2B5EF4-FFF2-40B4-BE49-F238E27FC236}">
                <a16:creationId xmlns:a16="http://schemas.microsoft.com/office/drawing/2014/main" id="{C39726AB-5F4B-4C0E-8C35-BE5284537187}"/>
              </a:ext>
            </a:extLst>
          </p:cNvPr>
          <p:cNvSpPr/>
          <p:nvPr/>
        </p:nvSpPr>
        <p:spPr>
          <a:xfrm rot="7200000">
            <a:off x="6193467" y="2547829"/>
            <a:ext cx="727321" cy="727321"/>
          </a:xfrm>
          <a:prstGeom prst="arc">
            <a:avLst>
              <a:gd name="adj1" fmla="val 18194902"/>
              <a:gd name="adj2" fmla="val 19338161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08B08AAD-5811-4D64-8B9E-BF449AB2B815}"/>
              </a:ext>
            </a:extLst>
          </p:cNvPr>
          <p:cNvSpPr/>
          <p:nvPr/>
        </p:nvSpPr>
        <p:spPr>
          <a:xfrm rot="16200000">
            <a:off x="5378722" y="4984999"/>
            <a:ext cx="727321" cy="727321"/>
          </a:xfrm>
          <a:prstGeom prst="arc">
            <a:avLst>
              <a:gd name="adj1" fmla="val 15156541"/>
              <a:gd name="adj2" fmla="val 18737762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4FEB8EB2-57E2-48CD-AA1E-D452F766C221}"/>
              </a:ext>
            </a:extLst>
          </p:cNvPr>
          <p:cNvSpPr/>
          <p:nvPr/>
        </p:nvSpPr>
        <p:spPr>
          <a:xfrm rot="19165310">
            <a:off x="6952961" y="5570017"/>
            <a:ext cx="727321" cy="727321"/>
          </a:xfrm>
          <a:prstGeom prst="arc">
            <a:avLst>
              <a:gd name="adj1" fmla="val 16157169"/>
              <a:gd name="adj2" fmla="val 20399236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61FFE0-7633-4C46-90B3-6BEEB563D896}"/>
              </a:ext>
            </a:extLst>
          </p:cNvPr>
          <p:cNvGrpSpPr/>
          <p:nvPr/>
        </p:nvGrpSpPr>
        <p:grpSpPr>
          <a:xfrm>
            <a:off x="443373" y="1473563"/>
            <a:ext cx="2940293" cy="1077218"/>
            <a:chOff x="443373" y="924771"/>
            <a:chExt cx="2940293" cy="1077218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D044AAE0-D4E0-4653-9E72-FDADAEC917C4}"/>
                </a:ext>
              </a:extLst>
            </p:cNvPr>
            <p:cNvSpPr/>
            <p:nvPr/>
          </p:nvSpPr>
          <p:spPr>
            <a:xfrm>
              <a:off x="443373" y="972273"/>
              <a:ext cx="2940293" cy="960991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DD3DED-22CA-4699-AD79-B4F94AB4A836}"/>
                </a:ext>
              </a:extLst>
            </p:cNvPr>
            <p:cNvSpPr txBox="1"/>
            <p:nvPr/>
          </p:nvSpPr>
          <p:spPr>
            <a:xfrm>
              <a:off x="475853" y="924771"/>
              <a:ext cx="26533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A curved line is used to show an angle smaller than a right angle.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F9F199-CE5B-4F8A-B468-78C550D8CCF3}"/>
              </a:ext>
            </a:extLst>
          </p:cNvPr>
          <p:cNvGrpSpPr/>
          <p:nvPr/>
        </p:nvGrpSpPr>
        <p:grpSpPr>
          <a:xfrm>
            <a:off x="440197" y="2824494"/>
            <a:ext cx="2903973" cy="863614"/>
            <a:chOff x="440197" y="967658"/>
            <a:chExt cx="2903973" cy="863614"/>
          </a:xfrm>
        </p:grpSpPr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26C8477A-1D85-4CD6-AB08-EDD5771C83E3}"/>
                </a:ext>
              </a:extLst>
            </p:cNvPr>
            <p:cNvSpPr/>
            <p:nvPr/>
          </p:nvSpPr>
          <p:spPr>
            <a:xfrm>
              <a:off x="440197" y="967658"/>
              <a:ext cx="2903973" cy="833364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1C3160-2969-4F84-92E9-F53E45962001}"/>
                </a:ext>
              </a:extLst>
            </p:cNvPr>
            <p:cNvSpPr txBox="1"/>
            <p:nvPr/>
          </p:nvSpPr>
          <p:spPr>
            <a:xfrm>
              <a:off x="499522" y="1000275"/>
              <a:ext cx="2168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An angle can be in any position.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F5A7875-7CD2-48DC-B415-2FE2197EAE08}"/>
              </a:ext>
            </a:extLst>
          </p:cNvPr>
          <p:cNvGrpSpPr/>
          <p:nvPr/>
        </p:nvGrpSpPr>
        <p:grpSpPr>
          <a:xfrm rot="13502979">
            <a:off x="4441292" y="125856"/>
            <a:ext cx="2534294" cy="2534292"/>
            <a:chOff x="2898774" y="1755777"/>
            <a:chExt cx="3346452" cy="334645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D982D40-EB9C-481A-846F-86381C41296E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639179F-9CE9-486B-8CB4-FD0650F1095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A5F40D6-EDEE-4BB3-9D48-7C35F87ED9B3}"/>
              </a:ext>
            </a:extLst>
          </p:cNvPr>
          <p:cNvGrpSpPr/>
          <p:nvPr/>
        </p:nvGrpSpPr>
        <p:grpSpPr>
          <a:xfrm rot="13500000">
            <a:off x="5254318" y="1557425"/>
            <a:ext cx="915536" cy="909858"/>
            <a:chOff x="999281" y="2233914"/>
            <a:chExt cx="1208936" cy="12014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E418A6E-55AB-4C16-992A-67A45E014CC3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624C83E-8075-43DC-B32A-47A7E9F9D728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69038ED-FFD4-40C2-8E1B-E37E4773D91A}"/>
              </a:ext>
            </a:extLst>
          </p:cNvPr>
          <p:cNvGrpSpPr/>
          <p:nvPr/>
        </p:nvGrpSpPr>
        <p:grpSpPr>
          <a:xfrm rot="2702979">
            <a:off x="5342047" y="1332878"/>
            <a:ext cx="2534294" cy="2534292"/>
            <a:chOff x="2898774" y="1755777"/>
            <a:chExt cx="3346452" cy="334645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927E8BA-4FD2-4686-A321-F8EDE346FF6D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565A5EF-198F-45F3-8961-B03003CA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FED662-1E6E-4A16-BC02-BB81AC809CEB}"/>
              </a:ext>
            </a:extLst>
          </p:cNvPr>
          <p:cNvGrpSpPr/>
          <p:nvPr/>
        </p:nvGrpSpPr>
        <p:grpSpPr>
          <a:xfrm rot="2700000">
            <a:off x="6152208" y="1532026"/>
            <a:ext cx="915536" cy="909858"/>
            <a:chOff x="999281" y="2233914"/>
            <a:chExt cx="1208936" cy="1201438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92FA27A-B5E3-4579-80B7-15C47F78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3DD792C-B5C5-4340-A352-BB3FA60529B0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77CB648-CC62-4576-8032-24C7DA5CC55A}"/>
              </a:ext>
            </a:extLst>
          </p:cNvPr>
          <p:cNvGrpSpPr/>
          <p:nvPr/>
        </p:nvGrpSpPr>
        <p:grpSpPr>
          <a:xfrm rot="18910379">
            <a:off x="4438815" y="2942330"/>
            <a:ext cx="2534294" cy="2534292"/>
            <a:chOff x="2898774" y="1755777"/>
            <a:chExt cx="3346452" cy="334645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8CDDC9-2BE9-4EBE-96AD-262BAE87E284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092F978-3039-49A3-B3E6-02D2403517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A7F1B42-2824-4FEA-A9DF-6673460ACB5E}"/>
              </a:ext>
            </a:extLst>
          </p:cNvPr>
          <p:cNvGrpSpPr/>
          <p:nvPr/>
        </p:nvGrpSpPr>
        <p:grpSpPr>
          <a:xfrm rot="18900000">
            <a:off x="4628869" y="3756555"/>
            <a:ext cx="915536" cy="909858"/>
            <a:chOff x="999281" y="2233914"/>
            <a:chExt cx="1208936" cy="1201438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666F621-8FB5-4DE1-93B0-CFABA63EDBE2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F361008-6429-4994-8B09-ACC23B87C449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04BF9FDB-34BD-4B0A-A229-6723C41BC586}"/>
              </a:ext>
            </a:extLst>
          </p:cNvPr>
          <p:cNvGrpSpPr/>
          <p:nvPr/>
        </p:nvGrpSpPr>
        <p:grpSpPr>
          <a:xfrm rot="13510379">
            <a:off x="5339570" y="1703177"/>
            <a:ext cx="2534294" cy="2534292"/>
            <a:chOff x="2898774" y="1755777"/>
            <a:chExt cx="3346452" cy="334645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A8B3E967-7562-4474-A4D6-35D5A9F9B231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14EAE39-7C43-4982-A7FB-C26FF68CCBD6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A4E0991-999B-4D4F-B346-2AA042E4E4E8}"/>
              </a:ext>
            </a:extLst>
          </p:cNvPr>
          <p:cNvGrpSpPr/>
          <p:nvPr/>
        </p:nvGrpSpPr>
        <p:grpSpPr>
          <a:xfrm rot="13500000">
            <a:off x="6150851" y="3139218"/>
            <a:ext cx="915536" cy="909858"/>
            <a:chOff x="999281" y="2233914"/>
            <a:chExt cx="1208936" cy="1201438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9174DBE-70FD-4559-81A8-67AE3819F219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E78095DC-AC70-433F-ABC2-20E22F8C2ABB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EC43EEC-D3C5-4790-9835-29B49793D13F}"/>
              </a:ext>
            </a:extLst>
          </p:cNvPr>
          <p:cNvGrpSpPr/>
          <p:nvPr/>
        </p:nvGrpSpPr>
        <p:grpSpPr>
          <a:xfrm rot="10379">
            <a:off x="4462170" y="4097458"/>
            <a:ext cx="2534294" cy="2534292"/>
            <a:chOff x="2898774" y="1755777"/>
            <a:chExt cx="3346452" cy="334645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F464DED-E654-4E96-A99C-57CCD5C58831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165E06-B371-4B06-B7E6-0A6290B64DB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E10A46-53DC-4026-91BA-E7041C254FFD}"/>
              </a:ext>
            </a:extLst>
          </p:cNvPr>
          <p:cNvGrpSpPr/>
          <p:nvPr/>
        </p:nvGrpSpPr>
        <p:grpSpPr>
          <a:xfrm>
            <a:off x="4826847" y="4467055"/>
            <a:ext cx="915536" cy="909858"/>
            <a:chOff x="999281" y="2233914"/>
            <a:chExt cx="1208936" cy="1201438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222E3D7-82EF-4814-AF26-B3696B438724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2A96196-467B-47D6-854B-62D7F291A378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A9074F-37EC-4FF2-861F-F7F300BCB091}"/>
              </a:ext>
            </a:extLst>
          </p:cNvPr>
          <p:cNvGrpSpPr/>
          <p:nvPr/>
        </p:nvGrpSpPr>
        <p:grpSpPr>
          <a:xfrm>
            <a:off x="6040184" y="4619210"/>
            <a:ext cx="2534294" cy="2534292"/>
            <a:chOff x="2898774" y="1755777"/>
            <a:chExt cx="3346452" cy="334645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4E85FF6-3751-4C03-98CF-5D4A9C4CB223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31C66CE-D923-421B-8AB8-A5DBE51084C0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13464A8-D244-41D8-8084-E7D2085DA9F9}"/>
              </a:ext>
            </a:extLst>
          </p:cNvPr>
          <p:cNvGrpSpPr/>
          <p:nvPr/>
        </p:nvGrpSpPr>
        <p:grpSpPr>
          <a:xfrm rot="21589621">
            <a:off x="6413336" y="5003579"/>
            <a:ext cx="915536" cy="909858"/>
            <a:chOff x="999281" y="2233914"/>
            <a:chExt cx="1208936" cy="1201438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17D31DB-BF86-4FD5-9FA7-248497162744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9D82DA0-14E4-400C-8E43-F6A1CA113CC7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85283B-5B0F-451E-8837-0D651CB37E87}"/>
              </a:ext>
            </a:extLst>
          </p:cNvPr>
          <p:cNvSpPr/>
          <p:nvPr/>
        </p:nvSpPr>
        <p:spPr>
          <a:xfrm>
            <a:off x="3815755" y="1093045"/>
            <a:ext cx="4683760" cy="1663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677EF61-726D-4E30-A303-E411C911AAD9}"/>
              </a:ext>
            </a:extLst>
          </p:cNvPr>
          <p:cNvSpPr/>
          <p:nvPr/>
        </p:nvSpPr>
        <p:spPr>
          <a:xfrm>
            <a:off x="3815755" y="2861584"/>
            <a:ext cx="4683760" cy="149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DA3BD03-902D-4D7F-8CB1-54620D794EF8}"/>
              </a:ext>
            </a:extLst>
          </p:cNvPr>
          <p:cNvSpPr/>
          <p:nvPr/>
        </p:nvSpPr>
        <p:spPr>
          <a:xfrm>
            <a:off x="3815755" y="4351927"/>
            <a:ext cx="4683760" cy="1887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7C8EA4-9FA2-4C93-A0A4-1DBA20E3B905}"/>
              </a:ext>
            </a:extLst>
          </p:cNvPr>
          <p:cNvGrpSpPr/>
          <p:nvPr/>
        </p:nvGrpSpPr>
        <p:grpSpPr>
          <a:xfrm>
            <a:off x="443373" y="3998006"/>
            <a:ext cx="3186445" cy="848660"/>
            <a:chOff x="443373" y="972274"/>
            <a:chExt cx="3312441" cy="848660"/>
          </a:xfrm>
        </p:grpSpPr>
        <p:sp>
          <p:nvSpPr>
            <p:cNvPr id="49" name="Arrow: Pentagon 48">
              <a:extLst>
                <a:ext uri="{FF2B5EF4-FFF2-40B4-BE49-F238E27FC236}">
                  <a16:creationId xmlns:a16="http://schemas.microsoft.com/office/drawing/2014/main" id="{B4A4E8BB-8D2B-4C11-A1EA-3AD3ADEFADB8}"/>
                </a:ext>
              </a:extLst>
            </p:cNvPr>
            <p:cNvSpPr/>
            <p:nvPr/>
          </p:nvSpPr>
          <p:spPr>
            <a:xfrm>
              <a:off x="443373" y="972274"/>
              <a:ext cx="3312441" cy="763362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22B495-C400-4D47-97AF-22C122ED4FBE}"/>
                </a:ext>
              </a:extLst>
            </p:cNvPr>
            <p:cNvSpPr txBox="1"/>
            <p:nvPr/>
          </p:nvSpPr>
          <p:spPr>
            <a:xfrm>
              <a:off x="468322" y="989937"/>
              <a:ext cx="2759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These angles are all less than a quarter turn.</a:t>
              </a:r>
            </a:p>
          </p:txBody>
        </p:sp>
      </p:grpSp>
      <p:sp>
        <p:nvSpPr>
          <p:cNvPr id="74" name="Rounded Rectangle 22">
            <a:extLst>
              <a:ext uri="{FF2B5EF4-FFF2-40B4-BE49-F238E27FC236}">
                <a16:creationId xmlns:a16="http://schemas.microsoft.com/office/drawing/2014/main" id="{2132025F-47BE-456B-9BCE-65072D0A03C0}"/>
              </a:ext>
            </a:extLst>
          </p:cNvPr>
          <p:cNvSpPr>
            <a:spLocks noChangeAspect="1"/>
          </p:cNvSpPr>
          <p:nvPr/>
        </p:nvSpPr>
        <p:spPr>
          <a:xfrm>
            <a:off x="0" y="486"/>
            <a:ext cx="5077450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Angles Smaller Than a Right Angle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91ECF1C-5C16-4304-9AAE-497677F77141}"/>
              </a:ext>
            </a:extLst>
          </p:cNvPr>
          <p:cNvGrpSpPr/>
          <p:nvPr/>
        </p:nvGrpSpPr>
        <p:grpSpPr>
          <a:xfrm rot="10800000">
            <a:off x="8065686" y="615922"/>
            <a:ext cx="631875" cy="493945"/>
            <a:chOff x="5736987" y="1251251"/>
            <a:chExt cx="636300" cy="107527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F1FE54E-E4A7-4A10-8CC5-57396797B17A}"/>
                </a:ext>
              </a:extLst>
            </p:cNvPr>
            <p:cNvSpPr/>
            <p:nvPr/>
          </p:nvSpPr>
          <p:spPr>
            <a:xfrm>
              <a:off x="5736987" y="1251255"/>
              <a:ext cx="359577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atin typeface="XCCW Joined 1a" panose="03050602040000000000" pitchFamily="66" charset="0"/>
              </a:endParaRPr>
            </a:p>
          </p:txBody>
        </p:sp>
        <p:sp>
          <p:nvSpPr>
            <p:cNvPr id="121" name="Parallelogram 120">
              <a:extLst>
                <a:ext uri="{FF2B5EF4-FFF2-40B4-BE49-F238E27FC236}">
                  <a16:creationId xmlns:a16="http://schemas.microsoft.com/office/drawing/2014/main" id="{F4D67265-B52B-47AA-9254-07CA389602FF}"/>
                </a:ext>
              </a:extLst>
            </p:cNvPr>
            <p:cNvSpPr/>
            <p:nvPr/>
          </p:nvSpPr>
          <p:spPr>
            <a:xfrm rot="10800000" flipV="1">
              <a:off x="5835049" y="1251251"/>
              <a:ext cx="538238" cy="1075266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A89AB75-C2C0-456E-8774-1C1057E06821}"/>
              </a:ext>
            </a:extLst>
          </p:cNvPr>
          <p:cNvGrpSpPr/>
          <p:nvPr/>
        </p:nvGrpSpPr>
        <p:grpSpPr>
          <a:xfrm>
            <a:off x="440198" y="615928"/>
            <a:ext cx="7647059" cy="493943"/>
            <a:chOff x="641195" y="1251245"/>
            <a:chExt cx="4176397" cy="10752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81DD902-11BA-4586-8C3E-59AB55F3D4DF}"/>
                </a:ext>
              </a:extLst>
            </p:cNvPr>
            <p:cNvSpPr/>
            <p:nvPr/>
          </p:nvSpPr>
          <p:spPr>
            <a:xfrm>
              <a:off x="641195" y="1251245"/>
              <a:ext cx="3291572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sp>
          <p:nvSpPr>
            <p:cNvPr id="124" name="Parallelogram 123">
              <a:extLst>
                <a:ext uri="{FF2B5EF4-FFF2-40B4-BE49-F238E27FC236}">
                  <a16:creationId xmlns:a16="http://schemas.microsoft.com/office/drawing/2014/main" id="{455C6C3A-D1B5-4900-86A4-EFB409AD0161}"/>
                </a:ext>
              </a:extLst>
            </p:cNvPr>
            <p:cNvSpPr/>
            <p:nvPr/>
          </p:nvSpPr>
          <p:spPr>
            <a:xfrm rot="10800000" flipV="1">
              <a:off x="2865475" y="1251245"/>
              <a:ext cx="1952117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BAF651B-0B85-41E4-ABE2-86AD5D57D48D}"/>
              </a:ext>
            </a:extLst>
          </p:cNvPr>
          <p:cNvSpPr/>
          <p:nvPr/>
        </p:nvSpPr>
        <p:spPr>
          <a:xfrm>
            <a:off x="440197" y="728663"/>
            <a:ext cx="8340246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dirty="0">
                <a:latin typeface="XCCW Joined 1a" panose="03050602040000000000" pitchFamily="66" charset="0"/>
              </a:rPr>
              <a:t>Here are some examples of angles that are </a:t>
            </a:r>
            <a:r>
              <a:rPr lang="en-GB" sz="1400" b="1" dirty="0">
                <a:latin typeface="XCCW Joined 1a" panose="03050602040000000000" pitchFamily="66" charset="0"/>
              </a:rPr>
              <a:t>smaller</a:t>
            </a:r>
            <a:r>
              <a:rPr lang="en-GB" sz="1400" dirty="0">
                <a:latin typeface="XCCW Joined 1a" panose="03050602040000000000" pitchFamily="66" charset="0"/>
              </a:rPr>
              <a:t> than a right angle.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57167F9-5423-466F-ABA9-0E9DEF23193A}"/>
              </a:ext>
            </a:extLst>
          </p:cNvPr>
          <p:cNvGrpSpPr/>
          <p:nvPr/>
        </p:nvGrpSpPr>
        <p:grpSpPr>
          <a:xfrm>
            <a:off x="443373" y="5101516"/>
            <a:ext cx="3186445" cy="852227"/>
            <a:chOff x="443373" y="972274"/>
            <a:chExt cx="3312441" cy="852227"/>
          </a:xfrm>
        </p:grpSpPr>
        <p:sp>
          <p:nvSpPr>
            <p:cNvPr id="127" name="Arrow: Pentagon 126">
              <a:extLst>
                <a:ext uri="{FF2B5EF4-FFF2-40B4-BE49-F238E27FC236}">
                  <a16:creationId xmlns:a16="http://schemas.microsoft.com/office/drawing/2014/main" id="{09ECAAB0-1AFE-4C25-B5D8-789823E07629}"/>
                </a:ext>
              </a:extLst>
            </p:cNvPr>
            <p:cNvSpPr/>
            <p:nvPr/>
          </p:nvSpPr>
          <p:spPr>
            <a:xfrm>
              <a:off x="443373" y="972274"/>
              <a:ext cx="3312441" cy="763362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CFA7BFA-9F77-4113-8DEC-84136AC949F6}"/>
                </a:ext>
              </a:extLst>
            </p:cNvPr>
            <p:cNvSpPr txBox="1"/>
            <p:nvPr/>
          </p:nvSpPr>
          <p:spPr>
            <a:xfrm>
              <a:off x="516480" y="993504"/>
              <a:ext cx="27599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Angles less than a right angle are called </a:t>
              </a:r>
              <a:r>
                <a:rPr lang="en-GB" sz="1600" b="1" dirty="0">
                  <a:latin typeface="XCCW Joined 1a" panose="03050602040000000000" pitchFamily="66" charset="0"/>
                </a:rPr>
                <a:t>acute</a:t>
              </a:r>
              <a:r>
                <a:rPr lang="en-GB" sz="1600" dirty="0">
                  <a:latin typeface="XCCW Joined 1a" panose="03050602040000000000" pitchFamily="66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680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3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19" dur="11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200000">
                                      <p:cBhvr>
                                        <p:cTn id="3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3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600000">
                                      <p:cBhvr>
                                        <p:cTn id="54" dur="1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70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60" dur="1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4" grpId="0" animBg="1"/>
      <p:bldP spid="117" grpId="0" animBg="1"/>
      <p:bldP spid="1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B7A948C-C20F-4CB7-B6AA-83BE31615FB2}"/>
              </a:ext>
            </a:extLst>
          </p:cNvPr>
          <p:cNvGrpSpPr/>
          <p:nvPr/>
        </p:nvGrpSpPr>
        <p:grpSpPr>
          <a:xfrm rot="10800000">
            <a:off x="2990054" y="615924"/>
            <a:ext cx="5517333" cy="742182"/>
            <a:chOff x="2889250" y="1251245"/>
            <a:chExt cx="8012281" cy="107527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C30E63-D279-4580-BFBF-9B4AF3E5B975}"/>
                </a:ext>
              </a:extLst>
            </p:cNvPr>
            <p:cNvSpPr/>
            <p:nvPr/>
          </p:nvSpPr>
          <p:spPr>
            <a:xfrm>
              <a:off x="2889250" y="1251249"/>
              <a:ext cx="6548600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XCCW Joined 1a" panose="03050602040000000000" pitchFamily="66" charset="0"/>
              </a:endParaRPr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C7958CBF-926C-411B-A246-6F48A837D33A}"/>
                </a:ext>
              </a:extLst>
            </p:cNvPr>
            <p:cNvSpPr/>
            <p:nvPr/>
          </p:nvSpPr>
          <p:spPr>
            <a:xfrm rot="10800000" flipV="1">
              <a:off x="9115172" y="1251245"/>
              <a:ext cx="1786359" cy="1075266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F91BD9D-C3B7-449E-B384-755663B147A8}"/>
              </a:ext>
            </a:extLst>
          </p:cNvPr>
          <p:cNvGrpSpPr/>
          <p:nvPr/>
        </p:nvGrpSpPr>
        <p:grpSpPr>
          <a:xfrm>
            <a:off x="636607" y="615928"/>
            <a:ext cx="2495314" cy="742179"/>
            <a:chOff x="636608" y="1251245"/>
            <a:chExt cx="1873824" cy="107526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AC80184-984B-4FDF-B03C-321619EEDFA3}"/>
                </a:ext>
              </a:extLst>
            </p:cNvPr>
            <p:cNvSpPr/>
            <p:nvPr/>
          </p:nvSpPr>
          <p:spPr>
            <a:xfrm>
              <a:off x="636608" y="1251245"/>
              <a:ext cx="1101259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F018C256-0761-4748-AA41-DF9DFCAED346}"/>
                </a:ext>
              </a:extLst>
            </p:cNvPr>
            <p:cNvSpPr/>
            <p:nvPr/>
          </p:nvSpPr>
          <p:spPr>
            <a:xfrm rot="10800000" flipV="1">
              <a:off x="1082297" y="1251245"/>
              <a:ext cx="1428135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-1" y="-7845"/>
            <a:ext cx="5827923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Find Angles Smaller Than a Right Angle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317CB-324F-45FC-9C70-EB8DBDE18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" y="802874"/>
            <a:ext cx="4785430" cy="5374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2A340-DA92-462D-A2D5-D0FA870FEC75}"/>
              </a:ext>
            </a:extLst>
          </p:cNvPr>
          <p:cNvSpPr txBox="1"/>
          <p:nvPr/>
        </p:nvSpPr>
        <p:spPr>
          <a:xfrm>
            <a:off x="3444950" y="680720"/>
            <a:ext cx="512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XCCW Joined 1a" panose="03050602040000000000" pitchFamily="66" charset="0"/>
              </a:rPr>
              <a:t>Can you find any angles that are </a:t>
            </a:r>
            <a:r>
              <a:rPr lang="en-GB" sz="1400" b="1" u="sng" dirty="0">
                <a:latin typeface="XCCW Joined 1a" panose="03050602040000000000" pitchFamily="66" charset="0"/>
              </a:rPr>
              <a:t>smaller</a:t>
            </a:r>
            <a:r>
              <a:rPr lang="en-GB" sz="1400" dirty="0">
                <a:latin typeface="XCCW Joined 1a" panose="03050602040000000000" pitchFamily="66" charset="0"/>
              </a:rPr>
              <a:t> </a:t>
            </a:r>
            <a:br>
              <a:rPr lang="en-GB" sz="1400" dirty="0">
                <a:latin typeface="XCCW Joined 1a" panose="03050602040000000000" pitchFamily="66" charset="0"/>
              </a:rPr>
            </a:br>
            <a:r>
              <a:rPr lang="en-GB" sz="1400" dirty="0">
                <a:latin typeface="XCCW Joined 1a" panose="03050602040000000000" pitchFamily="66" charset="0"/>
              </a:rPr>
              <a:t>than a right angle in this picture?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63ABAB6-903E-40FB-BCAE-5C138B54047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825" y="802874"/>
            <a:ext cx="4785429" cy="53744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0FF83B-486A-4FBA-92E5-9DF0B662E61A}"/>
              </a:ext>
            </a:extLst>
          </p:cNvPr>
          <p:cNvSpPr txBox="1"/>
          <p:nvPr/>
        </p:nvSpPr>
        <p:spPr>
          <a:xfrm>
            <a:off x="4535488" y="1479838"/>
            <a:ext cx="3825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>
                <a:latin typeface="XCCW Joined 1a" panose="03050602040000000000" pitchFamily="66" charset="0"/>
              </a:rPr>
              <a:t>Use a right-angle finder to help.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725AB-0C5B-4A61-966B-12C6901E3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03" y="3576320"/>
            <a:ext cx="2137496" cy="213749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370734E-463A-4F9B-9B2F-F61445A86356}"/>
              </a:ext>
            </a:extLst>
          </p:cNvPr>
          <p:cNvGrpSpPr/>
          <p:nvPr/>
        </p:nvGrpSpPr>
        <p:grpSpPr>
          <a:xfrm flipH="1">
            <a:off x="5577839" y="2002720"/>
            <a:ext cx="2929548" cy="1292507"/>
            <a:chOff x="443373" y="972273"/>
            <a:chExt cx="2940293" cy="1292507"/>
          </a:xfrm>
        </p:grpSpPr>
        <p:sp>
          <p:nvSpPr>
            <p:cNvPr id="54" name="Arrow: Pentagon 53">
              <a:extLst>
                <a:ext uri="{FF2B5EF4-FFF2-40B4-BE49-F238E27FC236}">
                  <a16:creationId xmlns:a16="http://schemas.microsoft.com/office/drawing/2014/main" id="{4F4EFF33-1FC2-43D0-9651-0604A3BF6D57}"/>
                </a:ext>
              </a:extLst>
            </p:cNvPr>
            <p:cNvSpPr/>
            <p:nvPr/>
          </p:nvSpPr>
          <p:spPr>
            <a:xfrm>
              <a:off x="443373" y="972273"/>
              <a:ext cx="2940293" cy="1292507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XCCW Joined 1a" panose="03050602040000000000" pitchFamily="66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8BF65D-8AFA-4A49-9396-9F529F0221C0}"/>
                </a:ext>
              </a:extLst>
            </p:cNvPr>
            <p:cNvSpPr txBox="1"/>
            <p:nvPr/>
          </p:nvSpPr>
          <p:spPr>
            <a:xfrm>
              <a:off x="616789" y="1143935"/>
              <a:ext cx="23153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XCCW Joined 1a" panose="03050602040000000000" pitchFamily="66" charset="0"/>
                </a:rPr>
                <a:t>Here are some acute angles. Did you find any more?</a:t>
              </a:r>
            </a:p>
          </p:txBody>
        </p:sp>
      </p:grpSp>
      <p:sp>
        <p:nvSpPr>
          <p:cNvPr id="36" name="Arc 35">
            <a:extLst>
              <a:ext uri="{FF2B5EF4-FFF2-40B4-BE49-F238E27FC236}">
                <a16:creationId xmlns:a16="http://schemas.microsoft.com/office/drawing/2014/main" id="{19C13644-75A2-4EF2-8C9A-C3B57894241B}"/>
              </a:ext>
            </a:extLst>
          </p:cNvPr>
          <p:cNvSpPr/>
          <p:nvPr/>
        </p:nvSpPr>
        <p:spPr>
          <a:xfrm>
            <a:off x="1823710" y="1682956"/>
            <a:ext cx="727321" cy="727321"/>
          </a:xfrm>
          <a:prstGeom prst="arc">
            <a:avLst>
              <a:gd name="adj1" fmla="val 16415460"/>
              <a:gd name="adj2" fmla="val 18476896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A7A7F1D8-8789-4876-8CD8-55449DA4A7E2}"/>
              </a:ext>
            </a:extLst>
          </p:cNvPr>
          <p:cNvSpPr/>
          <p:nvPr/>
        </p:nvSpPr>
        <p:spPr>
          <a:xfrm>
            <a:off x="1832286" y="1689308"/>
            <a:ext cx="727321" cy="727321"/>
          </a:xfrm>
          <a:prstGeom prst="arc">
            <a:avLst>
              <a:gd name="adj1" fmla="val 19252780"/>
              <a:gd name="adj2" fmla="val 6472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A69D6C97-F843-4A88-8818-C7FB49150295}"/>
              </a:ext>
            </a:extLst>
          </p:cNvPr>
          <p:cNvSpPr/>
          <p:nvPr/>
        </p:nvSpPr>
        <p:spPr>
          <a:xfrm>
            <a:off x="1737592" y="1670088"/>
            <a:ext cx="727321" cy="727321"/>
          </a:xfrm>
          <a:prstGeom prst="arc">
            <a:avLst>
              <a:gd name="adj1" fmla="val 13781551"/>
              <a:gd name="adj2" fmla="val 16122160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2" name="Arc 41">
            <a:extLst>
              <a:ext uri="{FF2B5EF4-FFF2-40B4-BE49-F238E27FC236}">
                <a16:creationId xmlns:a16="http://schemas.microsoft.com/office/drawing/2014/main" id="{2A7602CE-6E8E-4BAC-811A-D9D0BD15192A}"/>
              </a:ext>
            </a:extLst>
          </p:cNvPr>
          <p:cNvSpPr/>
          <p:nvPr/>
        </p:nvSpPr>
        <p:spPr>
          <a:xfrm>
            <a:off x="1731044" y="1692484"/>
            <a:ext cx="727321" cy="727321"/>
          </a:xfrm>
          <a:prstGeom prst="arc">
            <a:avLst>
              <a:gd name="adj1" fmla="val 10804287"/>
              <a:gd name="adj2" fmla="val 1319928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11A13433-37F3-489A-A080-409477738510}"/>
              </a:ext>
            </a:extLst>
          </p:cNvPr>
          <p:cNvSpPr/>
          <p:nvPr/>
        </p:nvSpPr>
        <p:spPr>
          <a:xfrm>
            <a:off x="585671" y="1689308"/>
            <a:ext cx="727321" cy="727321"/>
          </a:xfrm>
          <a:prstGeom prst="arc">
            <a:avLst>
              <a:gd name="adj1" fmla="val 19252780"/>
              <a:gd name="adj2" fmla="val 6472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BA3BF010-5003-415B-8947-C994E60DD868}"/>
              </a:ext>
            </a:extLst>
          </p:cNvPr>
          <p:cNvSpPr/>
          <p:nvPr/>
        </p:nvSpPr>
        <p:spPr>
          <a:xfrm>
            <a:off x="3031218" y="1694072"/>
            <a:ext cx="727321" cy="727321"/>
          </a:xfrm>
          <a:prstGeom prst="arc">
            <a:avLst>
              <a:gd name="adj1" fmla="val 10804287"/>
              <a:gd name="adj2" fmla="val 1319928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03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 animBg="1"/>
      <p:bldP spid="39" grpId="0" animBg="1"/>
      <p:bldP spid="42" grpId="0" animBg="1"/>
      <p:bldP spid="43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7A87DE5-ECE8-4F92-92ED-490B94AD9606}"/>
              </a:ext>
            </a:extLst>
          </p:cNvPr>
          <p:cNvSpPr/>
          <p:nvPr/>
        </p:nvSpPr>
        <p:spPr>
          <a:xfrm>
            <a:off x="4324413" y="3828540"/>
            <a:ext cx="1612915" cy="2413531"/>
          </a:xfrm>
          <a:prstGeom prst="roundRect">
            <a:avLst>
              <a:gd name="adj" fmla="val 978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BD8A02C-326F-43F8-B1A2-6A3F324C0043}"/>
              </a:ext>
            </a:extLst>
          </p:cNvPr>
          <p:cNvSpPr/>
          <p:nvPr/>
        </p:nvSpPr>
        <p:spPr>
          <a:xfrm>
            <a:off x="6009380" y="4636820"/>
            <a:ext cx="2381625" cy="1604757"/>
          </a:xfrm>
          <a:prstGeom prst="roundRect">
            <a:avLst>
              <a:gd name="adj" fmla="val 9780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sp>
        <p:nvSpPr>
          <p:cNvPr id="129" name="Arc 128">
            <a:extLst>
              <a:ext uri="{FF2B5EF4-FFF2-40B4-BE49-F238E27FC236}">
                <a16:creationId xmlns:a16="http://schemas.microsoft.com/office/drawing/2014/main" id="{2B6CCFCF-387E-42C8-BD3B-3A15E6954D37}"/>
              </a:ext>
            </a:extLst>
          </p:cNvPr>
          <p:cNvSpPr/>
          <p:nvPr/>
        </p:nvSpPr>
        <p:spPr>
          <a:xfrm rot="10800000">
            <a:off x="4379498" y="2139027"/>
            <a:ext cx="727321" cy="727321"/>
          </a:xfrm>
          <a:prstGeom prst="arc">
            <a:avLst>
              <a:gd name="adj1" fmla="val 16200000"/>
              <a:gd name="adj2" fmla="val 1231715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sp>
        <p:nvSpPr>
          <p:cNvPr id="131" name="Arc 130">
            <a:extLst>
              <a:ext uri="{FF2B5EF4-FFF2-40B4-BE49-F238E27FC236}">
                <a16:creationId xmlns:a16="http://schemas.microsoft.com/office/drawing/2014/main" id="{B9B9C48E-1BCE-4638-ACEF-B6B22B01D6FE}"/>
              </a:ext>
            </a:extLst>
          </p:cNvPr>
          <p:cNvSpPr/>
          <p:nvPr/>
        </p:nvSpPr>
        <p:spPr>
          <a:xfrm rot="16200000">
            <a:off x="6944149" y="3584761"/>
            <a:ext cx="727321" cy="727321"/>
          </a:xfrm>
          <a:prstGeom prst="arc">
            <a:avLst>
              <a:gd name="adj1" fmla="val 16200000"/>
              <a:gd name="adj2" fmla="val 7104291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sp>
        <p:nvSpPr>
          <p:cNvPr id="133" name="Arc 132">
            <a:extLst>
              <a:ext uri="{FF2B5EF4-FFF2-40B4-BE49-F238E27FC236}">
                <a16:creationId xmlns:a16="http://schemas.microsoft.com/office/drawing/2014/main" id="{08B08AAD-5811-4D64-8B9E-BF449AB2B815}"/>
              </a:ext>
            </a:extLst>
          </p:cNvPr>
          <p:cNvSpPr/>
          <p:nvPr/>
        </p:nvSpPr>
        <p:spPr>
          <a:xfrm rot="16200000">
            <a:off x="5282059" y="4446847"/>
            <a:ext cx="727321" cy="727321"/>
          </a:xfrm>
          <a:prstGeom prst="arc">
            <a:avLst>
              <a:gd name="adj1" fmla="val 11073075"/>
              <a:gd name="adj2" fmla="val 18737762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sp>
        <p:nvSpPr>
          <p:cNvPr id="134" name="Arc 133">
            <a:extLst>
              <a:ext uri="{FF2B5EF4-FFF2-40B4-BE49-F238E27FC236}">
                <a16:creationId xmlns:a16="http://schemas.microsoft.com/office/drawing/2014/main" id="{4FEB8EB2-57E2-48CD-AA1E-D452F766C221}"/>
              </a:ext>
            </a:extLst>
          </p:cNvPr>
          <p:cNvSpPr/>
          <p:nvPr/>
        </p:nvSpPr>
        <p:spPr>
          <a:xfrm rot="19165310">
            <a:off x="6687390" y="5475532"/>
            <a:ext cx="727321" cy="727321"/>
          </a:xfrm>
          <a:prstGeom prst="arc">
            <a:avLst>
              <a:gd name="adj1" fmla="val 16157169"/>
              <a:gd name="adj2" fmla="val 701772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61FFE0-7633-4C46-90B3-6BEEB563D896}"/>
              </a:ext>
            </a:extLst>
          </p:cNvPr>
          <p:cNvGrpSpPr/>
          <p:nvPr/>
        </p:nvGrpSpPr>
        <p:grpSpPr>
          <a:xfrm>
            <a:off x="443373" y="1247635"/>
            <a:ext cx="2940293" cy="1077218"/>
            <a:chOff x="443373" y="930496"/>
            <a:chExt cx="2940293" cy="1077218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D044AAE0-D4E0-4653-9E72-FDADAEC917C4}"/>
                </a:ext>
              </a:extLst>
            </p:cNvPr>
            <p:cNvSpPr/>
            <p:nvPr/>
          </p:nvSpPr>
          <p:spPr>
            <a:xfrm>
              <a:off x="443373" y="972273"/>
              <a:ext cx="2940293" cy="960991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5DD3DED-22CA-4699-AD79-B4F94AB4A836}"/>
                </a:ext>
              </a:extLst>
            </p:cNvPr>
            <p:cNvSpPr txBox="1"/>
            <p:nvPr/>
          </p:nvSpPr>
          <p:spPr>
            <a:xfrm>
              <a:off x="459421" y="930496"/>
              <a:ext cx="27262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A curved line is used to show an angle greater than a right angle.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F9F199-CE5B-4F8A-B468-78C550D8CCF3}"/>
              </a:ext>
            </a:extLst>
          </p:cNvPr>
          <p:cNvGrpSpPr/>
          <p:nvPr/>
        </p:nvGrpSpPr>
        <p:grpSpPr>
          <a:xfrm>
            <a:off x="411176" y="2579436"/>
            <a:ext cx="2932994" cy="862699"/>
            <a:chOff x="411176" y="967658"/>
            <a:chExt cx="2932994" cy="862699"/>
          </a:xfrm>
        </p:grpSpPr>
        <p:sp>
          <p:nvSpPr>
            <p:cNvPr id="46" name="Arrow: Pentagon 45">
              <a:extLst>
                <a:ext uri="{FF2B5EF4-FFF2-40B4-BE49-F238E27FC236}">
                  <a16:creationId xmlns:a16="http://schemas.microsoft.com/office/drawing/2014/main" id="{26C8477A-1D85-4CD6-AB08-EDD5771C83E3}"/>
                </a:ext>
              </a:extLst>
            </p:cNvPr>
            <p:cNvSpPr/>
            <p:nvPr/>
          </p:nvSpPr>
          <p:spPr>
            <a:xfrm>
              <a:off x="440197" y="967658"/>
              <a:ext cx="2903973" cy="833364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31C3160-2969-4F84-92E9-F53E45962001}"/>
                </a:ext>
              </a:extLst>
            </p:cNvPr>
            <p:cNvSpPr txBox="1"/>
            <p:nvPr/>
          </p:nvSpPr>
          <p:spPr>
            <a:xfrm>
              <a:off x="411176" y="999360"/>
              <a:ext cx="216832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An angle can be in any position.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F5A7875-7CD2-48DC-B415-2FE2197EAE08}"/>
              </a:ext>
            </a:extLst>
          </p:cNvPr>
          <p:cNvGrpSpPr/>
          <p:nvPr/>
        </p:nvGrpSpPr>
        <p:grpSpPr>
          <a:xfrm rot="13502979">
            <a:off x="3479906" y="1243691"/>
            <a:ext cx="2534294" cy="2534292"/>
            <a:chOff x="2898774" y="1755777"/>
            <a:chExt cx="3346452" cy="3346450"/>
          </a:xfrm>
        </p:grpSpPr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D982D40-EB9C-481A-846F-86381C41296E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5639179F-9CE9-486B-8CB4-FD0650F1095F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A5F40D6-EDEE-4BB3-9D48-7C35F87ED9B3}"/>
              </a:ext>
            </a:extLst>
          </p:cNvPr>
          <p:cNvGrpSpPr/>
          <p:nvPr/>
        </p:nvGrpSpPr>
        <p:grpSpPr>
          <a:xfrm rot="13500000">
            <a:off x="4294698" y="2672897"/>
            <a:ext cx="915536" cy="909858"/>
            <a:chOff x="999281" y="2233914"/>
            <a:chExt cx="1208936" cy="1201438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E418A6E-55AB-4C16-992A-67A45E014CC3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6624C83E-8075-43DC-B32A-47A7E9F9D728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77CB648-CC62-4576-8032-24C7DA5CC55A}"/>
              </a:ext>
            </a:extLst>
          </p:cNvPr>
          <p:cNvGrpSpPr/>
          <p:nvPr/>
        </p:nvGrpSpPr>
        <p:grpSpPr>
          <a:xfrm rot="18910379">
            <a:off x="6052237" y="2686875"/>
            <a:ext cx="2534294" cy="2534292"/>
            <a:chOff x="2898774" y="1755777"/>
            <a:chExt cx="3346452" cy="3346450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628CDDC9-2BE9-4EBE-96AD-262BAE87E284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5092F978-3039-49A3-B3E6-02D240351776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1A7F1B42-2824-4FEA-A9DF-6673460ACB5E}"/>
              </a:ext>
            </a:extLst>
          </p:cNvPr>
          <p:cNvGrpSpPr/>
          <p:nvPr/>
        </p:nvGrpSpPr>
        <p:grpSpPr>
          <a:xfrm rot="18900000">
            <a:off x="6247264" y="3501099"/>
            <a:ext cx="915536" cy="909858"/>
            <a:chOff x="999281" y="2233914"/>
            <a:chExt cx="1208936" cy="1201438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666F621-8FB5-4DE1-93B0-CFABA63EDBE2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F361008-6429-4994-8B09-ACC23B87C449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677EF61-726D-4E30-A303-E411C911AAD9}"/>
              </a:ext>
            </a:extLst>
          </p:cNvPr>
          <p:cNvSpPr/>
          <p:nvPr/>
        </p:nvSpPr>
        <p:spPr>
          <a:xfrm>
            <a:off x="5975813" y="3302807"/>
            <a:ext cx="2047240" cy="1190622"/>
          </a:xfrm>
          <a:custGeom>
            <a:avLst/>
            <a:gdLst>
              <a:gd name="connsiteX0" fmla="*/ 0 w 4683760"/>
              <a:gd name="connsiteY0" fmla="*/ 0 h 1490342"/>
              <a:gd name="connsiteX1" fmla="*/ 4683760 w 4683760"/>
              <a:gd name="connsiteY1" fmla="*/ 0 h 1490342"/>
              <a:gd name="connsiteX2" fmla="*/ 4683760 w 4683760"/>
              <a:gd name="connsiteY2" fmla="*/ 1490342 h 1490342"/>
              <a:gd name="connsiteX3" fmla="*/ 0 w 4683760"/>
              <a:gd name="connsiteY3" fmla="*/ 1490342 h 1490342"/>
              <a:gd name="connsiteX4" fmla="*/ 0 w 4683760"/>
              <a:gd name="connsiteY4" fmla="*/ 0 h 1490342"/>
              <a:gd name="connsiteX0" fmla="*/ 2250440 w 4683760"/>
              <a:gd name="connsiteY0" fmla="*/ 1010920 h 1490342"/>
              <a:gd name="connsiteX1" fmla="*/ 4683760 w 4683760"/>
              <a:gd name="connsiteY1" fmla="*/ 0 h 1490342"/>
              <a:gd name="connsiteX2" fmla="*/ 4683760 w 4683760"/>
              <a:gd name="connsiteY2" fmla="*/ 1490342 h 1490342"/>
              <a:gd name="connsiteX3" fmla="*/ 0 w 4683760"/>
              <a:gd name="connsiteY3" fmla="*/ 1490342 h 1490342"/>
              <a:gd name="connsiteX4" fmla="*/ 2250440 w 4683760"/>
              <a:gd name="connsiteY4" fmla="*/ 1010920 h 1490342"/>
              <a:gd name="connsiteX0" fmla="*/ 30480 w 4683760"/>
              <a:gd name="connsiteY0" fmla="*/ 828040 h 1490342"/>
              <a:gd name="connsiteX1" fmla="*/ 4683760 w 4683760"/>
              <a:gd name="connsiteY1" fmla="*/ 0 h 1490342"/>
              <a:gd name="connsiteX2" fmla="*/ 4683760 w 4683760"/>
              <a:gd name="connsiteY2" fmla="*/ 1490342 h 1490342"/>
              <a:gd name="connsiteX3" fmla="*/ 0 w 4683760"/>
              <a:gd name="connsiteY3" fmla="*/ 1490342 h 1490342"/>
              <a:gd name="connsiteX4" fmla="*/ 30480 w 4683760"/>
              <a:gd name="connsiteY4" fmla="*/ 828040 h 1490342"/>
              <a:gd name="connsiteX0" fmla="*/ 30480 w 4683760"/>
              <a:gd name="connsiteY0" fmla="*/ 360680 h 1022982"/>
              <a:gd name="connsiteX1" fmla="*/ 1940560 w 4683760"/>
              <a:gd name="connsiteY1" fmla="*/ 0 h 1022982"/>
              <a:gd name="connsiteX2" fmla="*/ 4683760 w 4683760"/>
              <a:gd name="connsiteY2" fmla="*/ 1022982 h 1022982"/>
              <a:gd name="connsiteX3" fmla="*/ 0 w 4683760"/>
              <a:gd name="connsiteY3" fmla="*/ 1022982 h 1022982"/>
              <a:gd name="connsiteX4" fmla="*/ 30480 w 4683760"/>
              <a:gd name="connsiteY4" fmla="*/ 360680 h 1022982"/>
              <a:gd name="connsiteX0" fmla="*/ 30480 w 2047240"/>
              <a:gd name="connsiteY0" fmla="*/ 360680 h 1190622"/>
              <a:gd name="connsiteX1" fmla="*/ 1940560 w 2047240"/>
              <a:gd name="connsiteY1" fmla="*/ 0 h 1190622"/>
              <a:gd name="connsiteX2" fmla="*/ 2047240 w 2047240"/>
              <a:gd name="connsiteY2" fmla="*/ 1190622 h 1190622"/>
              <a:gd name="connsiteX3" fmla="*/ 0 w 2047240"/>
              <a:gd name="connsiteY3" fmla="*/ 1022982 h 1190622"/>
              <a:gd name="connsiteX4" fmla="*/ 30480 w 2047240"/>
              <a:gd name="connsiteY4" fmla="*/ 360680 h 1190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47240" h="1190622">
                <a:moveTo>
                  <a:pt x="30480" y="360680"/>
                </a:moveTo>
                <a:lnTo>
                  <a:pt x="1940560" y="0"/>
                </a:lnTo>
                <a:lnTo>
                  <a:pt x="2047240" y="1190622"/>
                </a:lnTo>
                <a:lnTo>
                  <a:pt x="0" y="1022982"/>
                </a:lnTo>
                <a:lnTo>
                  <a:pt x="30480" y="3606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EC43EEC-D3C5-4790-9835-29B49793D13F}"/>
              </a:ext>
            </a:extLst>
          </p:cNvPr>
          <p:cNvGrpSpPr/>
          <p:nvPr/>
        </p:nvGrpSpPr>
        <p:grpSpPr>
          <a:xfrm rot="10379">
            <a:off x="4383318" y="3559472"/>
            <a:ext cx="2534294" cy="2534292"/>
            <a:chOff x="2898774" y="1755777"/>
            <a:chExt cx="3346452" cy="334645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F464DED-E654-4E96-A99C-57CCD5C58831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68165E06-B371-4B06-B7E6-0A6290B64DB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0E10A46-53DC-4026-91BA-E7041C254FFD}"/>
              </a:ext>
            </a:extLst>
          </p:cNvPr>
          <p:cNvGrpSpPr/>
          <p:nvPr/>
        </p:nvGrpSpPr>
        <p:grpSpPr>
          <a:xfrm>
            <a:off x="4753027" y="3936103"/>
            <a:ext cx="915536" cy="909858"/>
            <a:chOff x="999281" y="2233914"/>
            <a:chExt cx="1208936" cy="1201438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222E3D7-82EF-4814-AF26-B3696B438724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52A96196-467B-47D6-854B-62D7F291A378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1A9074F-37EC-4FF2-861F-F7F300BCB091}"/>
              </a:ext>
            </a:extLst>
          </p:cNvPr>
          <p:cNvGrpSpPr/>
          <p:nvPr/>
        </p:nvGrpSpPr>
        <p:grpSpPr>
          <a:xfrm>
            <a:off x="5795248" y="4540011"/>
            <a:ext cx="2534294" cy="2534292"/>
            <a:chOff x="2898774" y="1755777"/>
            <a:chExt cx="3346452" cy="3346450"/>
          </a:xfrm>
        </p:grpSpPr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4E85FF6-3751-4C03-98CF-5D4A9C4CB223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331C66CE-D923-421B-8AB8-A5DBE51084C0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613464A8-D244-41D8-8084-E7D2085DA9F9}"/>
              </a:ext>
            </a:extLst>
          </p:cNvPr>
          <p:cNvGrpSpPr/>
          <p:nvPr/>
        </p:nvGrpSpPr>
        <p:grpSpPr>
          <a:xfrm rot="21589621">
            <a:off x="6159899" y="4914198"/>
            <a:ext cx="915536" cy="909858"/>
            <a:chOff x="999281" y="2233914"/>
            <a:chExt cx="1208936" cy="1201438"/>
          </a:xfrm>
        </p:grpSpPr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F17D31DB-BF86-4FD5-9FA7-248497162744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79D82DA0-14E4-400C-8E43-F6A1CA113CC7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118" name="Rectangle 117">
            <a:extLst>
              <a:ext uri="{FF2B5EF4-FFF2-40B4-BE49-F238E27FC236}">
                <a16:creationId xmlns:a16="http://schemas.microsoft.com/office/drawing/2014/main" id="{3DA3BD03-902D-4D7F-8CB1-54620D794EF8}"/>
              </a:ext>
            </a:extLst>
          </p:cNvPr>
          <p:cNvSpPr/>
          <p:nvPr/>
        </p:nvSpPr>
        <p:spPr>
          <a:xfrm>
            <a:off x="4442517" y="3827568"/>
            <a:ext cx="3336680" cy="2207554"/>
          </a:xfrm>
          <a:custGeom>
            <a:avLst/>
            <a:gdLst>
              <a:gd name="connsiteX0" fmla="*/ 0 w 4113920"/>
              <a:gd name="connsiteY0" fmla="*/ 0 h 1887514"/>
              <a:gd name="connsiteX1" fmla="*/ 4113920 w 4113920"/>
              <a:gd name="connsiteY1" fmla="*/ 0 h 1887514"/>
              <a:gd name="connsiteX2" fmla="*/ 4113920 w 4113920"/>
              <a:gd name="connsiteY2" fmla="*/ 1887514 h 1887514"/>
              <a:gd name="connsiteX3" fmla="*/ 0 w 4113920"/>
              <a:gd name="connsiteY3" fmla="*/ 1887514 h 1887514"/>
              <a:gd name="connsiteX4" fmla="*/ 0 w 4113920"/>
              <a:gd name="connsiteY4" fmla="*/ 0 h 1887514"/>
              <a:gd name="connsiteX0" fmla="*/ 259080 w 4113920"/>
              <a:gd name="connsiteY0" fmla="*/ 0 h 2151674"/>
              <a:gd name="connsiteX1" fmla="*/ 4113920 w 4113920"/>
              <a:gd name="connsiteY1" fmla="*/ 264160 h 2151674"/>
              <a:gd name="connsiteX2" fmla="*/ 4113920 w 4113920"/>
              <a:gd name="connsiteY2" fmla="*/ 2151674 h 2151674"/>
              <a:gd name="connsiteX3" fmla="*/ 0 w 4113920"/>
              <a:gd name="connsiteY3" fmla="*/ 2151674 h 2151674"/>
              <a:gd name="connsiteX4" fmla="*/ 259080 w 4113920"/>
              <a:gd name="connsiteY4" fmla="*/ 0 h 2151674"/>
              <a:gd name="connsiteX0" fmla="*/ 259080 w 4113920"/>
              <a:gd name="connsiteY0" fmla="*/ 0 h 2151674"/>
              <a:gd name="connsiteX1" fmla="*/ 3656720 w 4113920"/>
              <a:gd name="connsiteY1" fmla="*/ 1143000 h 2151674"/>
              <a:gd name="connsiteX2" fmla="*/ 4113920 w 4113920"/>
              <a:gd name="connsiteY2" fmla="*/ 2151674 h 2151674"/>
              <a:gd name="connsiteX3" fmla="*/ 0 w 4113920"/>
              <a:gd name="connsiteY3" fmla="*/ 2151674 h 2151674"/>
              <a:gd name="connsiteX4" fmla="*/ 259080 w 4113920"/>
              <a:gd name="connsiteY4" fmla="*/ 0 h 2151674"/>
              <a:gd name="connsiteX0" fmla="*/ 259080 w 4113920"/>
              <a:gd name="connsiteY0" fmla="*/ 0 h 2151674"/>
              <a:gd name="connsiteX1" fmla="*/ 2960760 w 4113920"/>
              <a:gd name="connsiteY1" fmla="*/ 1894840 h 2151674"/>
              <a:gd name="connsiteX2" fmla="*/ 4113920 w 4113920"/>
              <a:gd name="connsiteY2" fmla="*/ 2151674 h 2151674"/>
              <a:gd name="connsiteX3" fmla="*/ 0 w 4113920"/>
              <a:gd name="connsiteY3" fmla="*/ 2151674 h 2151674"/>
              <a:gd name="connsiteX4" fmla="*/ 259080 w 4113920"/>
              <a:gd name="connsiteY4" fmla="*/ 0 h 2151674"/>
              <a:gd name="connsiteX0" fmla="*/ 259080 w 4113920"/>
              <a:gd name="connsiteY0" fmla="*/ 0 h 2151674"/>
              <a:gd name="connsiteX1" fmla="*/ 3336680 w 4113920"/>
              <a:gd name="connsiteY1" fmla="*/ 1722120 h 2151674"/>
              <a:gd name="connsiteX2" fmla="*/ 4113920 w 4113920"/>
              <a:gd name="connsiteY2" fmla="*/ 2151674 h 2151674"/>
              <a:gd name="connsiteX3" fmla="*/ 0 w 4113920"/>
              <a:gd name="connsiteY3" fmla="*/ 2151674 h 2151674"/>
              <a:gd name="connsiteX4" fmla="*/ 259080 w 4113920"/>
              <a:gd name="connsiteY4" fmla="*/ 0 h 2151674"/>
              <a:gd name="connsiteX0" fmla="*/ 259080 w 3336680"/>
              <a:gd name="connsiteY0" fmla="*/ 0 h 2273594"/>
              <a:gd name="connsiteX1" fmla="*/ 3336680 w 3336680"/>
              <a:gd name="connsiteY1" fmla="*/ 1722120 h 2273594"/>
              <a:gd name="connsiteX2" fmla="*/ 2600080 w 3336680"/>
              <a:gd name="connsiteY2" fmla="*/ 2273594 h 2273594"/>
              <a:gd name="connsiteX3" fmla="*/ 0 w 3336680"/>
              <a:gd name="connsiteY3" fmla="*/ 2151674 h 2273594"/>
              <a:gd name="connsiteX4" fmla="*/ 259080 w 3336680"/>
              <a:gd name="connsiteY4" fmla="*/ 0 h 2273594"/>
              <a:gd name="connsiteX0" fmla="*/ 259080 w 3336680"/>
              <a:gd name="connsiteY0" fmla="*/ 0 h 2207554"/>
              <a:gd name="connsiteX1" fmla="*/ 3336680 w 3336680"/>
              <a:gd name="connsiteY1" fmla="*/ 1722120 h 2207554"/>
              <a:gd name="connsiteX2" fmla="*/ 2788040 w 3336680"/>
              <a:gd name="connsiteY2" fmla="*/ 2207554 h 2207554"/>
              <a:gd name="connsiteX3" fmla="*/ 0 w 3336680"/>
              <a:gd name="connsiteY3" fmla="*/ 2151674 h 2207554"/>
              <a:gd name="connsiteX4" fmla="*/ 259080 w 3336680"/>
              <a:gd name="connsiteY4" fmla="*/ 0 h 2207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36680" h="2207554">
                <a:moveTo>
                  <a:pt x="259080" y="0"/>
                </a:moveTo>
                <a:lnTo>
                  <a:pt x="3336680" y="1722120"/>
                </a:lnTo>
                <a:lnTo>
                  <a:pt x="2788040" y="2207554"/>
                </a:lnTo>
                <a:lnTo>
                  <a:pt x="0" y="2151674"/>
                </a:lnTo>
                <a:lnTo>
                  <a:pt x="2590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7C8EA4-9FA2-4C93-A0A4-1DBA20E3B905}"/>
              </a:ext>
            </a:extLst>
          </p:cNvPr>
          <p:cNvGrpSpPr/>
          <p:nvPr/>
        </p:nvGrpSpPr>
        <p:grpSpPr>
          <a:xfrm>
            <a:off x="419803" y="3741833"/>
            <a:ext cx="3491666" cy="844834"/>
            <a:chOff x="418871" y="972274"/>
            <a:chExt cx="3629731" cy="844834"/>
          </a:xfrm>
        </p:grpSpPr>
        <p:sp>
          <p:nvSpPr>
            <p:cNvPr id="49" name="Arrow: Pentagon 48">
              <a:extLst>
                <a:ext uri="{FF2B5EF4-FFF2-40B4-BE49-F238E27FC236}">
                  <a16:creationId xmlns:a16="http://schemas.microsoft.com/office/drawing/2014/main" id="{B4A4E8BB-8D2B-4C11-A1EA-3AD3ADEFADB8}"/>
                </a:ext>
              </a:extLst>
            </p:cNvPr>
            <p:cNvSpPr/>
            <p:nvPr/>
          </p:nvSpPr>
          <p:spPr>
            <a:xfrm>
              <a:off x="443373" y="972274"/>
              <a:ext cx="3605229" cy="763362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4C22B495-C400-4D47-97AF-22C122ED4FBE}"/>
                </a:ext>
              </a:extLst>
            </p:cNvPr>
            <p:cNvSpPr txBox="1"/>
            <p:nvPr/>
          </p:nvSpPr>
          <p:spPr>
            <a:xfrm>
              <a:off x="418871" y="986111"/>
              <a:ext cx="31019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These angles are all greater than a quarter turn.</a:t>
              </a:r>
            </a:p>
          </p:txBody>
        </p:sp>
      </p:grpSp>
      <p:sp>
        <p:nvSpPr>
          <p:cNvPr id="74" name="Rounded Rectangle 22">
            <a:extLst>
              <a:ext uri="{FF2B5EF4-FFF2-40B4-BE49-F238E27FC236}">
                <a16:creationId xmlns:a16="http://schemas.microsoft.com/office/drawing/2014/main" id="{2132025F-47BE-456B-9BCE-65072D0A03C0}"/>
              </a:ext>
            </a:extLst>
          </p:cNvPr>
          <p:cNvSpPr>
            <a:spLocks noChangeAspect="1"/>
          </p:cNvSpPr>
          <p:nvPr/>
        </p:nvSpPr>
        <p:spPr>
          <a:xfrm>
            <a:off x="0" y="0"/>
            <a:ext cx="5106819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Angles Greater Than a Right Angle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91ECF1C-5C16-4304-9AAE-497677F77141}"/>
              </a:ext>
            </a:extLst>
          </p:cNvPr>
          <p:cNvGrpSpPr/>
          <p:nvPr/>
        </p:nvGrpSpPr>
        <p:grpSpPr>
          <a:xfrm rot="10800000">
            <a:off x="7996933" y="615923"/>
            <a:ext cx="700632" cy="493943"/>
            <a:chOff x="5736988" y="1251253"/>
            <a:chExt cx="705539" cy="107526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9F1FE54E-E4A7-4A10-8CC5-57396797B17A}"/>
                </a:ext>
              </a:extLst>
            </p:cNvPr>
            <p:cNvSpPr/>
            <p:nvPr/>
          </p:nvSpPr>
          <p:spPr>
            <a:xfrm>
              <a:off x="5736988" y="1251253"/>
              <a:ext cx="459581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21" name="Parallelogram 120">
              <a:extLst>
                <a:ext uri="{FF2B5EF4-FFF2-40B4-BE49-F238E27FC236}">
                  <a16:creationId xmlns:a16="http://schemas.microsoft.com/office/drawing/2014/main" id="{F4D67265-B52B-47AA-9254-07CA389602FF}"/>
                </a:ext>
              </a:extLst>
            </p:cNvPr>
            <p:cNvSpPr/>
            <p:nvPr/>
          </p:nvSpPr>
          <p:spPr>
            <a:xfrm rot="10800000" flipV="1">
              <a:off x="5969247" y="1251253"/>
              <a:ext cx="473280" cy="1075266"/>
            </a:xfrm>
            <a:prstGeom prst="parallelogram">
              <a:avLst>
                <a:gd name="adj" fmla="val 2600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0A89AB75-C2C0-456E-8774-1C1057E06821}"/>
              </a:ext>
            </a:extLst>
          </p:cNvPr>
          <p:cNvGrpSpPr/>
          <p:nvPr/>
        </p:nvGrpSpPr>
        <p:grpSpPr>
          <a:xfrm>
            <a:off x="440198" y="615928"/>
            <a:ext cx="7625136" cy="493943"/>
            <a:chOff x="641195" y="1251245"/>
            <a:chExt cx="4075405" cy="107526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981DD902-11BA-4586-8C3E-59AB55F3D4DF}"/>
                </a:ext>
              </a:extLst>
            </p:cNvPr>
            <p:cNvSpPr/>
            <p:nvPr/>
          </p:nvSpPr>
          <p:spPr>
            <a:xfrm>
              <a:off x="641195" y="1251245"/>
              <a:ext cx="3291572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sp>
          <p:nvSpPr>
            <p:cNvPr id="124" name="Parallelogram 123">
              <a:extLst>
                <a:ext uri="{FF2B5EF4-FFF2-40B4-BE49-F238E27FC236}">
                  <a16:creationId xmlns:a16="http://schemas.microsoft.com/office/drawing/2014/main" id="{455C6C3A-D1B5-4900-86A4-EFB409AD0161}"/>
                </a:ext>
              </a:extLst>
            </p:cNvPr>
            <p:cNvSpPr/>
            <p:nvPr/>
          </p:nvSpPr>
          <p:spPr>
            <a:xfrm rot="10800000" flipV="1">
              <a:off x="2764483" y="1251245"/>
              <a:ext cx="1952117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125" name="Rectangle 124">
            <a:extLst>
              <a:ext uri="{FF2B5EF4-FFF2-40B4-BE49-F238E27FC236}">
                <a16:creationId xmlns:a16="http://schemas.microsoft.com/office/drawing/2014/main" id="{EBAF651B-0B85-41E4-ABE2-86AD5D57D48D}"/>
              </a:ext>
            </a:extLst>
          </p:cNvPr>
          <p:cNvSpPr/>
          <p:nvPr/>
        </p:nvSpPr>
        <p:spPr>
          <a:xfrm>
            <a:off x="504862" y="618980"/>
            <a:ext cx="7288756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dirty="0">
                <a:latin typeface="XCCW Joined 1a" panose="03050602040000000000" pitchFamily="66" charset="0"/>
              </a:rPr>
              <a:t>Here are some examples of angles that are </a:t>
            </a:r>
            <a:r>
              <a:rPr lang="en-GB" sz="1600" b="1" dirty="0">
                <a:latin typeface="XCCW Joined 1a" panose="03050602040000000000" pitchFamily="66" charset="0"/>
              </a:rPr>
              <a:t>greater</a:t>
            </a:r>
            <a:r>
              <a:rPr lang="en-GB" sz="1600" dirty="0">
                <a:latin typeface="XCCW Joined 1a" panose="03050602040000000000" pitchFamily="66" charset="0"/>
              </a:rPr>
              <a:t> than a right angle.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57167F9-5423-466F-ABA9-0E9DEF23193A}"/>
              </a:ext>
            </a:extLst>
          </p:cNvPr>
          <p:cNvGrpSpPr/>
          <p:nvPr/>
        </p:nvGrpSpPr>
        <p:grpSpPr>
          <a:xfrm>
            <a:off x="443373" y="4818730"/>
            <a:ext cx="3369897" cy="1323439"/>
            <a:chOff x="443373" y="956776"/>
            <a:chExt cx="3503147" cy="1323439"/>
          </a:xfrm>
        </p:grpSpPr>
        <p:sp>
          <p:nvSpPr>
            <p:cNvPr id="127" name="Arrow: Pentagon 126">
              <a:extLst>
                <a:ext uri="{FF2B5EF4-FFF2-40B4-BE49-F238E27FC236}">
                  <a16:creationId xmlns:a16="http://schemas.microsoft.com/office/drawing/2014/main" id="{09ECAAB0-1AFE-4C25-B5D8-789823E07629}"/>
                </a:ext>
              </a:extLst>
            </p:cNvPr>
            <p:cNvSpPr/>
            <p:nvPr/>
          </p:nvSpPr>
          <p:spPr>
            <a:xfrm>
              <a:off x="443373" y="972273"/>
              <a:ext cx="3503147" cy="1200329"/>
            </a:xfrm>
            <a:prstGeom prst="homePlate">
              <a:avLst>
                <a:gd name="adj" fmla="val 3041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latin typeface="XCCW Joined 1a" panose="03050602040000000000" pitchFamily="66" charset="0"/>
              </a:endParaRP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8CFA7BFA-9F77-4113-8DEC-84136AC949F6}"/>
                </a:ext>
              </a:extLst>
            </p:cNvPr>
            <p:cNvSpPr txBox="1"/>
            <p:nvPr/>
          </p:nvSpPr>
          <p:spPr>
            <a:xfrm>
              <a:off x="449742" y="956776"/>
              <a:ext cx="313117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latin typeface="XCCW Joined 1a" panose="03050602040000000000" pitchFamily="66" charset="0"/>
                </a:rPr>
                <a:t>These angles are greater than a right angle, but less than a straight line. They are called </a:t>
              </a:r>
              <a:r>
                <a:rPr lang="en-GB" sz="1600" b="1" dirty="0">
                  <a:latin typeface="XCCW Joined 1a" panose="03050602040000000000" pitchFamily="66" charset="0"/>
                </a:rPr>
                <a:t>obtuse angles</a:t>
              </a:r>
              <a:r>
                <a:rPr lang="en-GB" sz="1600" dirty="0">
                  <a:latin typeface="XCCW Joined 1a" panose="03050602040000000000" pitchFamily="66" charset="0"/>
                </a:rPr>
                <a:t>.</a:t>
              </a:r>
            </a:p>
          </p:txBody>
        </p:sp>
      </p:grpSp>
      <p:sp>
        <p:nvSpPr>
          <p:cNvPr id="130" name="Arc 129">
            <a:extLst>
              <a:ext uri="{FF2B5EF4-FFF2-40B4-BE49-F238E27FC236}">
                <a16:creationId xmlns:a16="http://schemas.microsoft.com/office/drawing/2014/main" id="{A5F7029E-17A9-4EB9-8795-506A1BAA7CC8}"/>
              </a:ext>
            </a:extLst>
          </p:cNvPr>
          <p:cNvSpPr/>
          <p:nvPr/>
        </p:nvSpPr>
        <p:spPr>
          <a:xfrm>
            <a:off x="6990576" y="2173704"/>
            <a:ext cx="727321" cy="727321"/>
          </a:xfrm>
          <a:prstGeom prst="arc">
            <a:avLst>
              <a:gd name="adj1" fmla="val 16200000"/>
              <a:gd name="adj2" fmla="val 13034787"/>
            </a:avLst>
          </a:prstGeom>
          <a:ln w="28575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69038ED-FFD4-40C2-8E1B-E37E4773D91A}"/>
              </a:ext>
            </a:extLst>
          </p:cNvPr>
          <p:cNvGrpSpPr/>
          <p:nvPr/>
        </p:nvGrpSpPr>
        <p:grpSpPr>
          <a:xfrm rot="2702979">
            <a:off x="6085964" y="1277424"/>
            <a:ext cx="2534294" cy="2534292"/>
            <a:chOff x="2898774" y="1755777"/>
            <a:chExt cx="3346452" cy="3346450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B927E8BA-4FD2-4686-A321-F8EDE346FF6D}"/>
                </a:ext>
              </a:extLst>
            </p:cNvPr>
            <p:cNvSpPr/>
            <p:nvPr/>
          </p:nvSpPr>
          <p:spPr>
            <a:xfrm>
              <a:off x="2898774" y="1755777"/>
              <a:ext cx="3346452" cy="334645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4565A5EF-198F-45F3-8961-B03003CA46EC}"/>
                </a:ext>
              </a:extLst>
            </p:cNvPr>
            <p:cNvCxnSpPr>
              <a:cxnSpLocks/>
            </p:cNvCxnSpPr>
            <p:nvPr/>
          </p:nvCxnSpPr>
          <p:spPr>
            <a:xfrm>
              <a:off x="3387524" y="2251700"/>
              <a:ext cx="1184476" cy="117730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FFED662-1E6E-4A16-BC02-BB81AC809CEB}"/>
              </a:ext>
            </a:extLst>
          </p:cNvPr>
          <p:cNvGrpSpPr/>
          <p:nvPr/>
        </p:nvGrpSpPr>
        <p:grpSpPr>
          <a:xfrm rot="2700000">
            <a:off x="6887831" y="1464659"/>
            <a:ext cx="915536" cy="909858"/>
            <a:chOff x="999281" y="2233914"/>
            <a:chExt cx="1208936" cy="1201438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92FA27A-B5E3-4579-80B7-15C47F78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9281" y="2233914"/>
              <a:ext cx="1184476" cy="117730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63DD792C-B5C5-4340-A352-BB3FA60529B0}"/>
                </a:ext>
              </a:extLst>
            </p:cNvPr>
            <p:cNvSpPr/>
            <p:nvPr/>
          </p:nvSpPr>
          <p:spPr>
            <a:xfrm>
              <a:off x="2147892" y="3375027"/>
              <a:ext cx="60325" cy="603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latin typeface="XCCW Joined 1a" panose="03050602040000000000" pitchFamily="66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085283B-5B0F-451E-8837-0D651CB37E87}"/>
              </a:ext>
            </a:extLst>
          </p:cNvPr>
          <p:cNvSpPr/>
          <p:nvPr/>
        </p:nvSpPr>
        <p:spPr>
          <a:xfrm>
            <a:off x="3823502" y="1193978"/>
            <a:ext cx="4683760" cy="2689922"/>
          </a:xfrm>
          <a:custGeom>
            <a:avLst/>
            <a:gdLst>
              <a:gd name="connsiteX0" fmla="*/ 0 w 4683760"/>
              <a:gd name="connsiteY0" fmla="*/ 0 h 1663762"/>
              <a:gd name="connsiteX1" fmla="*/ 4683760 w 4683760"/>
              <a:gd name="connsiteY1" fmla="*/ 0 h 1663762"/>
              <a:gd name="connsiteX2" fmla="*/ 4683760 w 4683760"/>
              <a:gd name="connsiteY2" fmla="*/ 1663762 h 1663762"/>
              <a:gd name="connsiteX3" fmla="*/ 0 w 4683760"/>
              <a:gd name="connsiteY3" fmla="*/ 1663762 h 1663762"/>
              <a:gd name="connsiteX4" fmla="*/ 0 w 4683760"/>
              <a:gd name="connsiteY4" fmla="*/ 0 h 1663762"/>
              <a:gd name="connsiteX0" fmla="*/ 0 w 4683760"/>
              <a:gd name="connsiteY0" fmla="*/ 0 h 2689922"/>
              <a:gd name="connsiteX1" fmla="*/ 4683760 w 4683760"/>
              <a:gd name="connsiteY1" fmla="*/ 0 h 2689922"/>
              <a:gd name="connsiteX2" fmla="*/ 4683760 w 4683760"/>
              <a:gd name="connsiteY2" fmla="*/ 1663762 h 2689922"/>
              <a:gd name="connsiteX3" fmla="*/ 528320 w 4683760"/>
              <a:gd name="connsiteY3" fmla="*/ 2689922 h 2689922"/>
              <a:gd name="connsiteX4" fmla="*/ 0 w 4683760"/>
              <a:gd name="connsiteY4" fmla="*/ 0 h 268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83760" h="2689922">
                <a:moveTo>
                  <a:pt x="0" y="0"/>
                </a:moveTo>
                <a:lnTo>
                  <a:pt x="4683760" y="0"/>
                </a:lnTo>
                <a:lnTo>
                  <a:pt x="4683760" y="1663762"/>
                </a:lnTo>
                <a:lnTo>
                  <a:pt x="528320" y="268992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11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7400000">
                                      <p:cBhvr>
                                        <p:cTn id="13" dur="21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600000">
                                      <p:cBhvr>
                                        <p:cTn id="19" dur="1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Rot by="12600000">
                                      <p:cBhvr>
                                        <p:cTn id="33" dur="19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7800000">
                                      <p:cBhvr>
                                        <p:cTn id="47" dur="12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6600000">
                                      <p:cBhvr>
                                        <p:cTn id="53" dur="1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  <p:bldP spid="3" grpId="0" animBg="1"/>
      <p:bldP spid="129" grpId="0" animBg="1"/>
      <p:bldP spid="131" grpId="0" animBg="1"/>
      <p:bldP spid="133" grpId="0" animBg="1"/>
      <p:bldP spid="134" grpId="0" animBg="1"/>
      <p:bldP spid="117" grpId="0" animBg="1"/>
      <p:bldP spid="118" grpId="0" animBg="1"/>
      <p:bldP spid="130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EB7A948C-C20F-4CB7-B6AA-83BE31615FB2}"/>
              </a:ext>
            </a:extLst>
          </p:cNvPr>
          <p:cNvGrpSpPr/>
          <p:nvPr/>
        </p:nvGrpSpPr>
        <p:grpSpPr>
          <a:xfrm rot="10800000">
            <a:off x="2990054" y="615924"/>
            <a:ext cx="5517333" cy="742182"/>
            <a:chOff x="2889250" y="1251245"/>
            <a:chExt cx="8012281" cy="1075270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4C30E63-D279-4580-BFBF-9B4AF3E5B975}"/>
                </a:ext>
              </a:extLst>
            </p:cNvPr>
            <p:cNvSpPr/>
            <p:nvPr/>
          </p:nvSpPr>
          <p:spPr>
            <a:xfrm>
              <a:off x="2889250" y="1251249"/>
              <a:ext cx="6548600" cy="10752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XCCW Joined 1a" panose="03050602040000000000" pitchFamily="66" charset="0"/>
              </a:endParaRPr>
            </a:p>
          </p:txBody>
        </p:sp>
        <p:sp>
          <p:nvSpPr>
            <p:cNvPr id="49" name="Parallelogram 48">
              <a:extLst>
                <a:ext uri="{FF2B5EF4-FFF2-40B4-BE49-F238E27FC236}">
                  <a16:creationId xmlns:a16="http://schemas.microsoft.com/office/drawing/2014/main" id="{C7958CBF-926C-411B-A246-6F48A837D33A}"/>
                </a:ext>
              </a:extLst>
            </p:cNvPr>
            <p:cNvSpPr/>
            <p:nvPr/>
          </p:nvSpPr>
          <p:spPr>
            <a:xfrm rot="10800000" flipV="1">
              <a:off x="9115172" y="1251245"/>
              <a:ext cx="1786359" cy="1075266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F91BD9D-C3B7-449E-B384-755663B147A8}"/>
              </a:ext>
            </a:extLst>
          </p:cNvPr>
          <p:cNvGrpSpPr/>
          <p:nvPr/>
        </p:nvGrpSpPr>
        <p:grpSpPr>
          <a:xfrm>
            <a:off x="636607" y="615928"/>
            <a:ext cx="2495314" cy="742179"/>
            <a:chOff x="636608" y="1251245"/>
            <a:chExt cx="1873824" cy="107526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AC80184-984B-4FDF-B03C-321619EEDFA3}"/>
                </a:ext>
              </a:extLst>
            </p:cNvPr>
            <p:cNvSpPr/>
            <p:nvPr/>
          </p:nvSpPr>
          <p:spPr>
            <a:xfrm>
              <a:off x="636608" y="1251245"/>
              <a:ext cx="1101259" cy="107526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  <p:sp>
          <p:nvSpPr>
            <p:cNvPr id="52" name="Parallelogram 51">
              <a:extLst>
                <a:ext uri="{FF2B5EF4-FFF2-40B4-BE49-F238E27FC236}">
                  <a16:creationId xmlns:a16="http://schemas.microsoft.com/office/drawing/2014/main" id="{F018C256-0761-4748-AA41-DF9DFCAED346}"/>
                </a:ext>
              </a:extLst>
            </p:cNvPr>
            <p:cNvSpPr/>
            <p:nvPr/>
          </p:nvSpPr>
          <p:spPr>
            <a:xfrm rot="10800000" flipV="1">
              <a:off x="1082297" y="1251245"/>
              <a:ext cx="1428135" cy="1075265"/>
            </a:xfrm>
            <a:prstGeom prst="parallelogram">
              <a:avLst>
                <a:gd name="adj" fmla="val 2805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XCCW Joined 1a" panose="03050602040000000000" pitchFamily="66" charset="0"/>
              </a:endParaRPr>
            </a:p>
          </p:txBody>
        </p:sp>
      </p:grpSp>
      <p:grpSp>
        <p:nvGrpSpPr>
          <p:cNvPr id="18" name="ICONS"/>
          <p:cNvGrpSpPr/>
          <p:nvPr/>
        </p:nvGrpSpPr>
        <p:grpSpPr>
          <a:xfrm>
            <a:off x="7480751" y="621486"/>
            <a:ext cx="1238498" cy="864000"/>
            <a:chOff x="7480751" y="621486"/>
            <a:chExt cx="1238498" cy="864000"/>
          </a:xfrm>
        </p:grpSpPr>
        <p:pic>
          <p:nvPicPr>
            <p:cNvPr id="24" name="Assessment" hidden="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22" name="Mental and Oral Starter" hidden="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8200" y="621686"/>
              <a:ext cx="863600" cy="86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Group Work" hidden="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9" name="Talking Partners" hidden="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7" name="Pairs" hidden="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5" name="Individual Work" hidden="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8000" y="621486"/>
              <a:ext cx="864000" cy="864000"/>
            </a:xfrm>
            <a:prstGeom prst="rect">
              <a:avLst/>
            </a:prstGeom>
          </p:spPr>
        </p:pic>
        <p:pic>
          <p:nvPicPr>
            <p:cNvPr id="14" name="Whole Class" hidden="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80751" y="621486"/>
              <a:ext cx="1238498" cy="864000"/>
            </a:xfrm>
            <a:prstGeom prst="rect">
              <a:avLst/>
            </a:prstGeom>
          </p:spPr>
        </p:pic>
      </p:grpSp>
      <p:sp>
        <p:nvSpPr>
          <p:cNvPr id="23" name="Rounded Rectangle 22"/>
          <p:cNvSpPr>
            <a:spLocks noChangeAspect="1"/>
          </p:cNvSpPr>
          <p:nvPr/>
        </p:nvSpPr>
        <p:spPr>
          <a:xfrm>
            <a:off x="6499" y="14189"/>
            <a:ext cx="5854474" cy="478164"/>
          </a:xfrm>
          <a:prstGeom prst="roundRect">
            <a:avLst>
              <a:gd name="adj" fmla="val 0"/>
            </a:avLst>
          </a:prstGeom>
          <a:solidFill>
            <a:srgbClr val="35A6A9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tIns="432000" rIns="72000" bIns="108000"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  <a:latin typeface="XCCW Joined 1a" panose="03050602040000000000" pitchFamily="66" charset="0"/>
              </a:rPr>
              <a:t>Find Angles Greater Than a Right Angle</a:t>
            </a:r>
          </a:p>
          <a:p>
            <a:pPr algn="ctr"/>
            <a:endParaRPr lang="en-GB" dirty="0">
              <a:latin typeface="XCCW Joined 1a" panose="03050602040000000000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317CB-324F-45FC-9C70-EB8DBDE180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25" y="802874"/>
            <a:ext cx="4785430" cy="5374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E1F49D5-28EE-4806-9314-22BD673317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825" y="802874"/>
            <a:ext cx="4785429" cy="53744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52A340-DA92-462D-A2D5-D0FA870FEC75}"/>
              </a:ext>
            </a:extLst>
          </p:cNvPr>
          <p:cNvSpPr txBox="1"/>
          <p:nvPr/>
        </p:nvSpPr>
        <p:spPr>
          <a:xfrm>
            <a:off x="3444950" y="680720"/>
            <a:ext cx="5122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XCCW Joined 1a" panose="03050602040000000000" pitchFamily="66" charset="0"/>
              </a:rPr>
              <a:t>Can you find any angles that are </a:t>
            </a:r>
            <a:r>
              <a:rPr lang="en-GB" sz="1400" b="1" u="sng" dirty="0">
                <a:latin typeface="XCCW Joined 1a" panose="03050602040000000000" pitchFamily="66" charset="0"/>
              </a:rPr>
              <a:t>greater</a:t>
            </a:r>
            <a:r>
              <a:rPr lang="en-GB" sz="1400" dirty="0">
                <a:latin typeface="XCCW Joined 1a" panose="03050602040000000000" pitchFamily="66" charset="0"/>
              </a:rPr>
              <a:t> </a:t>
            </a:r>
            <a:br>
              <a:rPr lang="en-GB" sz="1400" dirty="0">
                <a:latin typeface="XCCW Joined 1a" panose="03050602040000000000" pitchFamily="66" charset="0"/>
              </a:rPr>
            </a:br>
            <a:r>
              <a:rPr lang="en-GB" sz="1400" dirty="0">
                <a:latin typeface="XCCW Joined 1a" panose="03050602040000000000" pitchFamily="66" charset="0"/>
              </a:rPr>
              <a:t>than a right angle in this picture?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FF83B-486A-4FBA-92E5-9DF0B662E61A}"/>
              </a:ext>
            </a:extLst>
          </p:cNvPr>
          <p:cNvSpPr txBox="1"/>
          <p:nvPr/>
        </p:nvSpPr>
        <p:spPr>
          <a:xfrm>
            <a:off x="4805547" y="1479838"/>
            <a:ext cx="3555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XCCW Joined 1a" panose="03050602040000000000" pitchFamily="66" charset="0"/>
              </a:rPr>
              <a:t>Use a right-angle finder to help.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5725AB-0C5B-4A61-966B-12C6901E31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703" y="3576320"/>
            <a:ext cx="2137496" cy="213749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3370734E-463A-4F9B-9B2F-F61445A86356}"/>
              </a:ext>
            </a:extLst>
          </p:cNvPr>
          <p:cNvGrpSpPr/>
          <p:nvPr/>
        </p:nvGrpSpPr>
        <p:grpSpPr>
          <a:xfrm flipH="1">
            <a:off x="5577839" y="2002720"/>
            <a:ext cx="2929548" cy="1292507"/>
            <a:chOff x="443373" y="972273"/>
            <a:chExt cx="2940293" cy="1292507"/>
          </a:xfrm>
        </p:grpSpPr>
        <p:sp>
          <p:nvSpPr>
            <p:cNvPr id="54" name="Arrow: Pentagon 53">
              <a:extLst>
                <a:ext uri="{FF2B5EF4-FFF2-40B4-BE49-F238E27FC236}">
                  <a16:creationId xmlns:a16="http://schemas.microsoft.com/office/drawing/2014/main" id="{4F4EFF33-1FC2-43D0-9651-0604A3BF6D57}"/>
                </a:ext>
              </a:extLst>
            </p:cNvPr>
            <p:cNvSpPr/>
            <p:nvPr/>
          </p:nvSpPr>
          <p:spPr>
            <a:xfrm>
              <a:off x="443373" y="972273"/>
              <a:ext cx="2940293" cy="1292507"/>
            </a:xfrm>
            <a:prstGeom prst="homePlate">
              <a:avLst>
                <a:gd name="adj" fmla="val 30410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>
                <a:latin typeface="XCCW Joined 1a" panose="03050602040000000000" pitchFamily="66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88BF65D-8AFA-4A49-9396-9F529F0221C0}"/>
                </a:ext>
              </a:extLst>
            </p:cNvPr>
            <p:cNvSpPr txBox="1"/>
            <p:nvPr/>
          </p:nvSpPr>
          <p:spPr>
            <a:xfrm>
              <a:off x="616789" y="1143935"/>
              <a:ext cx="23153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b="1" dirty="0">
                  <a:latin typeface="XCCW Joined 1a" panose="03050602040000000000" pitchFamily="66" charset="0"/>
                </a:rPr>
                <a:t>Here are some obtuse angles. Did you find any more?</a:t>
              </a:r>
            </a:p>
          </p:txBody>
        </p:sp>
      </p:grpSp>
      <p:sp>
        <p:nvSpPr>
          <p:cNvPr id="39" name="Arc 38">
            <a:extLst>
              <a:ext uri="{FF2B5EF4-FFF2-40B4-BE49-F238E27FC236}">
                <a16:creationId xmlns:a16="http://schemas.microsoft.com/office/drawing/2014/main" id="{A69D6C97-F843-4A88-8818-C7FB49150295}"/>
              </a:ext>
            </a:extLst>
          </p:cNvPr>
          <p:cNvSpPr/>
          <p:nvPr/>
        </p:nvSpPr>
        <p:spPr>
          <a:xfrm rot="10800000">
            <a:off x="1829714" y="557649"/>
            <a:ext cx="727321" cy="727321"/>
          </a:xfrm>
          <a:prstGeom prst="arc">
            <a:avLst>
              <a:gd name="adj1" fmla="val 13193715"/>
              <a:gd name="adj2" fmla="val 19632442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3" name="Arc 42">
            <a:extLst>
              <a:ext uri="{FF2B5EF4-FFF2-40B4-BE49-F238E27FC236}">
                <a16:creationId xmlns:a16="http://schemas.microsoft.com/office/drawing/2014/main" id="{11A13433-37F3-489A-A080-409477738510}"/>
              </a:ext>
            </a:extLst>
          </p:cNvPr>
          <p:cNvSpPr/>
          <p:nvPr/>
        </p:nvSpPr>
        <p:spPr>
          <a:xfrm>
            <a:off x="296906" y="1714256"/>
            <a:ext cx="727321" cy="727321"/>
          </a:xfrm>
          <a:prstGeom prst="arc">
            <a:avLst>
              <a:gd name="adj1" fmla="val 19252780"/>
              <a:gd name="adj2" fmla="val 4059426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atin typeface="XCCW Joined 1a" panose="03050602040000000000" pitchFamily="66" charset="0"/>
            </a:endParaRPr>
          </a:p>
        </p:txBody>
      </p:sp>
      <p:sp>
        <p:nvSpPr>
          <p:cNvPr id="45" name="Arc 44">
            <a:extLst>
              <a:ext uri="{FF2B5EF4-FFF2-40B4-BE49-F238E27FC236}">
                <a16:creationId xmlns:a16="http://schemas.microsoft.com/office/drawing/2014/main" id="{BA3BF010-5003-415B-8947-C994E60DD868}"/>
              </a:ext>
            </a:extLst>
          </p:cNvPr>
          <p:cNvSpPr/>
          <p:nvPr/>
        </p:nvSpPr>
        <p:spPr>
          <a:xfrm rot="8503490">
            <a:off x="2987413" y="1493738"/>
            <a:ext cx="727321" cy="727321"/>
          </a:xfrm>
          <a:prstGeom prst="arc">
            <a:avLst>
              <a:gd name="adj1" fmla="val 5329148"/>
              <a:gd name="adj2" fmla="val 13199281"/>
            </a:avLst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400">
              <a:latin typeface="XCCW Joined 1a" panose="0305060204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6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lanIt Presentation Template - NEW.pptx" id="{69020B00-A5F5-4D3F-8B9A-289DB732430C}" vid="{C5949826-713A-4F70-82E5-49F7CDEE4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PlanIt Presentation Template</Template>
  <TotalTime>790</TotalTime>
  <Words>572</Words>
  <Application>Microsoft Office PowerPoint</Application>
  <PresentationFormat>On-screen Show (4:3)</PresentationFormat>
  <Paragraphs>90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Twinkl</vt:lpstr>
      <vt:lpstr>Calibri</vt:lpstr>
      <vt:lpstr>XCCW Joined 1a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liam hepworth</dc:creator>
  <cp:lastModifiedBy>Victoria Lillington</cp:lastModifiedBy>
  <cp:revision>135</cp:revision>
  <dcterms:created xsi:type="dcterms:W3CDTF">2021-05-28T11:20:01Z</dcterms:created>
  <dcterms:modified xsi:type="dcterms:W3CDTF">2021-07-10T20:06:48Z</dcterms:modified>
</cp:coreProperties>
</file>