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6" r:id="rId5"/>
    <p:sldId id="269" r:id="rId6"/>
    <p:sldId id="259" r:id="rId7"/>
    <p:sldId id="260" r:id="rId8"/>
    <p:sldId id="257" r:id="rId9"/>
    <p:sldId id="265" r:id="rId10"/>
    <p:sldId id="258" r:id="rId11"/>
    <p:sldId id="261" r:id="rId12"/>
    <p:sldId id="262" r:id="rId13"/>
    <p:sldId id="264"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E4EF8E-80B7-4868-A40E-5839B931AE5E}"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377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E4EF8E-80B7-4868-A40E-5839B931AE5E}"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397385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E4EF8E-80B7-4868-A40E-5839B931AE5E}"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406794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E4EF8E-80B7-4868-A40E-5839B931AE5E}"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38407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E4EF8E-80B7-4868-A40E-5839B931AE5E}"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343276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E4EF8E-80B7-4868-A40E-5839B931AE5E}"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268668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E4EF8E-80B7-4868-A40E-5839B931AE5E}" type="datetimeFigureOut">
              <a:rPr lang="en-GB" smtClean="0"/>
              <a:t>29/04/2021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328215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E4EF8E-80B7-4868-A40E-5839B931AE5E}" type="datetimeFigureOut">
              <a:rPr lang="en-GB" smtClean="0"/>
              <a:t>29/04/2021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15390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4EF8E-80B7-4868-A40E-5839B931AE5E}" type="datetimeFigureOut">
              <a:rPr lang="en-GB" smtClean="0"/>
              <a:t>29/04/2021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4478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E4EF8E-80B7-4868-A40E-5839B931AE5E}"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12570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E4EF8E-80B7-4868-A40E-5839B931AE5E}"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E31EA-C450-4E92-8FCC-A23E950A1F8B}" type="slidenum">
              <a:rPr lang="en-GB" smtClean="0"/>
              <a:t>‹#›</a:t>
            </a:fld>
            <a:endParaRPr lang="en-GB"/>
          </a:p>
        </p:txBody>
      </p:sp>
    </p:spTree>
    <p:extLst>
      <p:ext uri="{BB962C8B-B14F-4D97-AF65-F5344CB8AC3E}">
        <p14:creationId xmlns:p14="http://schemas.microsoft.com/office/powerpoint/2010/main" val="334045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4EF8E-80B7-4868-A40E-5839B931AE5E}" type="datetimeFigureOut">
              <a:rPr lang="en-GB" smtClean="0"/>
              <a:t>29/04/2021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31EA-C450-4E92-8FCC-A23E950A1F8B}" type="slidenum">
              <a:rPr lang="en-GB" smtClean="0"/>
              <a:t>‹#›</a:t>
            </a:fld>
            <a:endParaRPr lang="en-GB"/>
          </a:p>
        </p:txBody>
      </p:sp>
    </p:spTree>
    <p:extLst>
      <p:ext uri="{BB962C8B-B14F-4D97-AF65-F5344CB8AC3E}">
        <p14:creationId xmlns:p14="http://schemas.microsoft.com/office/powerpoint/2010/main" val="1476108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4828"/>
            <a:ext cx="12192000" cy="2431009"/>
          </a:xfrm>
        </p:spPr>
        <p:txBody>
          <a:bodyPr>
            <a:normAutofit fontScale="90000"/>
          </a:bodyPr>
          <a:lstStyle/>
          <a:p>
            <a:r>
              <a:rPr lang="en-GB" i="1" u="sng" dirty="0" smtClean="0">
                <a:latin typeface="Comic Sans MS" panose="030F0702030302020204" pitchFamily="66" charset="0"/>
              </a:rPr>
              <a:t/>
            </a:r>
            <a:br>
              <a:rPr lang="en-GB" i="1" u="sng" dirty="0" smtClean="0">
                <a:latin typeface="Comic Sans MS" panose="030F0702030302020204" pitchFamily="66" charset="0"/>
              </a:rPr>
            </a:br>
            <a:r>
              <a:rPr lang="en-GB" sz="5300" u="sng" dirty="0" smtClean="0">
                <a:latin typeface="XCCW Joined 1a" panose="03050602040000000000" pitchFamily="66" charset="0"/>
              </a:rPr>
              <a:t>Friday </a:t>
            </a:r>
            <a:r>
              <a:rPr lang="en-GB" sz="5300" u="sng" dirty="0" smtClean="0">
                <a:latin typeface="XCCW Joined 1a" panose="03050602040000000000" pitchFamily="66" charset="0"/>
              </a:rPr>
              <a:t>30th </a:t>
            </a:r>
            <a:r>
              <a:rPr lang="en-GB" sz="5300" u="sng" dirty="0" smtClean="0">
                <a:latin typeface="XCCW Joined 1a" panose="03050602040000000000" pitchFamily="66" charset="0"/>
              </a:rPr>
              <a:t>April 2021</a:t>
            </a:r>
            <a:br>
              <a:rPr lang="en-GB" sz="5300" u="sng" dirty="0" smtClean="0">
                <a:latin typeface="XCCW Joined 1a" panose="03050602040000000000" pitchFamily="66" charset="0"/>
              </a:rPr>
            </a:br>
            <a:r>
              <a:rPr lang="en-GB" sz="5300" u="sng" dirty="0">
                <a:latin typeface="XCCW Joined 1a" panose="03050602040000000000" pitchFamily="66" charset="0"/>
              </a:rPr>
              <a:t/>
            </a:r>
            <a:br>
              <a:rPr lang="en-GB" sz="5300" u="sng" dirty="0">
                <a:latin typeface="XCCW Joined 1a" panose="03050602040000000000" pitchFamily="66" charset="0"/>
              </a:rPr>
            </a:br>
            <a:r>
              <a:rPr lang="en-GB" sz="5300" u="sng" dirty="0" smtClean="0">
                <a:latin typeface="XCCW Joined 1a" panose="03050602040000000000" pitchFamily="66" charset="0"/>
              </a:rPr>
              <a:t>L.O. </a:t>
            </a:r>
            <a:r>
              <a:rPr lang="en-GB" sz="5300" u="sng" dirty="0">
                <a:latin typeface="XCCW Joined 1a" panose="03050602040000000000" pitchFamily="66" charset="0"/>
              </a:rPr>
              <a:t>t</a:t>
            </a:r>
            <a:r>
              <a:rPr lang="en-GB" sz="5300" u="sng" dirty="0" smtClean="0">
                <a:latin typeface="XCCW Joined 1a" panose="03050602040000000000" pitchFamily="66" charset="0"/>
              </a:rPr>
              <a:t>o use hatching </a:t>
            </a:r>
            <a:r>
              <a:rPr lang="en-GB" sz="5300" u="sng" dirty="0">
                <a:latin typeface="XCCW Joined 1a" panose="03050602040000000000" pitchFamily="66" charset="0"/>
              </a:rPr>
              <a:t>and cross hatching to show tone and texture.</a:t>
            </a:r>
            <a:r>
              <a:rPr lang="en-GB" sz="5300" dirty="0">
                <a:latin typeface="XCCW Joined 1a" panose="03050602040000000000" pitchFamily="66" charset="0"/>
              </a:rPr>
              <a:t/>
            </a:r>
            <a:br>
              <a:rPr lang="en-GB" sz="5300" dirty="0">
                <a:latin typeface="XCCW Joined 1a" panose="03050602040000000000" pitchFamily="66" charset="0"/>
              </a:rPr>
            </a:br>
            <a:endParaRPr lang="en-GB" sz="5300" dirty="0">
              <a:latin typeface="XCCW Joined 1a" panose="03050602040000000000" pitchFamily="66" charset="0"/>
            </a:endParaRPr>
          </a:p>
        </p:txBody>
      </p:sp>
      <p:sp>
        <p:nvSpPr>
          <p:cNvPr id="3" name="Subtitle 2"/>
          <p:cNvSpPr>
            <a:spLocks noGrp="1"/>
          </p:cNvSpPr>
          <p:nvPr>
            <p:ph type="subTitle" idx="1"/>
          </p:nvPr>
        </p:nvSpPr>
        <p:spPr>
          <a:xfrm>
            <a:off x="1576252" y="4555627"/>
            <a:ext cx="9144000" cy="1655762"/>
          </a:xfrm>
        </p:spPr>
        <p:txBody>
          <a:bodyPr>
            <a:normAutofit fontScale="92500" lnSpcReduction="20000"/>
          </a:bodyPr>
          <a:lstStyle/>
          <a:p>
            <a:r>
              <a:rPr lang="en-GB" dirty="0" smtClean="0">
                <a:latin typeface="XCCW Joined 1a" panose="03050602040000000000" pitchFamily="66" charset="0"/>
              </a:rPr>
              <a:t>To draw a pyramid using the cross hatching technique </a:t>
            </a:r>
          </a:p>
          <a:p>
            <a:r>
              <a:rPr lang="en-GB" dirty="0" smtClean="0">
                <a:latin typeface="XCCW Joined 1a" panose="03050602040000000000" pitchFamily="66" charset="0"/>
              </a:rPr>
              <a:t>To create a 3D shape </a:t>
            </a:r>
          </a:p>
          <a:p>
            <a:r>
              <a:rPr lang="en-GB" dirty="0" smtClean="0">
                <a:latin typeface="XCCW Joined 1a" panose="03050602040000000000" pitchFamily="66" charset="0"/>
              </a:rPr>
              <a:t>Create original pieces that are influenced by studies of others.</a:t>
            </a:r>
          </a:p>
          <a:p>
            <a:endParaRPr lang="en-GB" dirty="0"/>
          </a:p>
        </p:txBody>
      </p:sp>
    </p:spTree>
    <p:extLst>
      <p:ext uri="{BB962C8B-B14F-4D97-AF65-F5344CB8AC3E}">
        <p14:creationId xmlns:p14="http://schemas.microsoft.com/office/powerpoint/2010/main" val="2684701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566955" y="1"/>
            <a:ext cx="5958840" cy="6737130"/>
          </a:xfrm>
        </p:spPr>
        <p:txBody>
          <a:bodyPr>
            <a:normAutofit lnSpcReduction="10000"/>
          </a:bodyPr>
          <a:lstStyle/>
          <a:p>
            <a:pPr marL="0" indent="0" algn="ctr">
              <a:buNone/>
            </a:pPr>
            <a:endParaRPr lang="en-GB" sz="2600" dirty="0" smtClean="0">
              <a:latin typeface="XCCW Joined 1a" panose="03050602040000000000" pitchFamily="66" charset="0"/>
            </a:endParaRPr>
          </a:p>
          <a:p>
            <a:pPr marL="0" indent="0" algn="ctr">
              <a:buNone/>
            </a:pPr>
            <a:endParaRPr lang="en-GB" sz="2600" dirty="0">
              <a:latin typeface="XCCW Joined 1a" panose="03050602040000000000" pitchFamily="66" charset="0"/>
            </a:endParaRPr>
          </a:p>
          <a:p>
            <a:pPr marL="0" indent="0" algn="ctr">
              <a:buNone/>
            </a:pPr>
            <a:r>
              <a:rPr lang="en-GB" sz="2600" dirty="0" smtClean="0">
                <a:latin typeface="XCCW Joined 1a" panose="03050602040000000000" pitchFamily="66" charset="0"/>
              </a:rPr>
              <a:t>We are going to draw 3D pyramids using the cross hatching technique. This makes the drawings have tone and texture.</a:t>
            </a:r>
          </a:p>
          <a:p>
            <a:pPr marL="0" indent="0" algn="ctr">
              <a:buNone/>
            </a:pPr>
            <a:endParaRPr lang="en-GB" sz="2600" dirty="0">
              <a:latin typeface="XCCW Joined 1a" panose="03050602040000000000" pitchFamily="66" charset="0"/>
            </a:endParaRPr>
          </a:p>
          <a:p>
            <a:pPr marL="0" indent="0" algn="ctr">
              <a:buNone/>
            </a:pPr>
            <a:r>
              <a:rPr lang="en-GB" sz="2600" dirty="0">
                <a:latin typeface="XCCW Joined 1a" panose="03050602040000000000" pitchFamily="66" charset="0"/>
              </a:rPr>
              <a:t>Your task is to use a variety of line, layers and cross-hatching to add light, medium and dark areas to the outline of the hand. You should continue to look at the image you are drawing, looking up at least three times a minute.</a:t>
            </a:r>
          </a:p>
          <a:p>
            <a:pPr marL="0" indent="0" algn="ctr">
              <a:buNone/>
            </a:pPr>
            <a:r>
              <a:rPr lang="en-GB" sz="2400" dirty="0" smtClean="0">
                <a:latin typeface="XCCW Joined 1a" panose="03050602040000000000" pitchFamily="66" charset="0"/>
              </a:rPr>
              <a:t>  </a:t>
            </a:r>
            <a:endParaRPr lang="en-GB" sz="2400" dirty="0">
              <a:latin typeface="XCCW Joined 1a" panose="03050602040000000000" pitchFamily="66" charset="0"/>
            </a:endParaRPr>
          </a:p>
        </p:txBody>
      </p:sp>
      <p:pic>
        <p:nvPicPr>
          <p:cNvPr id="4" name="Picture 3"/>
          <p:cNvPicPr>
            <a:picLocks noChangeAspect="1"/>
          </p:cNvPicPr>
          <p:nvPr/>
        </p:nvPicPr>
        <p:blipFill rotWithShape="1">
          <a:blip r:embed="rId2"/>
          <a:srcRect l="48880"/>
          <a:stretch/>
        </p:blipFill>
        <p:spPr>
          <a:xfrm>
            <a:off x="336331" y="229377"/>
            <a:ext cx="4771245" cy="6507754"/>
          </a:xfrm>
          <a:prstGeom prst="rect">
            <a:avLst/>
          </a:prstGeom>
        </p:spPr>
      </p:pic>
    </p:spTree>
    <p:extLst>
      <p:ext uri="{BB962C8B-B14F-4D97-AF65-F5344CB8AC3E}">
        <p14:creationId xmlns:p14="http://schemas.microsoft.com/office/powerpoint/2010/main" val="305058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78" t="1923" r="15838" b="5857"/>
          <a:stretch/>
        </p:blipFill>
        <p:spPr>
          <a:xfrm>
            <a:off x="3133524" y="499391"/>
            <a:ext cx="5379853" cy="5783961"/>
          </a:xfrm>
          <a:prstGeom prst="rect">
            <a:avLst/>
          </a:prstGeom>
        </p:spPr>
      </p:pic>
      <p:cxnSp>
        <p:nvCxnSpPr>
          <p:cNvPr id="6" name="Straight Connector 5"/>
          <p:cNvCxnSpPr/>
          <p:nvPr/>
        </p:nvCxnSpPr>
        <p:spPr>
          <a:xfrm flipV="1">
            <a:off x="5917323" y="5160579"/>
            <a:ext cx="2490953" cy="120869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94234" y="5055476"/>
            <a:ext cx="2290897" cy="1371599"/>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949214" y="812717"/>
            <a:ext cx="135917" cy="5470635"/>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76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78" t="1923" r="15838" b="5857"/>
          <a:stretch/>
        </p:blipFill>
        <p:spPr>
          <a:xfrm>
            <a:off x="3133524" y="499391"/>
            <a:ext cx="5379853" cy="5783961"/>
          </a:xfrm>
          <a:prstGeom prst="rect">
            <a:avLst/>
          </a:prstGeom>
        </p:spPr>
      </p:pic>
      <p:cxnSp>
        <p:nvCxnSpPr>
          <p:cNvPr id="6" name="Straight Connector 5"/>
          <p:cNvCxnSpPr/>
          <p:nvPr/>
        </p:nvCxnSpPr>
        <p:spPr>
          <a:xfrm flipV="1">
            <a:off x="5917323" y="5160579"/>
            <a:ext cx="2490953" cy="120869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94234" y="5055476"/>
            <a:ext cx="2290897" cy="1371599"/>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949214" y="812717"/>
            <a:ext cx="135917" cy="5470635"/>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94234" y="812717"/>
            <a:ext cx="2259006" cy="4242759"/>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085130" y="812717"/>
            <a:ext cx="2307738" cy="4347862"/>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61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4910" y="187380"/>
            <a:ext cx="6090787" cy="6471153"/>
            <a:chOff x="568999" y="488881"/>
            <a:chExt cx="5379853" cy="5927684"/>
          </a:xfrm>
        </p:grpSpPr>
        <p:pic>
          <p:nvPicPr>
            <p:cNvPr id="4" name="Picture 3"/>
            <p:cNvPicPr>
              <a:picLocks noChangeAspect="1"/>
            </p:cNvPicPr>
            <p:nvPr/>
          </p:nvPicPr>
          <p:blipFill rotWithShape="1">
            <a:blip r:embed="rId2"/>
            <a:srcRect l="-578" t="1923" r="15838" b="5857"/>
            <a:stretch/>
          </p:blipFill>
          <p:spPr>
            <a:xfrm>
              <a:off x="568999" y="488881"/>
              <a:ext cx="5379853" cy="5783961"/>
            </a:xfrm>
            <a:prstGeom prst="rect">
              <a:avLst/>
            </a:prstGeom>
          </p:spPr>
        </p:pic>
        <p:cxnSp>
          <p:nvCxnSpPr>
            <p:cNvPr id="6" name="Straight Connector 5"/>
            <p:cNvCxnSpPr/>
            <p:nvPr/>
          </p:nvCxnSpPr>
          <p:spPr>
            <a:xfrm flipV="1">
              <a:off x="3352798" y="5150069"/>
              <a:ext cx="2490953" cy="120869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29709" y="5044966"/>
              <a:ext cx="2290897" cy="1371599"/>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384689" y="802207"/>
              <a:ext cx="135917" cy="5470635"/>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29709" y="802207"/>
              <a:ext cx="2259006" cy="4242759"/>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520605" y="802207"/>
              <a:ext cx="2307738" cy="4347862"/>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295697" y="4073210"/>
            <a:ext cx="5675585" cy="2585323"/>
          </a:xfrm>
          <a:prstGeom prst="rect">
            <a:avLst/>
          </a:prstGeom>
        </p:spPr>
        <p:txBody>
          <a:bodyPr wrap="square">
            <a:spAutoFit/>
          </a:bodyPr>
          <a:lstStyle/>
          <a:p>
            <a:pPr algn="ctr"/>
            <a:r>
              <a:rPr lang="en-GB" dirty="0">
                <a:latin typeface="XCCW Joined 1a" panose="03050602040000000000" pitchFamily="66" charset="0"/>
              </a:rPr>
              <a:t>Shading the </a:t>
            </a:r>
            <a:r>
              <a:rPr lang="en-GB" dirty="0" smtClean="0">
                <a:latin typeface="XCCW Joined 1a" panose="03050602040000000000" pitchFamily="66" charset="0"/>
              </a:rPr>
              <a:t>pyramid is </a:t>
            </a:r>
            <a:r>
              <a:rPr lang="en-GB" dirty="0">
                <a:latin typeface="XCCW Joined 1a" panose="03050602040000000000" pitchFamily="66" charset="0"/>
              </a:rPr>
              <a:t>fairly simple as there are really only two sides. Make the side facing towards the light lighter and the facing away side darker.</a:t>
            </a:r>
          </a:p>
          <a:p>
            <a:pPr algn="ctr"/>
            <a:r>
              <a:rPr lang="en-GB" dirty="0">
                <a:latin typeface="XCCW Joined 1a" panose="03050602040000000000" pitchFamily="66" charset="0"/>
              </a:rPr>
              <a:t>Keep the shading of each side lighter towards the bottom as these will also be illuminated by the light reflecting form the surface the pyramid is on.</a:t>
            </a:r>
          </a:p>
        </p:txBody>
      </p:sp>
      <p:grpSp>
        <p:nvGrpSpPr>
          <p:cNvPr id="14" name="Group 13"/>
          <p:cNvGrpSpPr/>
          <p:nvPr/>
        </p:nvGrpSpPr>
        <p:grpSpPr>
          <a:xfrm>
            <a:off x="7255944" y="187380"/>
            <a:ext cx="4002042" cy="3885830"/>
            <a:chOff x="7255944" y="187380"/>
            <a:chExt cx="4002042" cy="3885830"/>
          </a:xfrm>
        </p:grpSpPr>
        <p:pic>
          <p:nvPicPr>
            <p:cNvPr id="5" name="Picture 4"/>
            <p:cNvPicPr>
              <a:picLocks noChangeAspect="1"/>
            </p:cNvPicPr>
            <p:nvPr/>
          </p:nvPicPr>
          <p:blipFill>
            <a:blip r:embed="rId3"/>
            <a:stretch>
              <a:fillRect/>
            </a:stretch>
          </p:blipFill>
          <p:spPr>
            <a:xfrm>
              <a:off x="7255944" y="187380"/>
              <a:ext cx="4002042" cy="3885830"/>
            </a:xfrm>
            <a:prstGeom prst="rect">
              <a:avLst/>
            </a:prstGeom>
          </p:spPr>
        </p:pic>
        <p:sp>
          <p:nvSpPr>
            <p:cNvPr id="13" name="Rectangle 12"/>
            <p:cNvSpPr/>
            <p:nvPr/>
          </p:nvSpPr>
          <p:spPr>
            <a:xfrm>
              <a:off x="9639830" y="3499945"/>
              <a:ext cx="1606239" cy="573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Arrow Connector 15"/>
          <p:cNvCxnSpPr/>
          <p:nvPr/>
        </p:nvCxnSpPr>
        <p:spPr>
          <a:xfrm>
            <a:off x="515007" y="620110"/>
            <a:ext cx="1944414" cy="129277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942217">
            <a:off x="1044776" y="927360"/>
            <a:ext cx="1061509" cy="369332"/>
          </a:xfrm>
          <a:prstGeom prst="rect">
            <a:avLst/>
          </a:prstGeom>
          <a:noFill/>
        </p:spPr>
        <p:txBody>
          <a:bodyPr wrap="none" rtlCol="0">
            <a:spAutoFit/>
          </a:bodyPr>
          <a:lstStyle/>
          <a:p>
            <a:r>
              <a:rPr lang="en-GB" dirty="0" smtClean="0">
                <a:latin typeface="XCCW Joined 1a" panose="03050602040000000000" pitchFamily="66" charset="0"/>
              </a:rPr>
              <a:t>LIGHT</a:t>
            </a:r>
            <a:endParaRPr lang="en-GB" dirty="0">
              <a:latin typeface="XCCW Joined 1a" panose="03050602040000000000" pitchFamily="66" charset="0"/>
            </a:endParaRPr>
          </a:p>
        </p:txBody>
      </p:sp>
    </p:spTree>
    <p:extLst>
      <p:ext uri="{BB962C8B-B14F-4D97-AF65-F5344CB8AC3E}">
        <p14:creationId xmlns:p14="http://schemas.microsoft.com/office/powerpoint/2010/main" val="344521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11" t="8122" r="1579"/>
          <a:stretch/>
        </p:blipFill>
        <p:spPr>
          <a:xfrm>
            <a:off x="315310" y="1089181"/>
            <a:ext cx="5980387" cy="4319568"/>
          </a:xfrm>
          <a:prstGeom prst="rect">
            <a:avLst/>
          </a:prstGeom>
        </p:spPr>
      </p:pic>
      <p:sp>
        <p:nvSpPr>
          <p:cNvPr id="3" name="Rectangle 2"/>
          <p:cNvSpPr/>
          <p:nvPr/>
        </p:nvSpPr>
        <p:spPr>
          <a:xfrm>
            <a:off x="6295697" y="489182"/>
            <a:ext cx="5675585" cy="6186309"/>
          </a:xfrm>
          <a:prstGeom prst="rect">
            <a:avLst/>
          </a:prstGeom>
        </p:spPr>
        <p:txBody>
          <a:bodyPr wrap="square">
            <a:spAutoFit/>
          </a:bodyPr>
          <a:lstStyle/>
          <a:p>
            <a:pPr algn="ctr">
              <a:lnSpc>
                <a:spcPct val="150000"/>
              </a:lnSpc>
            </a:pPr>
            <a:r>
              <a:rPr lang="en-GB" sz="2800" dirty="0" smtClean="0">
                <a:latin typeface="XCCW Joined 1a" panose="03050602040000000000" pitchFamily="66" charset="0"/>
              </a:rPr>
              <a:t>Once you have drawn your pyramid and added tone to your drawing using cross-hatching, cut out the pyramid and stick it on top of your watercolour background to create your piece of art!</a:t>
            </a:r>
          </a:p>
          <a:p>
            <a:pPr algn="ctr"/>
            <a:endParaRPr lang="en-GB" dirty="0">
              <a:latin typeface="XCCW Joined 1a" panose="03050602040000000000" pitchFamily="66" charset="0"/>
            </a:endParaRPr>
          </a:p>
        </p:txBody>
      </p:sp>
    </p:spTree>
    <p:extLst>
      <p:ext uri="{BB962C8B-B14F-4D97-AF65-F5344CB8AC3E}">
        <p14:creationId xmlns:p14="http://schemas.microsoft.com/office/powerpoint/2010/main" val="152590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11" t="8122" r="1579"/>
          <a:stretch/>
        </p:blipFill>
        <p:spPr>
          <a:xfrm>
            <a:off x="1555530" y="189185"/>
            <a:ext cx="8870732" cy="6407233"/>
          </a:xfrm>
          <a:prstGeom prst="rect">
            <a:avLst/>
          </a:prstGeom>
        </p:spPr>
      </p:pic>
    </p:spTree>
    <p:extLst>
      <p:ext uri="{BB962C8B-B14F-4D97-AF65-F5344CB8AC3E}">
        <p14:creationId xmlns:p14="http://schemas.microsoft.com/office/powerpoint/2010/main" val="407057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59" y="2519746"/>
            <a:ext cx="10515600" cy="1325563"/>
          </a:xfrm>
        </p:spPr>
        <p:txBody>
          <a:bodyPr>
            <a:normAutofit fontScale="90000"/>
          </a:bodyPr>
          <a:lstStyle/>
          <a:p>
            <a:pPr algn="ctr">
              <a:lnSpc>
                <a:spcPct val="150000"/>
              </a:lnSpc>
            </a:pPr>
            <a:r>
              <a:rPr lang="en-GB" dirty="0" smtClean="0">
                <a:latin typeface="XCCW Joined 1a" panose="03050602040000000000" pitchFamily="66" charset="0"/>
              </a:rPr>
              <a:t>We are going to create a watercolour background for our artwork today. </a:t>
            </a:r>
            <a:br>
              <a:rPr lang="en-GB" dirty="0" smtClean="0">
                <a:latin typeface="XCCW Joined 1a" panose="03050602040000000000" pitchFamily="66" charset="0"/>
              </a:rPr>
            </a:br>
            <a:r>
              <a:rPr lang="en-GB" dirty="0">
                <a:latin typeface="XCCW Joined 1a" panose="03050602040000000000" pitchFamily="66" charset="0"/>
              </a:rPr>
              <a:t/>
            </a:r>
            <a:br>
              <a:rPr lang="en-GB" dirty="0">
                <a:latin typeface="XCCW Joined 1a" panose="03050602040000000000" pitchFamily="66" charset="0"/>
              </a:rPr>
            </a:br>
            <a:r>
              <a:rPr lang="en-GB" dirty="0" smtClean="0">
                <a:latin typeface="XCCW Joined 1a" panose="03050602040000000000" pitchFamily="66" charset="0"/>
              </a:rPr>
              <a:t>This will be our first task to ensure it has time to fully dry! </a:t>
            </a:r>
            <a:endParaRPr lang="en-GB" dirty="0">
              <a:latin typeface="XCCW Joined 1a" panose="03050602040000000000" pitchFamily="66" charset="0"/>
            </a:endParaRPr>
          </a:p>
        </p:txBody>
      </p:sp>
    </p:spTree>
    <p:extLst>
      <p:ext uri="{BB962C8B-B14F-4D97-AF65-F5344CB8AC3E}">
        <p14:creationId xmlns:p14="http://schemas.microsoft.com/office/powerpoint/2010/main" val="280279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001" y="801482"/>
            <a:ext cx="5380156" cy="525503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471" y="801482"/>
            <a:ext cx="5469528" cy="5255036"/>
          </a:xfrm>
          <a:prstGeom prst="rect">
            <a:avLst/>
          </a:prstGeom>
        </p:spPr>
      </p:pic>
      <p:sp>
        <p:nvSpPr>
          <p:cNvPr id="7" name="Rectangle 6"/>
          <p:cNvSpPr/>
          <p:nvPr/>
        </p:nvSpPr>
        <p:spPr>
          <a:xfrm>
            <a:off x="2123202" y="179755"/>
            <a:ext cx="7680960" cy="923330"/>
          </a:xfrm>
          <a:prstGeom prst="rect">
            <a:avLst/>
          </a:prstGeom>
        </p:spPr>
        <p:txBody>
          <a:bodyPr wrap="square">
            <a:spAutoFit/>
          </a:bodyPr>
          <a:lstStyle/>
          <a:p>
            <a:pPr algn="ctr"/>
            <a:r>
              <a:rPr lang="en-GB" sz="3600" u="sng" dirty="0" smtClean="0">
                <a:latin typeface="XCCW Joined 1a" panose="03050602040000000000" pitchFamily="66" charset="0"/>
              </a:rPr>
              <a:t>Watercolour backgrounds</a:t>
            </a:r>
            <a:r>
              <a:rPr lang="en-GB" u="sng" dirty="0">
                <a:latin typeface="XCCW Joined 1a" panose="03050602040000000000" pitchFamily="66" charset="0"/>
              </a:rPr>
              <a:t/>
            </a:r>
            <a:br>
              <a:rPr lang="en-GB" u="sng" dirty="0">
                <a:latin typeface="XCCW Joined 1a" panose="03050602040000000000" pitchFamily="66" charset="0"/>
              </a:rPr>
            </a:br>
            <a:endParaRPr lang="en-GB" dirty="0"/>
          </a:p>
        </p:txBody>
      </p:sp>
    </p:spTree>
    <p:extLst>
      <p:ext uri="{BB962C8B-B14F-4D97-AF65-F5344CB8AC3E}">
        <p14:creationId xmlns:p14="http://schemas.microsoft.com/office/powerpoint/2010/main" val="183412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741" y="1374194"/>
            <a:ext cx="4067175" cy="4374408"/>
          </a:xfrm>
          <a:prstGeom prst="rect">
            <a:avLst/>
          </a:prstGeom>
        </p:spPr>
      </p:pic>
      <p:sp>
        <p:nvSpPr>
          <p:cNvPr id="5" name="Rectangle 4"/>
          <p:cNvSpPr/>
          <p:nvPr/>
        </p:nvSpPr>
        <p:spPr>
          <a:xfrm>
            <a:off x="4666591" y="1576239"/>
            <a:ext cx="7283671" cy="3970318"/>
          </a:xfrm>
          <a:prstGeom prst="rect">
            <a:avLst/>
          </a:prstGeom>
        </p:spPr>
        <p:txBody>
          <a:bodyPr wrap="square">
            <a:spAutoFit/>
          </a:bodyPr>
          <a:lstStyle/>
          <a:p>
            <a:pPr algn="ctr">
              <a:lnSpc>
                <a:spcPct val="150000"/>
              </a:lnSpc>
            </a:pPr>
            <a:r>
              <a:rPr lang="en-GB" sz="2800" dirty="0" smtClean="0">
                <a:latin typeface="XCCW Joined 1a" panose="03050602040000000000" pitchFamily="66" charset="0"/>
              </a:rPr>
              <a:t>To create our pyramid, we are going to use cross-hatching. This will help to give the pyramids tone and will look effective against the watercolour background. </a:t>
            </a:r>
            <a:endParaRPr lang="en-GB" sz="2800" dirty="0"/>
          </a:p>
        </p:txBody>
      </p:sp>
    </p:spTree>
    <p:extLst>
      <p:ext uri="{BB962C8B-B14F-4D97-AF65-F5344CB8AC3E}">
        <p14:creationId xmlns:p14="http://schemas.microsoft.com/office/powerpoint/2010/main" val="250847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899697"/>
            <a:ext cx="11719035" cy="1325563"/>
          </a:xfrm>
        </p:spPr>
        <p:txBody>
          <a:bodyPr>
            <a:noAutofit/>
          </a:bodyPr>
          <a:lstStyle/>
          <a:p>
            <a:pPr algn="ctr"/>
            <a:r>
              <a:rPr lang="en-GB" sz="3200" dirty="0" smtClean="0">
                <a:latin typeface="XCCW Joined 1a" panose="03050602040000000000" pitchFamily="66" charset="0"/>
              </a:rPr>
              <a:t>Leonardo Da Vinci, a famous painter, used cross hatching when sketching his work. This created light and shade giving the illusion that his drawings were 3D. He also was able to create shadows and reflections.  </a:t>
            </a:r>
            <a:endParaRPr lang="en-GB" sz="3200" dirty="0">
              <a:latin typeface="XCCW Joined 1a" panose="03050602040000000000" pitchFamily="66" charset="0"/>
            </a:endParaRPr>
          </a:p>
        </p:txBody>
      </p:sp>
      <p:pic>
        <p:nvPicPr>
          <p:cNvPr id="4" name="Content Placeholder 3"/>
          <p:cNvPicPr>
            <a:picLocks noGrp="1" noChangeAspect="1"/>
          </p:cNvPicPr>
          <p:nvPr>
            <p:ph idx="1"/>
          </p:nvPr>
        </p:nvPicPr>
        <p:blipFill>
          <a:blip r:embed="rId2"/>
          <a:stretch>
            <a:fillRect/>
          </a:stretch>
        </p:blipFill>
        <p:spPr>
          <a:xfrm>
            <a:off x="6096000" y="3075231"/>
            <a:ext cx="3403147" cy="3368772"/>
          </a:xfrm>
          <a:prstGeom prst="rect">
            <a:avLst/>
          </a:prstGeom>
        </p:spPr>
      </p:pic>
      <p:pic>
        <p:nvPicPr>
          <p:cNvPr id="5" name="Picture 4"/>
          <p:cNvPicPr>
            <a:picLocks noChangeAspect="1"/>
          </p:cNvPicPr>
          <p:nvPr/>
        </p:nvPicPr>
        <p:blipFill>
          <a:blip r:embed="rId3"/>
          <a:stretch>
            <a:fillRect/>
          </a:stretch>
        </p:blipFill>
        <p:spPr>
          <a:xfrm>
            <a:off x="1175825" y="3075231"/>
            <a:ext cx="3370217" cy="3353857"/>
          </a:xfrm>
          <a:prstGeom prst="rect">
            <a:avLst/>
          </a:prstGeom>
        </p:spPr>
      </p:pic>
    </p:spTree>
    <p:extLst>
      <p:ext uri="{BB962C8B-B14F-4D97-AF65-F5344CB8AC3E}">
        <p14:creationId xmlns:p14="http://schemas.microsoft.com/office/powerpoint/2010/main" val="78307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2" y="314998"/>
            <a:ext cx="12002815" cy="2862322"/>
          </a:xfrm>
          <a:prstGeom prst="rect">
            <a:avLst/>
          </a:prstGeom>
        </p:spPr>
        <p:txBody>
          <a:bodyPr wrap="square">
            <a:spAutoFit/>
          </a:bodyPr>
          <a:lstStyle/>
          <a:p>
            <a:pPr algn="ctr"/>
            <a:r>
              <a:rPr lang="en-US" altLang="en-US" sz="3600" dirty="0" smtClean="0">
                <a:latin typeface="XCCW Joined 1a" panose="03050602040000000000" pitchFamily="66" charset="0"/>
              </a:rPr>
              <a:t>What is cross-hatching?</a:t>
            </a:r>
            <a:endParaRPr lang="en-US" altLang="en-US" sz="2400" dirty="0" smtClean="0">
              <a:latin typeface="XCCW Joined 1a" panose="03050602040000000000" pitchFamily="66" charset="0"/>
            </a:endParaRPr>
          </a:p>
          <a:p>
            <a:pPr algn="ctr"/>
            <a:endParaRPr lang="en-US" altLang="en-US" sz="2400" dirty="0">
              <a:latin typeface="XCCW Joined 1a" panose="03050602040000000000" pitchFamily="66" charset="0"/>
            </a:endParaRPr>
          </a:p>
          <a:p>
            <a:pPr algn="ctr"/>
            <a:r>
              <a:rPr lang="en-US" altLang="en-US" sz="2400" dirty="0" smtClean="0">
                <a:latin typeface="XCCW Joined 1a" panose="03050602040000000000" pitchFamily="66" charset="0"/>
              </a:rPr>
              <a:t>Cross-hatching </a:t>
            </a:r>
            <a:r>
              <a:rPr lang="en-US" altLang="en-US" sz="2400" dirty="0">
                <a:latin typeface="XCCW Joined 1a" panose="03050602040000000000" pitchFamily="66" charset="0"/>
              </a:rPr>
              <a:t>is the layering of multiple lines to achieve tone. Artists draw in the direction of the shape they are drawing to achieve a realistic and lifelike appearance. The more layers you use the darker the tone achieved. Notice the curved lines in the folds of skin and lighter areas that have no lines.</a:t>
            </a: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5151" y="3377017"/>
            <a:ext cx="48021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l="50543" t="79607" r="26257" b="9094"/>
          <a:stretch>
            <a:fillRect/>
          </a:stretch>
        </p:blipFill>
        <p:spPr bwMode="auto">
          <a:xfrm>
            <a:off x="7072751" y="5248679"/>
            <a:ext cx="2214562"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4">
            <a:extLst>
              <a:ext uri="{28A0092B-C50C-407E-A947-70E740481C1C}">
                <a14:useLocalDpi xmlns:a14="http://schemas.microsoft.com/office/drawing/2010/main" val="0"/>
              </a:ext>
            </a:extLst>
          </a:blip>
          <a:srcRect l="73354" t="80589" b="5133"/>
          <a:stretch>
            <a:fillRect/>
          </a:stretch>
        </p:blipFill>
        <p:spPr bwMode="auto">
          <a:xfrm>
            <a:off x="7072751" y="3377017"/>
            <a:ext cx="2336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62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04366" y="718457"/>
            <a:ext cx="2705100" cy="1685925"/>
          </a:xfrm>
          <a:prstGeom prst="rect">
            <a:avLst/>
          </a:prstGeom>
        </p:spPr>
      </p:pic>
      <p:pic>
        <p:nvPicPr>
          <p:cNvPr id="4" name="Content Placeholder 3"/>
          <p:cNvPicPr>
            <a:picLocks noGrp="1" noChangeAspect="1"/>
          </p:cNvPicPr>
          <p:nvPr>
            <p:ph idx="1"/>
          </p:nvPr>
        </p:nvPicPr>
        <p:blipFill>
          <a:blip r:embed="rId3"/>
          <a:stretch>
            <a:fillRect/>
          </a:stretch>
        </p:blipFill>
        <p:spPr>
          <a:xfrm>
            <a:off x="460328" y="241738"/>
            <a:ext cx="2400300" cy="1905000"/>
          </a:xfrm>
          <a:prstGeom prst="rect">
            <a:avLst/>
          </a:prstGeom>
        </p:spPr>
      </p:pic>
      <p:pic>
        <p:nvPicPr>
          <p:cNvPr id="5" name="Picture 4"/>
          <p:cNvPicPr>
            <a:picLocks noChangeAspect="1"/>
          </p:cNvPicPr>
          <p:nvPr/>
        </p:nvPicPr>
        <p:blipFill>
          <a:blip r:embed="rId4"/>
          <a:stretch>
            <a:fillRect/>
          </a:stretch>
        </p:blipFill>
        <p:spPr>
          <a:xfrm>
            <a:off x="4014107" y="718457"/>
            <a:ext cx="2857500" cy="1600200"/>
          </a:xfrm>
          <a:prstGeom prst="rect">
            <a:avLst/>
          </a:prstGeom>
        </p:spPr>
      </p:pic>
      <p:pic>
        <p:nvPicPr>
          <p:cNvPr id="6" name="Picture 5"/>
          <p:cNvPicPr>
            <a:picLocks noChangeAspect="1"/>
          </p:cNvPicPr>
          <p:nvPr/>
        </p:nvPicPr>
        <p:blipFill>
          <a:blip r:embed="rId5"/>
          <a:stretch>
            <a:fillRect/>
          </a:stretch>
        </p:blipFill>
        <p:spPr>
          <a:xfrm>
            <a:off x="1536653" y="4784292"/>
            <a:ext cx="2714625" cy="1685925"/>
          </a:xfrm>
          <a:prstGeom prst="rect">
            <a:avLst/>
          </a:prstGeom>
        </p:spPr>
      </p:pic>
      <p:pic>
        <p:nvPicPr>
          <p:cNvPr id="7" name="Picture 6"/>
          <p:cNvPicPr>
            <a:picLocks noChangeAspect="1"/>
          </p:cNvPicPr>
          <p:nvPr/>
        </p:nvPicPr>
        <p:blipFill>
          <a:blip r:embed="rId6"/>
          <a:stretch>
            <a:fillRect/>
          </a:stretch>
        </p:blipFill>
        <p:spPr>
          <a:xfrm>
            <a:off x="4251278" y="2932167"/>
            <a:ext cx="3646136" cy="2867909"/>
          </a:xfrm>
          <a:prstGeom prst="rect">
            <a:avLst/>
          </a:prstGeom>
        </p:spPr>
      </p:pic>
      <p:pic>
        <p:nvPicPr>
          <p:cNvPr id="9" name="Picture 8"/>
          <p:cNvPicPr>
            <a:picLocks noChangeAspect="1"/>
          </p:cNvPicPr>
          <p:nvPr/>
        </p:nvPicPr>
        <p:blipFill>
          <a:blip r:embed="rId7"/>
          <a:stretch>
            <a:fillRect/>
          </a:stretch>
        </p:blipFill>
        <p:spPr>
          <a:xfrm>
            <a:off x="426991" y="2628106"/>
            <a:ext cx="2466975" cy="1847850"/>
          </a:xfrm>
          <a:prstGeom prst="rect">
            <a:avLst/>
          </a:prstGeom>
        </p:spPr>
      </p:pic>
      <p:pic>
        <p:nvPicPr>
          <p:cNvPr id="10" name="Picture 9"/>
          <p:cNvPicPr>
            <a:picLocks noChangeAspect="1"/>
          </p:cNvPicPr>
          <p:nvPr/>
        </p:nvPicPr>
        <p:blipFill>
          <a:blip r:embed="rId8"/>
          <a:stretch>
            <a:fillRect/>
          </a:stretch>
        </p:blipFill>
        <p:spPr>
          <a:xfrm>
            <a:off x="9421177" y="2919592"/>
            <a:ext cx="2536541" cy="3729401"/>
          </a:xfrm>
          <a:prstGeom prst="rect">
            <a:avLst/>
          </a:prstGeom>
        </p:spPr>
      </p:pic>
    </p:spTree>
    <p:extLst>
      <p:ext uri="{BB962C8B-B14F-4D97-AF65-F5344CB8AC3E}">
        <p14:creationId xmlns:p14="http://schemas.microsoft.com/office/powerpoint/2010/main" val="3278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5239" y="205661"/>
            <a:ext cx="4322324" cy="3430416"/>
          </a:xfrm>
          <a:prstGeom prst="rect">
            <a:avLst/>
          </a:prstGeom>
        </p:spPr>
      </p:pic>
      <p:grpSp>
        <p:nvGrpSpPr>
          <p:cNvPr id="13" name="Group 12"/>
          <p:cNvGrpSpPr/>
          <p:nvPr/>
        </p:nvGrpSpPr>
        <p:grpSpPr>
          <a:xfrm>
            <a:off x="877694" y="3836277"/>
            <a:ext cx="9947960" cy="2807274"/>
            <a:chOff x="488812" y="4025463"/>
            <a:chExt cx="7782829" cy="2092570"/>
          </a:xfrm>
        </p:grpSpPr>
        <p:sp>
          <p:nvSpPr>
            <p:cNvPr id="5" name="Rectangle 4"/>
            <p:cNvSpPr/>
            <p:nvPr/>
          </p:nvSpPr>
          <p:spPr>
            <a:xfrm>
              <a:off x="630620" y="4025463"/>
              <a:ext cx="2070538" cy="1986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373820" y="4025463"/>
              <a:ext cx="2070538" cy="1986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201103" y="4025463"/>
              <a:ext cx="2070538" cy="1986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3889" y="4390858"/>
              <a:ext cx="1933904" cy="1727175"/>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0800000">
              <a:off x="488812" y="4198155"/>
              <a:ext cx="1933904" cy="1727175"/>
            </a:xfrm>
            <a:prstGeom prst="rect">
              <a:avLst/>
            </a:prstGeom>
          </p:spPr>
        </p:pic>
        <p:pic>
          <p:nvPicPr>
            <p:cNvPr id="10" name="Picture 9"/>
            <p:cNvPicPr>
              <a:picLocks noChangeAspect="1"/>
            </p:cNvPicPr>
            <p:nvPr/>
          </p:nvPicPr>
          <p:blipFill>
            <a:blip r:embed="rId5"/>
            <a:stretch>
              <a:fillRect/>
            </a:stretch>
          </p:blipFill>
          <p:spPr>
            <a:xfrm>
              <a:off x="3580669" y="4323925"/>
              <a:ext cx="1786923" cy="1649467"/>
            </a:xfrm>
            <a:prstGeom prst="rect">
              <a:avLst/>
            </a:prstGeom>
          </p:spPr>
        </p:pic>
        <p:pic>
          <p:nvPicPr>
            <p:cNvPr id="12" name="Picture 11"/>
            <p:cNvPicPr>
              <a:picLocks noChangeAspect="1"/>
            </p:cNvPicPr>
            <p:nvPr/>
          </p:nvPicPr>
          <p:blipFill>
            <a:blip r:embed="rId6"/>
            <a:stretch>
              <a:fillRect/>
            </a:stretch>
          </p:blipFill>
          <p:spPr>
            <a:xfrm>
              <a:off x="6331188" y="4225159"/>
              <a:ext cx="1940453" cy="1589032"/>
            </a:xfrm>
            <a:prstGeom prst="rect">
              <a:avLst/>
            </a:prstGeom>
          </p:spPr>
        </p:pic>
      </p:grpSp>
      <p:sp>
        <p:nvSpPr>
          <p:cNvPr id="14" name="Rectangle 13"/>
          <p:cNvSpPr/>
          <p:nvPr/>
        </p:nvSpPr>
        <p:spPr>
          <a:xfrm>
            <a:off x="5548822" y="454333"/>
            <a:ext cx="6096000" cy="3649845"/>
          </a:xfrm>
          <a:prstGeom prst="rect">
            <a:avLst/>
          </a:prstGeom>
        </p:spPr>
        <p:txBody>
          <a:bodyPr>
            <a:spAutoFit/>
          </a:bodyPr>
          <a:lstStyle/>
          <a:p>
            <a:pPr algn="ctr">
              <a:lnSpc>
                <a:spcPct val="150000"/>
              </a:lnSpc>
              <a:spcBef>
                <a:spcPts val="1000"/>
              </a:spcBef>
            </a:pPr>
            <a:r>
              <a:rPr lang="en-GB" sz="2400" dirty="0" smtClean="0">
                <a:solidFill>
                  <a:srgbClr val="000000"/>
                </a:solidFill>
                <a:latin typeface="XCCW Joined 1a" panose="03050602040000000000" pitchFamily="66" charset="0"/>
              </a:rPr>
              <a:t>Using the cross-hatching practise sheet, try using your pencil in different directions to achieve the cross-hatchin</a:t>
            </a:r>
            <a:r>
              <a:rPr lang="en-GB" sz="2400" dirty="0" smtClean="0">
                <a:solidFill>
                  <a:srgbClr val="000000"/>
                </a:solidFill>
                <a:latin typeface="XCCW Joined 1a" panose="03050602040000000000" pitchFamily="66" charset="0"/>
              </a:rPr>
              <a:t>g effect. </a:t>
            </a:r>
            <a:endParaRPr lang="en-GB" sz="2400" dirty="0">
              <a:solidFill>
                <a:srgbClr val="000000"/>
              </a:solidFill>
              <a:latin typeface="XCCW Joined 1a" panose="03050602040000000000" pitchFamily="66" charset="0"/>
            </a:endParaRPr>
          </a:p>
          <a:p>
            <a:pPr>
              <a:lnSpc>
                <a:spcPct val="119000"/>
              </a:lnSpc>
              <a:spcBef>
                <a:spcPts val="1000"/>
              </a:spcBef>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486093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355</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XCCW Joined 1a</vt:lpstr>
      <vt:lpstr>Office Theme</vt:lpstr>
      <vt:lpstr> Friday 30th April 2021  L.O. to use hatching and cross hatching to show tone and texture. </vt:lpstr>
      <vt:lpstr>PowerPoint Presentation</vt:lpstr>
      <vt:lpstr>We are going to create a watercolour background for our artwork today.   This will be our first task to ensure it has time to fully dry! </vt:lpstr>
      <vt:lpstr>PowerPoint Presentation</vt:lpstr>
      <vt:lpstr>PowerPoint Presentation</vt:lpstr>
      <vt:lpstr>Leonardo Da Vinci, a famous painter, used cross hatching when sketching his work. This created light and shade giving the illusion that his drawings were 3D. He also was able to create shadows and reflections.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14th May 2018  LO: To use hatching and cross hatching to show tone and texture.</dc:title>
  <dc:creator>Catherine Hickey</dc:creator>
  <cp:lastModifiedBy>Victoria Lillington</cp:lastModifiedBy>
  <cp:revision>13</cp:revision>
  <dcterms:created xsi:type="dcterms:W3CDTF">2018-05-14T12:01:39Z</dcterms:created>
  <dcterms:modified xsi:type="dcterms:W3CDTF">2021-04-29T09:45:43Z</dcterms:modified>
</cp:coreProperties>
</file>