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98" r:id="rId2"/>
    <p:sldId id="295" r:id="rId3"/>
    <p:sldId id="277" r:id="rId4"/>
    <p:sldId id="289" r:id="rId5"/>
    <p:sldId id="290" r:id="rId6"/>
    <p:sldId id="275" r:id="rId7"/>
    <p:sldId id="292" r:id="rId8"/>
    <p:sldId id="291" r:id="rId9"/>
    <p:sldId id="293" r:id="rId10"/>
    <p:sldId id="294" r:id="rId11"/>
    <p:sldId id="296" r:id="rId12"/>
    <p:sldId id="297" r:id="rId13"/>
    <p:sldId id="299" r:id="rId14"/>
    <p:sldId id="302" r:id="rId15"/>
    <p:sldId id="300" r:id="rId16"/>
    <p:sldId id="301" r:id="rId17"/>
  </p:sldIdLst>
  <p:sldSz cx="9144000" cy="6858000" type="screen4x3"/>
  <p:notesSz cx="6858000" cy="9144000"/>
  <p:embeddedFontLst>
    <p:embeddedFont>
      <p:font typeface="Twinkl" panose="020B0604020202020204" charset="0"/>
      <p:regular r:id="rId20"/>
      <p:bold r:id="rId21"/>
    </p:embeddedFont>
    <p:embeddedFont>
      <p:font typeface="Calibri" panose="020F0502020204030204" pitchFamily="34" charset="0"/>
      <p:regular r:id="rId22"/>
      <p:bold r:id="rId23"/>
      <p:italic r:id="rId24"/>
      <p:boldItalic r:id="rId25"/>
    </p:embeddedFont>
    <p:embeddedFont>
      <p:font typeface="XCCW Joined 1a" panose="03050602040000000000" pitchFamily="66"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guide id="12" orient="horz" pos="216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F1884C"/>
    <a:srgbClr val="E94E13"/>
    <a:srgbClr val="F7C1A2"/>
    <a:srgbClr val="18A0DB"/>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48" autoAdjust="0"/>
    <p:restoredTop sz="94660"/>
  </p:normalViewPr>
  <p:slideViewPr>
    <p:cSldViewPr snapToGrid="0" showGuides="1">
      <p:cViewPr varScale="1">
        <p:scale>
          <a:sx n="91" d="100"/>
          <a:sy n="91" d="100"/>
        </p:scale>
        <p:origin x="1194" y="90"/>
      </p:cViewPr>
      <p:guideLst>
        <p:guide orient="horz" pos="2160"/>
        <p:guide pos="2880"/>
        <p:guide pos="340"/>
        <p:guide orient="horz" pos="3974"/>
        <p:guide pos="5420"/>
        <p:guide orient="horz" pos="346"/>
        <p:guide pos="476"/>
        <p:guide orient="horz" pos="482"/>
        <p:guide orient="horz" pos="3838"/>
        <p:guide pos="5284"/>
        <p:guide orient="horz" pos="2169"/>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29/04/2021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he-ancient-world-world-history-history-subjects-key-stage-2/ks2-egyptians/ks2-egyptians-powerpoint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he-ancient-world-world-history-history-subjects-key-stage-2/ks2-egyptians/ks2-egyptians-powerpoint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twinkl.co.uk/resources/the-ancient-world-world-history-history-subjects-key-stage-2/ks2-egyptians/ks2-egyptians-powerpoints"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twinkl.co.uk/resources/the-ancient-world-world-history-history-subjects-key-stage-2/ks2-egyptians/ks2-egyptians-powerpoint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083" y="457874"/>
            <a:ext cx="7668280" cy="994306"/>
          </a:xfrm>
        </p:spPr>
        <p:txBody>
          <a:bodyPr/>
          <a:lstStyle/>
          <a:p>
            <a:pPr algn="r"/>
            <a:endParaRPr lang="en-GB" b="0" u="sng" dirty="0">
              <a:latin typeface="XCCW Joined 1a" panose="03050602040000000000" pitchFamily="66" charset="0"/>
            </a:endParaRPr>
          </a:p>
        </p:txBody>
      </p:sp>
      <p:sp>
        <p:nvSpPr>
          <p:cNvPr id="3" name="Title 1"/>
          <p:cNvSpPr txBox="1">
            <a:spLocks/>
          </p:cNvSpPr>
          <p:nvPr/>
        </p:nvSpPr>
        <p:spPr>
          <a:xfrm>
            <a:off x="546536" y="2817446"/>
            <a:ext cx="8135007"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lnSpc>
                <a:spcPct val="150000"/>
              </a:lnSpc>
            </a:pPr>
            <a:r>
              <a:rPr lang="en-GB" sz="3600" b="0" u="sng" dirty="0" smtClean="0">
                <a:latin typeface="XCCW Joined 1a" panose="03050602040000000000" pitchFamily="66" charset="0"/>
              </a:rPr>
              <a:t>L.O. use problem solving to create pyramids </a:t>
            </a:r>
            <a:endParaRPr lang="en-GB" sz="3600" b="0" u="sng" dirty="0">
              <a:latin typeface="XCCW Joined 1a" panose="03050602040000000000" pitchFamily="66" charset="0"/>
            </a:endParaRPr>
          </a:p>
        </p:txBody>
      </p:sp>
    </p:spTree>
    <p:extLst>
      <p:ext uri="{BB962C8B-B14F-4D97-AF65-F5344CB8AC3E}">
        <p14:creationId xmlns:p14="http://schemas.microsoft.com/office/powerpoint/2010/main" val="80577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54" t="8148" r="3994" b="17208"/>
          <a:stretch/>
        </p:blipFill>
        <p:spPr bwMode="auto">
          <a:xfrm>
            <a:off x="608505" y="2013392"/>
            <a:ext cx="5801140" cy="338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20"/>
          <p:cNvSpPr>
            <a:spLocks noGrp="1"/>
          </p:cNvSpPr>
          <p:nvPr>
            <p:ph type="title"/>
          </p:nvPr>
        </p:nvSpPr>
        <p:spPr>
          <a:xfrm>
            <a:off x="461962" y="298528"/>
            <a:ext cx="8220075" cy="994306"/>
          </a:xfrm>
        </p:spPr>
        <p:txBody>
          <a:bodyPr/>
          <a:lstStyle/>
          <a:p>
            <a:r>
              <a:rPr lang="en-GB" altLang="en-US" sz="3200" dirty="0" smtClean="0">
                <a:latin typeface="XCCW Joined 1a" panose="03050602040000000000" pitchFamily="66" charset="0"/>
              </a:rPr>
              <a:t>The Red Pyramid</a:t>
            </a:r>
            <a:endParaRPr lang="en-GB" sz="3200" dirty="0">
              <a:latin typeface="XCCW Joined 1a" panose="03050602040000000000" pitchFamily="66" charset="0"/>
            </a:endParaRPr>
          </a:p>
        </p:txBody>
      </p:sp>
      <p:sp>
        <p:nvSpPr>
          <p:cNvPr id="3" name="Rectangle 2"/>
          <p:cNvSpPr/>
          <p:nvPr/>
        </p:nvSpPr>
        <p:spPr>
          <a:xfrm>
            <a:off x="608505" y="1220377"/>
            <a:ext cx="7946916" cy="710552"/>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The Red Pyramid of Dahshur gets its name from the sandstone used in its construction – it has a reddish hue. </a:t>
            </a:r>
          </a:p>
        </p:txBody>
      </p:sp>
      <p:sp>
        <p:nvSpPr>
          <p:cNvPr id="8" name="Rectangle 7"/>
          <p:cNvSpPr/>
          <p:nvPr/>
        </p:nvSpPr>
        <p:spPr>
          <a:xfrm>
            <a:off x="608505" y="5540393"/>
            <a:ext cx="7946916" cy="710552"/>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altLang="en-US" sz="1600" dirty="0">
                <a:solidFill>
                  <a:schemeClr val="bg1"/>
                </a:solidFill>
                <a:latin typeface="XCCW Joined 1a" panose="03050602040000000000" pitchFamily="66" charset="0"/>
              </a:rPr>
              <a:t>Most of the outer, white limestone casing was removed </a:t>
            </a:r>
            <a:r>
              <a:rPr lang="en-GB" altLang="en-US" sz="1600" dirty="0" smtClean="0">
                <a:solidFill>
                  <a:schemeClr val="bg1"/>
                </a:solidFill>
                <a:latin typeface="XCCW Joined 1a" panose="03050602040000000000" pitchFamily="66" charset="0"/>
              </a:rPr>
              <a:t>and </a:t>
            </a:r>
            <a:r>
              <a:rPr lang="en-GB" altLang="en-US" sz="1600" dirty="0">
                <a:solidFill>
                  <a:schemeClr val="bg1"/>
                </a:solidFill>
                <a:latin typeface="XCCW Joined 1a" panose="03050602040000000000" pitchFamily="66" charset="0"/>
              </a:rPr>
              <a:t>used in the building of Cairo. </a:t>
            </a:r>
          </a:p>
        </p:txBody>
      </p:sp>
      <p:sp>
        <p:nvSpPr>
          <p:cNvPr id="7" name="Rectangle 6">
            <a:extLst>
              <a:ext uri="{FF2B5EF4-FFF2-40B4-BE49-F238E27FC236}">
                <a16:creationId xmlns:a16="http://schemas.microsoft.com/office/drawing/2014/main" id="{11FFF6AE-96FB-4EDE-B997-6E836CF13D13}"/>
              </a:ext>
            </a:extLst>
          </p:cNvPr>
          <p:cNvSpPr/>
          <p:nvPr/>
        </p:nvSpPr>
        <p:spPr>
          <a:xfrm>
            <a:off x="6417888" y="1930929"/>
            <a:ext cx="2229289" cy="3726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sz="1600" dirty="0">
                <a:solidFill>
                  <a:schemeClr val="tx1"/>
                </a:solidFill>
                <a:latin typeface="XCCW Joined 1a" panose="03050602040000000000" pitchFamily="66" charset="0"/>
              </a:rPr>
              <a:t>Although the Red Pyramid is the </a:t>
            </a:r>
            <a:r>
              <a:rPr lang="en-GB" sz="1600" dirty="0" smtClean="0">
                <a:solidFill>
                  <a:schemeClr val="tx1"/>
                </a:solidFill>
                <a:latin typeface="XCCW Joined 1a" panose="03050602040000000000" pitchFamily="66" charset="0"/>
              </a:rPr>
              <a:t>third largest </a:t>
            </a:r>
            <a:r>
              <a:rPr lang="en-GB" sz="1600" dirty="0">
                <a:solidFill>
                  <a:schemeClr val="tx1"/>
                </a:solidFill>
                <a:latin typeface="XCCW Joined 1a" panose="03050602040000000000" pitchFamily="66" charset="0"/>
              </a:rPr>
              <a:t>pyramid of Egypt at </a:t>
            </a:r>
            <a:r>
              <a:rPr lang="en-GB" sz="1600" dirty="0" smtClean="0">
                <a:solidFill>
                  <a:schemeClr val="tx1"/>
                </a:solidFill>
                <a:latin typeface="XCCW Joined 1a" panose="03050602040000000000" pitchFamily="66" charset="0"/>
              </a:rPr>
              <a:t>104 metres tall</a:t>
            </a:r>
            <a:r>
              <a:rPr lang="en-GB" sz="1600" dirty="0">
                <a:solidFill>
                  <a:schemeClr val="tx1"/>
                </a:solidFill>
                <a:latin typeface="XCCW Joined 1a" panose="03050602040000000000" pitchFamily="66" charset="0"/>
              </a:rPr>
              <a:t>, it </a:t>
            </a:r>
            <a:endParaRPr lang="en-GB" sz="1600" dirty="0" smtClean="0">
              <a:solidFill>
                <a:schemeClr val="tx1"/>
              </a:solidFill>
              <a:latin typeface="XCCW Joined 1a" panose="03050602040000000000" pitchFamily="66" charset="0"/>
            </a:endParaRPr>
          </a:p>
          <a:p>
            <a:pPr algn="ctr">
              <a:spcBef>
                <a:spcPct val="0"/>
              </a:spcBef>
              <a:buFontTx/>
              <a:buNone/>
              <a:defRPr/>
            </a:pPr>
            <a:r>
              <a:rPr lang="en-GB" sz="1600" dirty="0" smtClean="0">
                <a:solidFill>
                  <a:schemeClr val="tx1"/>
                </a:solidFill>
                <a:latin typeface="XCCW Joined 1a" panose="03050602040000000000" pitchFamily="66" charset="0"/>
              </a:rPr>
              <a:t>has the second largest </a:t>
            </a:r>
            <a:r>
              <a:rPr lang="en-GB" sz="1600" dirty="0">
                <a:solidFill>
                  <a:schemeClr val="tx1"/>
                </a:solidFill>
                <a:latin typeface="XCCW Joined 1a" panose="03050602040000000000" pitchFamily="66" charset="0"/>
              </a:rPr>
              <a:t>base </a:t>
            </a:r>
            <a:r>
              <a:rPr lang="en-GB" sz="1600" dirty="0" smtClean="0">
                <a:solidFill>
                  <a:schemeClr val="tx1"/>
                </a:solidFill>
                <a:latin typeface="XCCW Joined 1a" panose="03050602040000000000" pitchFamily="66" charset="0"/>
              </a:rPr>
              <a:t>of all </a:t>
            </a:r>
          </a:p>
          <a:p>
            <a:pPr algn="ctr">
              <a:spcBef>
                <a:spcPct val="0"/>
              </a:spcBef>
              <a:buFontTx/>
              <a:buNone/>
              <a:defRPr/>
            </a:pPr>
            <a:r>
              <a:rPr lang="en-GB" sz="1600" dirty="0" smtClean="0">
                <a:solidFill>
                  <a:schemeClr val="tx1"/>
                </a:solidFill>
                <a:latin typeface="XCCW Joined 1a" panose="03050602040000000000" pitchFamily="66" charset="0"/>
              </a:rPr>
              <a:t>Egyptian pyramids</a:t>
            </a:r>
            <a:r>
              <a:rPr lang="en-GB" sz="1600" dirty="0">
                <a:solidFill>
                  <a:schemeClr val="tx1"/>
                </a:solidFill>
                <a:latin typeface="XCCW Joined 1a" panose="03050602040000000000" pitchFamily="66" charset="0"/>
              </a:rPr>
              <a:t>, </a:t>
            </a:r>
            <a:r>
              <a:rPr lang="en-GB" sz="1600" dirty="0" smtClean="0">
                <a:solidFill>
                  <a:schemeClr val="tx1"/>
                </a:solidFill>
                <a:latin typeface="XCCW Joined 1a" panose="03050602040000000000" pitchFamily="66" charset="0"/>
              </a:rPr>
              <a:t>each side </a:t>
            </a:r>
          </a:p>
          <a:p>
            <a:pPr algn="ctr">
              <a:spcBef>
                <a:spcPct val="0"/>
              </a:spcBef>
              <a:buFontTx/>
              <a:buNone/>
              <a:defRPr/>
            </a:pPr>
            <a:r>
              <a:rPr lang="en-GB" sz="1600" dirty="0" smtClean="0">
                <a:solidFill>
                  <a:schemeClr val="tx1"/>
                </a:solidFill>
                <a:latin typeface="XCCW Joined 1a" panose="03050602040000000000" pitchFamily="66" charset="0"/>
              </a:rPr>
              <a:t>measuring 220 metres</a:t>
            </a:r>
            <a:r>
              <a:rPr lang="en-GB" sz="1600" dirty="0">
                <a:solidFill>
                  <a:schemeClr val="tx1"/>
                </a:solidFill>
                <a:latin typeface="XCCW Joined 1a" panose="03050602040000000000" pitchFamily="66" charset="0"/>
              </a:rPr>
              <a:t>.</a:t>
            </a:r>
            <a:endParaRPr lang="en-GB" altLang="en-US" sz="1600" dirty="0">
              <a:solidFill>
                <a:schemeClr val="tx1"/>
              </a:solidFill>
              <a:latin typeface="XCCW Joined 1a" panose="03050602040000000000" pitchFamily="66"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527945"/>
            <a:ext cx="4572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7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91" y="261623"/>
            <a:ext cx="8220075" cy="994306"/>
          </a:xfrm>
        </p:spPr>
        <p:txBody>
          <a:bodyPr/>
          <a:lstStyle/>
          <a:p>
            <a:r>
              <a:rPr lang="en-GB" sz="3200" dirty="0" smtClean="0">
                <a:latin typeface="XCCW Joined 1a" panose="03050602040000000000" pitchFamily="66" charset="0"/>
              </a:rPr>
              <a:t>The Pyramids of Giza</a:t>
            </a:r>
            <a:endParaRPr lang="en-GB" sz="3200" dirty="0">
              <a:latin typeface="XCCW Joined 1a" panose="03050602040000000000" pitchFamily="66" charset="0"/>
            </a:endParaRPr>
          </a:p>
        </p:txBody>
      </p:sp>
      <p:sp>
        <p:nvSpPr>
          <p:cNvPr id="4" name="Rectangle 3">
            <a:hlinkClick r:id="rId2"/>
            <a:extLst>
              <a:ext uri="{FF2B5EF4-FFF2-40B4-BE49-F238E27FC236}">
                <a16:creationId xmlns:a16="http://schemas.microsoft.com/office/drawing/2014/main" id="{36A25632-5098-4E36-B92F-9ADD13982D62}"/>
              </a:ext>
            </a:extLst>
          </p:cNvPr>
          <p:cNvSpPr/>
          <p:nvPr/>
        </p:nvSpPr>
        <p:spPr>
          <a:xfrm>
            <a:off x="8393072" y="6572840"/>
            <a:ext cx="738231" cy="28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E96A9B1-F045-444B-AF14-C5720F57C2F3}"/>
              </a:ext>
            </a:extLst>
          </p:cNvPr>
          <p:cNvSpPr txBox="1"/>
          <p:nvPr/>
        </p:nvSpPr>
        <p:spPr>
          <a:xfrm>
            <a:off x="498225" y="2175392"/>
            <a:ext cx="8078023" cy="1384995"/>
          </a:xfrm>
          <a:prstGeom prst="rect">
            <a:avLst/>
          </a:prstGeom>
          <a:noFill/>
        </p:spPr>
        <p:txBody>
          <a:bodyPr wrap="square">
            <a:spAutoFit/>
          </a:bodyPr>
          <a:lstStyle/>
          <a:p>
            <a:pPr algn="ctr" rtl="0">
              <a:spcBef>
                <a:spcPts val="0"/>
              </a:spcBef>
              <a:spcAft>
                <a:spcPts val="0"/>
              </a:spcAft>
            </a:pPr>
            <a:r>
              <a:rPr lang="en-GB" sz="1400" b="0" i="0" u="none" strike="noStrike" dirty="0">
                <a:solidFill>
                  <a:srgbClr val="000000"/>
                </a:solidFill>
                <a:effectLst/>
                <a:latin typeface="XCCW Joined 1a" panose="03050602040000000000" pitchFamily="66" charset="0"/>
              </a:rPr>
              <a:t>Around 2550 BC, Pharaoh Khufu, also known as Cheops, instructed the first of the three pyramids to be built. This was the Great Pyramid and stands at 147 metres above the ground. The building of the second pyramid was instructed by Khufu’s son, Pharaoh Khafre, around 2520 BC. He included the structure known as the Sphinx, which guards the entrance to the pyramid. </a:t>
            </a:r>
            <a:endParaRPr lang="en-GB" sz="1200" b="0" dirty="0">
              <a:effectLst/>
              <a:latin typeface="XCCW Joined 1a" panose="03050602040000000000" pitchFamily="66" charset="0"/>
            </a:endParaRPr>
          </a:p>
        </p:txBody>
      </p:sp>
      <p:sp>
        <p:nvSpPr>
          <p:cNvPr id="20" name="Rectangle 19"/>
          <p:cNvSpPr/>
          <p:nvPr/>
        </p:nvSpPr>
        <p:spPr>
          <a:xfrm>
            <a:off x="572930" y="1077958"/>
            <a:ext cx="8003319" cy="956773"/>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rgbClr val="000000"/>
                </a:solidFill>
                <a:latin typeface="XCCW Joined 1a" panose="03050602040000000000" pitchFamily="66" charset="0"/>
              </a:rPr>
              <a:t>The Great Pyramid of Giza is the largest of the pyramids which stand in Giza. They were built </a:t>
            </a:r>
            <a:r>
              <a:rPr lang="en-GB" sz="1600" dirty="0">
                <a:solidFill>
                  <a:schemeClr val="tx1"/>
                </a:solidFill>
                <a:latin typeface="XCCW Joined 1a" panose="03050602040000000000" pitchFamily="66" charset="0"/>
              </a:rPr>
              <a:t>on the west bank of the river Nile, near the capital city of Cairo, </a:t>
            </a:r>
            <a:r>
              <a:rPr lang="en-GB" sz="1600" dirty="0" smtClean="0">
                <a:solidFill>
                  <a:schemeClr val="tx1"/>
                </a:solidFill>
                <a:latin typeface="XCCW Joined 1a" panose="03050602040000000000" pitchFamily="66" charset="0"/>
              </a:rPr>
              <a:t>Egypt</a:t>
            </a:r>
            <a:r>
              <a:rPr lang="en-GB" sz="1600" dirty="0">
                <a:solidFill>
                  <a:schemeClr val="tx1"/>
                </a:solidFill>
                <a:latin typeface="XCCW Joined 1a" panose="03050602040000000000" pitchFamily="66" charset="0"/>
              </a:rPr>
              <a:t>.</a:t>
            </a:r>
            <a:endParaRPr lang="en-GB" sz="1400" dirty="0">
              <a:solidFill>
                <a:schemeClr val="tx1"/>
              </a:solidFill>
              <a:latin typeface="XCCW Joined 1a" panose="03050602040000000000" pitchFamily="66" charset="0"/>
            </a:endParaRPr>
          </a:p>
        </p:txBody>
      </p:sp>
      <p:sp>
        <p:nvSpPr>
          <p:cNvPr id="21" name="Rectangle 20"/>
          <p:cNvSpPr/>
          <p:nvPr/>
        </p:nvSpPr>
        <p:spPr>
          <a:xfrm>
            <a:off x="498225" y="3560387"/>
            <a:ext cx="2580174" cy="2680322"/>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rgbClr val="000000"/>
                </a:solidFill>
                <a:latin typeface="XCCW Joined 1a" panose="03050602040000000000" pitchFamily="66" charset="0"/>
              </a:rPr>
              <a:t>The third pyramid at Giza was built by Pharaoh Menkaure around 2490 BC. Although it is a lot smaller than the first two, parts of it are a lot more complex</a:t>
            </a:r>
            <a:r>
              <a:rPr lang="en-GB" sz="1600" dirty="0" smtClean="0">
                <a:solidFill>
                  <a:srgbClr val="000000"/>
                </a:solidFill>
                <a:latin typeface="XCCW Joined 1a" panose="03050602040000000000" pitchFamily="66" charset="0"/>
              </a:rPr>
              <a:t>.</a:t>
            </a:r>
            <a:endParaRPr lang="en-GB" sz="1200" dirty="0">
              <a:latin typeface="XCCW Joined 1a" panose="03050602040000000000" pitchFamily="66" charset="0"/>
            </a:endParaRPr>
          </a:p>
        </p:txBody>
      </p:sp>
      <p:pic>
        <p:nvPicPr>
          <p:cNvPr id="22" name="Picture 21">
            <a:extLst>
              <a:ext uri="{FF2B5EF4-FFF2-40B4-BE49-F238E27FC236}">
                <a16:creationId xmlns:a16="http://schemas.microsoft.com/office/drawing/2014/main" id="{746D7496-ACED-4DD6-A0F3-3B8A24C3EE59}"/>
              </a:ext>
            </a:extLst>
          </p:cNvPr>
          <p:cNvPicPr>
            <a:picLocks noChangeAspect="1"/>
          </p:cNvPicPr>
          <p:nvPr/>
        </p:nvPicPr>
        <p:blipFill rotWithShape="1">
          <a:blip r:embed="rId3">
            <a:extLst>
              <a:ext uri="{28A0092B-C50C-407E-A947-70E740481C1C}">
                <a14:useLocalDpi xmlns:a14="http://schemas.microsoft.com/office/drawing/2010/main"/>
              </a:ext>
            </a:extLst>
          </a:blip>
          <a:srcRect t="26684" b="28626"/>
          <a:stretch/>
        </p:blipFill>
        <p:spPr>
          <a:xfrm>
            <a:off x="3155692" y="3782333"/>
            <a:ext cx="5423145" cy="2011705"/>
          </a:xfrm>
          <a:prstGeom prst="rect">
            <a:avLst/>
          </a:prstGeom>
        </p:spPr>
      </p:pic>
    </p:spTree>
    <p:extLst>
      <p:ext uri="{BB962C8B-B14F-4D97-AF65-F5344CB8AC3E}">
        <p14:creationId xmlns:p14="http://schemas.microsoft.com/office/powerpoint/2010/main" val="304682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down)">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p:tgtEl>
                                          <p:spTgt spid="21"/>
                                        </p:tgtEl>
                                        <p:attrNameLst>
                                          <p:attrName>ppt_y</p:attrName>
                                        </p:attrNameLst>
                                      </p:cBhvr>
                                      <p:tavLst>
                                        <p:tav tm="0">
                                          <p:val>
                                            <p:strVal val="#ppt_y+#ppt_h*1.125000"/>
                                          </p:val>
                                        </p:tav>
                                        <p:tav tm="100000">
                                          <p:val>
                                            <p:strVal val="#ppt_y"/>
                                          </p:val>
                                        </p:tav>
                                      </p:tavLst>
                                    </p:anim>
                                    <p:animEffect transition="in" filter="wipe(up)">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50" y="290953"/>
            <a:ext cx="8220075" cy="994306"/>
          </a:xfrm>
        </p:spPr>
        <p:txBody>
          <a:bodyPr/>
          <a:lstStyle/>
          <a:p>
            <a:r>
              <a:rPr lang="en-GB" sz="3200" dirty="0" smtClean="0">
                <a:latin typeface="XCCW Joined 1a" panose="03050602040000000000" pitchFamily="66" charset="0"/>
              </a:rPr>
              <a:t>The Great Pyramid</a:t>
            </a:r>
            <a:endParaRPr lang="en-GB" sz="3200" dirty="0">
              <a:latin typeface="XCCW Joined 1a" panose="03050602040000000000" pitchFamily="66" charset="0"/>
            </a:endParaRPr>
          </a:p>
        </p:txBody>
      </p:sp>
      <p:sp>
        <p:nvSpPr>
          <p:cNvPr id="4" name="Rectangle 3">
            <a:hlinkClick r:id="rId2"/>
            <a:extLst>
              <a:ext uri="{FF2B5EF4-FFF2-40B4-BE49-F238E27FC236}">
                <a16:creationId xmlns:a16="http://schemas.microsoft.com/office/drawing/2014/main" id="{53B61F58-2E42-4A16-82CF-CD3C7A02C451}"/>
              </a:ext>
            </a:extLst>
          </p:cNvPr>
          <p:cNvSpPr/>
          <p:nvPr/>
        </p:nvSpPr>
        <p:spPr>
          <a:xfrm>
            <a:off x="8393072" y="6572840"/>
            <a:ext cx="738231" cy="28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XCCW Joined 1a" panose="03050602040000000000" pitchFamily="66" charset="0"/>
            </a:endParaRPr>
          </a:p>
        </p:txBody>
      </p:sp>
      <p:sp>
        <p:nvSpPr>
          <p:cNvPr id="7" name="TextBox 6">
            <a:extLst>
              <a:ext uri="{FF2B5EF4-FFF2-40B4-BE49-F238E27FC236}">
                <a16:creationId xmlns:a16="http://schemas.microsoft.com/office/drawing/2014/main" id="{AB7A5769-1AE0-4314-BB4C-83574884F100}"/>
              </a:ext>
            </a:extLst>
          </p:cNvPr>
          <p:cNvSpPr txBox="1"/>
          <p:nvPr/>
        </p:nvSpPr>
        <p:spPr>
          <a:xfrm>
            <a:off x="459150" y="1146811"/>
            <a:ext cx="8220075" cy="2327560"/>
          </a:xfrm>
          <a:prstGeom prst="rect">
            <a:avLst/>
          </a:prstGeom>
          <a:noFill/>
        </p:spPr>
        <p:txBody>
          <a:bodyPr wrap="square">
            <a:spAutoFit/>
          </a:bodyPr>
          <a:lstStyle/>
          <a:p>
            <a:pPr algn="ctr" rtl="0">
              <a:lnSpc>
                <a:spcPct val="150000"/>
              </a:lnSpc>
              <a:spcBef>
                <a:spcPts val="0"/>
              </a:spcBef>
              <a:spcAft>
                <a:spcPts val="0"/>
              </a:spcAft>
            </a:pPr>
            <a:r>
              <a:rPr lang="en-GB" sz="1400" b="0" i="0" u="none" strike="noStrike" dirty="0">
                <a:solidFill>
                  <a:srgbClr val="000000"/>
                </a:solidFill>
                <a:effectLst/>
                <a:latin typeface="XCCW Joined 1a" panose="03050602040000000000" pitchFamily="66" charset="0"/>
              </a:rPr>
              <a:t>The Great Pyramid was the tallest human-made structure in the world for around 3800 years and is the last remaining structure from the list of the ancient Seven Wonders of the World. It is thought to have taken up to 20 years to build, using 2.5 million limestone </a:t>
            </a:r>
            <a:r>
              <a:rPr lang="en-GB" sz="1400" b="0" i="0" u="none" strike="noStrike" dirty="0">
                <a:effectLst/>
                <a:latin typeface="XCCW Joined 1a" panose="03050602040000000000" pitchFamily="66" charset="0"/>
              </a:rPr>
              <a:t>blocks </a:t>
            </a:r>
            <a:r>
              <a:rPr lang="en-GB" sz="1400" b="0" i="0" dirty="0">
                <a:effectLst/>
                <a:latin typeface="XCCW Joined 1a" panose="03050602040000000000" pitchFamily="66" charset="0"/>
              </a:rPr>
              <a:t>(each weighing between 2 and 30 tonnes)</a:t>
            </a:r>
            <a:r>
              <a:rPr lang="en-GB" sz="1400" b="0" i="0" dirty="0">
                <a:solidFill>
                  <a:srgbClr val="333333"/>
                </a:solidFill>
                <a:effectLst/>
                <a:latin typeface="XCCW Joined 1a" panose="03050602040000000000" pitchFamily="66" charset="0"/>
              </a:rPr>
              <a:t> </a:t>
            </a:r>
            <a:r>
              <a:rPr lang="en-GB" sz="1400" b="0" i="0" u="none" strike="noStrike" dirty="0">
                <a:solidFill>
                  <a:srgbClr val="000000"/>
                </a:solidFill>
                <a:effectLst/>
                <a:latin typeface="XCCW Joined 1a" panose="03050602040000000000" pitchFamily="66" charset="0"/>
              </a:rPr>
              <a:t>which were cut, moved and positioned by hand. The limestone came from quarries nearby but the largest stones came from Aswan, which is 500 miles away from Giza.</a:t>
            </a:r>
            <a:endParaRPr lang="en-GB" sz="1200" b="0" dirty="0">
              <a:effectLst/>
              <a:latin typeface="XCCW Joined 1a" panose="03050602040000000000" pitchFamily="66" charset="0"/>
            </a:endParaRPr>
          </a:p>
        </p:txBody>
      </p:sp>
      <p:pic>
        <p:nvPicPr>
          <p:cNvPr id="8" name="Picture 7">
            <a:extLst>
              <a:ext uri="{FF2B5EF4-FFF2-40B4-BE49-F238E27FC236}">
                <a16:creationId xmlns:a16="http://schemas.microsoft.com/office/drawing/2014/main" id="{22A03ACE-6CEC-4B57-9EC8-18ED854CB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078" y="3474371"/>
            <a:ext cx="4412516" cy="2930187"/>
          </a:xfrm>
          <a:prstGeom prst="rect">
            <a:avLst/>
          </a:prstGeom>
        </p:spPr>
      </p:pic>
      <p:sp>
        <p:nvSpPr>
          <p:cNvPr id="11" name="TextBox 10">
            <a:extLst>
              <a:ext uri="{FF2B5EF4-FFF2-40B4-BE49-F238E27FC236}">
                <a16:creationId xmlns:a16="http://schemas.microsoft.com/office/drawing/2014/main" id="{C72CFF18-1170-4809-94DD-D1F936DCC41D}"/>
              </a:ext>
            </a:extLst>
          </p:cNvPr>
          <p:cNvSpPr txBox="1"/>
          <p:nvPr/>
        </p:nvSpPr>
        <p:spPr>
          <a:xfrm>
            <a:off x="432437" y="4330229"/>
            <a:ext cx="3720354" cy="2031325"/>
          </a:xfrm>
          <a:prstGeom prst="rect">
            <a:avLst/>
          </a:prstGeom>
          <a:noFill/>
        </p:spPr>
        <p:txBody>
          <a:bodyPr wrap="square">
            <a:spAutoFit/>
          </a:bodyPr>
          <a:lstStyle/>
          <a:p>
            <a:pPr algn="ctr" rtl="0">
              <a:spcBef>
                <a:spcPts val="0"/>
              </a:spcBef>
              <a:spcAft>
                <a:spcPts val="0"/>
              </a:spcAft>
            </a:pPr>
            <a:r>
              <a:rPr lang="en-GB" sz="1400" b="0" i="0" u="none" strike="noStrike" dirty="0">
                <a:solidFill>
                  <a:srgbClr val="000000"/>
                </a:solidFill>
                <a:effectLst/>
                <a:latin typeface="XCCW Joined 1a" panose="03050602040000000000" pitchFamily="66" charset="0"/>
              </a:rPr>
              <a:t>Originally, the three pyramids would have had a smooth outer casing of lighter limestone, which would have shone white in the sun. That covering has since come away through earthquakes and has been used to build other structures                      in Cairo.</a:t>
            </a:r>
            <a:endParaRPr lang="en-GB" sz="1200" b="0" dirty="0">
              <a:effectLst/>
              <a:latin typeface="XCCW Joined 1a" panose="03050602040000000000" pitchFamily="66" charset="0"/>
            </a:endParaRPr>
          </a:p>
        </p:txBody>
      </p:sp>
    </p:spTree>
    <p:extLst>
      <p:ext uri="{BB962C8B-B14F-4D97-AF65-F5344CB8AC3E}">
        <p14:creationId xmlns:p14="http://schemas.microsoft.com/office/powerpoint/2010/main" val="154889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84785" y="289708"/>
            <a:ext cx="3000705" cy="994306"/>
          </a:xfrm>
        </p:spPr>
        <p:txBody>
          <a:bodyPr/>
          <a:lstStyle/>
          <a:p>
            <a:r>
              <a:rPr lang="en-GB" sz="2800" dirty="0" smtClean="0">
                <a:latin typeface="XCCW Joined 1a" panose="03050602040000000000" pitchFamily="66" charset="0"/>
              </a:rPr>
              <a:t>Task one:</a:t>
            </a:r>
            <a:endParaRPr lang="en-GB" sz="2800" dirty="0">
              <a:latin typeface="XCCW Joined 1a" panose="03050602040000000000" pitchFamily="66" charset="0"/>
            </a:endParaRPr>
          </a:p>
        </p:txBody>
      </p:sp>
      <p:pic>
        <p:nvPicPr>
          <p:cNvPr id="4" name="Picture 3"/>
          <p:cNvPicPr>
            <a:picLocks noChangeAspect="1"/>
          </p:cNvPicPr>
          <p:nvPr/>
        </p:nvPicPr>
        <p:blipFill>
          <a:blip r:embed="rId2"/>
          <a:stretch>
            <a:fillRect/>
          </a:stretch>
        </p:blipFill>
        <p:spPr>
          <a:xfrm>
            <a:off x="1445173" y="1126359"/>
            <a:ext cx="6080234" cy="5290973"/>
          </a:xfrm>
          <a:prstGeom prst="rect">
            <a:avLst/>
          </a:prstGeom>
        </p:spPr>
      </p:pic>
    </p:spTree>
    <p:extLst>
      <p:ext uri="{BB962C8B-B14F-4D97-AF65-F5344CB8AC3E}">
        <p14:creationId xmlns:p14="http://schemas.microsoft.com/office/powerpoint/2010/main" val="348037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8849"/>
          <a:stretch>
            <a:fillRect/>
          </a:stretch>
        </p:blipFill>
        <p:spPr bwMode="auto">
          <a:xfrm>
            <a:off x="641131" y="1981692"/>
            <a:ext cx="8080745" cy="19071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4" name="Group 3"/>
          <p:cNvGrpSpPr/>
          <p:nvPr/>
        </p:nvGrpSpPr>
        <p:grpSpPr>
          <a:xfrm>
            <a:off x="414303" y="3794234"/>
            <a:ext cx="8534400" cy="537303"/>
            <a:chOff x="741120" y="1885138"/>
            <a:chExt cx="6189135" cy="537303"/>
          </a:xfrm>
        </p:grpSpPr>
        <p:sp>
          <p:nvSpPr>
            <p:cNvPr id="3" name="Rectangle 2"/>
            <p:cNvSpPr/>
            <p:nvPr/>
          </p:nvSpPr>
          <p:spPr>
            <a:xfrm>
              <a:off x="741120" y="1888500"/>
              <a:ext cx="1359190" cy="507831"/>
            </a:xfrm>
            <a:prstGeom prst="rect">
              <a:avLst/>
            </a:prstGeom>
          </p:spPr>
          <p:txBody>
            <a:bodyPr wrap="none">
              <a:spAutoFit/>
            </a:bodyPr>
            <a:lstStyle/>
            <a:p>
              <a:r>
                <a:rPr lang="en-GB" sz="2700" dirty="0" smtClean="0">
                  <a:solidFill>
                    <a:srgbClr val="00B050"/>
                  </a:solidFill>
                  <a:latin typeface="XCCW Joined 1a" panose="03050602040000000000" pitchFamily="66" charset="0"/>
                </a:rPr>
                <a:t>1 X 1  +</a:t>
              </a:r>
              <a:endParaRPr lang="en-GB" sz="2700" dirty="0"/>
            </a:p>
          </p:txBody>
        </p:sp>
        <p:sp>
          <p:nvSpPr>
            <p:cNvPr id="5" name="Rectangle 4"/>
            <p:cNvSpPr/>
            <p:nvPr/>
          </p:nvSpPr>
          <p:spPr>
            <a:xfrm>
              <a:off x="2365908" y="1885138"/>
              <a:ext cx="1915283" cy="523220"/>
            </a:xfrm>
            <a:prstGeom prst="rect">
              <a:avLst/>
            </a:prstGeom>
          </p:spPr>
          <p:txBody>
            <a:bodyPr wrap="square">
              <a:spAutoFit/>
            </a:bodyPr>
            <a:lstStyle/>
            <a:p>
              <a:r>
                <a:rPr lang="en-GB" sz="2700" dirty="0">
                  <a:solidFill>
                    <a:srgbClr val="00B050"/>
                  </a:solidFill>
                  <a:latin typeface="XCCW Joined 1a" panose="03050602040000000000" pitchFamily="66" charset="0"/>
                </a:rPr>
                <a:t>2</a:t>
              </a:r>
              <a:r>
                <a:rPr lang="en-GB" sz="2700" dirty="0" smtClean="0">
                  <a:solidFill>
                    <a:srgbClr val="00B050"/>
                  </a:solidFill>
                  <a:latin typeface="XCCW Joined 1a" panose="03050602040000000000" pitchFamily="66" charset="0"/>
                </a:rPr>
                <a:t> X 2 +</a:t>
              </a:r>
              <a:endParaRPr lang="en-GB" sz="2700" dirty="0"/>
            </a:p>
          </p:txBody>
        </p:sp>
        <p:sp>
          <p:nvSpPr>
            <p:cNvPr id="6" name="Rectangle 5"/>
            <p:cNvSpPr/>
            <p:nvPr/>
          </p:nvSpPr>
          <p:spPr>
            <a:xfrm>
              <a:off x="3689271" y="1899221"/>
              <a:ext cx="3240984" cy="523220"/>
            </a:xfrm>
            <a:prstGeom prst="rect">
              <a:avLst/>
            </a:prstGeom>
          </p:spPr>
          <p:txBody>
            <a:bodyPr wrap="square">
              <a:spAutoFit/>
            </a:bodyPr>
            <a:lstStyle/>
            <a:p>
              <a:r>
                <a:rPr lang="en-GB" sz="2700" dirty="0" smtClean="0">
                  <a:solidFill>
                    <a:srgbClr val="00B050"/>
                  </a:solidFill>
                  <a:latin typeface="XCCW Joined 1a" panose="03050602040000000000" pitchFamily="66" charset="0"/>
                </a:rPr>
                <a:t> 3 X 3 = 14 blocks</a:t>
              </a:r>
              <a:endParaRPr lang="en-GB" sz="2700" dirty="0"/>
            </a:p>
          </p:txBody>
        </p:sp>
      </p:grpSp>
      <p:sp>
        <p:nvSpPr>
          <p:cNvPr id="8" name="Rectangle 7"/>
          <p:cNvSpPr/>
          <p:nvPr/>
        </p:nvSpPr>
        <p:spPr>
          <a:xfrm>
            <a:off x="1659523" y="2565927"/>
            <a:ext cx="347952" cy="369332"/>
          </a:xfrm>
          <a:prstGeom prst="rect">
            <a:avLst/>
          </a:prstGeom>
        </p:spPr>
        <p:txBody>
          <a:bodyPr wrap="square">
            <a:spAutoFit/>
          </a:bodyPr>
          <a:lstStyle/>
          <a:p>
            <a:r>
              <a:rPr lang="en-GB" dirty="0">
                <a:solidFill>
                  <a:srgbClr val="00B050"/>
                </a:solidFill>
                <a:latin typeface="XCCW Joined 1a" panose="03050602040000000000" pitchFamily="66" charset="0"/>
              </a:rPr>
              <a:t>+</a:t>
            </a:r>
            <a:endParaRPr lang="en-GB" dirty="0"/>
          </a:p>
        </p:txBody>
      </p:sp>
      <p:sp>
        <p:nvSpPr>
          <p:cNvPr id="10" name="Rectangle 9"/>
          <p:cNvSpPr/>
          <p:nvPr/>
        </p:nvSpPr>
        <p:spPr>
          <a:xfrm>
            <a:off x="3356944" y="2565927"/>
            <a:ext cx="347952" cy="369332"/>
          </a:xfrm>
          <a:prstGeom prst="rect">
            <a:avLst/>
          </a:prstGeom>
        </p:spPr>
        <p:txBody>
          <a:bodyPr wrap="square">
            <a:spAutoFit/>
          </a:bodyPr>
          <a:lstStyle/>
          <a:p>
            <a:r>
              <a:rPr lang="en-GB" dirty="0">
                <a:solidFill>
                  <a:srgbClr val="00B050"/>
                </a:solidFill>
                <a:latin typeface="XCCW Joined 1a" panose="03050602040000000000" pitchFamily="66" charset="0"/>
              </a:rPr>
              <a:t>+</a:t>
            </a:r>
            <a:endParaRPr lang="en-GB" dirty="0"/>
          </a:p>
        </p:txBody>
      </p:sp>
      <p:sp>
        <p:nvSpPr>
          <p:cNvPr id="11" name="Rectangle 10"/>
          <p:cNvSpPr/>
          <p:nvPr/>
        </p:nvSpPr>
        <p:spPr>
          <a:xfrm>
            <a:off x="5942488" y="2565927"/>
            <a:ext cx="347952" cy="369332"/>
          </a:xfrm>
          <a:prstGeom prst="rect">
            <a:avLst/>
          </a:prstGeom>
        </p:spPr>
        <p:txBody>
          <a:bodyPr wrap="square">
            <a:spAutoFit/>
          </a:bodyPr>
          <a:lstStyle/>
          <a:p>
            <a:r>
              <a:rPr lang="en-GB" dirty="0" smtClean="0">
                <a:solidFill>
                  <a:srgbClr val="00B050"/>
                </a:solidFill>
                <a:latin typeface="XCCW Joined 1a" panose="03050602040000000000" pitchFamily="66" charset="0"/>
              </a:rPr>
              <a:t>=</a:t>
            </a:r>
            <a:endParaRPr lang="en-GB" dirty="0"/>
          </a:p>
        </p:txBody>
      </p:sp>
      <p:sp>
        <p:nvSpPr>
          <p:cNvPr id="12" name="Title 1"/>
          <p:cNvSpPr>
            <a:spLocks noGrp="1"/>
          </p:cNvSpPr>
          <p:nvPr>
            <p:ph type="title"/>
          </p:nvPr>
        </p:nvSpPr>
        <p:spPr>
          <a:xfrm>
            <a:off x="1607227" y="310728"/>
            <a:ext cx="6148552" cy="994306"/>
          </a:xfrm>
        </p:spPr>
        <p:txBody>
          <a:bodyPr/>
          <a:lstStyle/>
          <a:p>
            <a:r>
              <a:rPr lang="en-GB" sz="2800" b="0" dirty="0" smtClean="0">
                <a:solidFill>
                  <a:schemeClr val="tx1"/>
                </a:solidFill>
                <a:latin typeface="XCCW Joined 1a" panose="03050602040000000000" pitchFamily="66" charset="0"/>
              </a:rPr>
              <a:t>Support for task one:</a:t>
            </a:r>
            <a:endParaRPr lang="en-GB" sz="2800" b="0" dirty="0">
              <a:solidFill>
                <a:schemeClr val="tx1"/>
              </a:solidFill>
              <a:latin typeface="XCCW Joined 1a" panose="03050602040000000000" pitchFamily="66" charset="0"/>
            </a:endParaRPr>
          </a:p>
        </p:txBody>
      </p:sp>
    </p:spTree>
    <p:extLst>
      <p:ext uri="{BB962C8B-B14F-4D97-AF65-F5344CB8AC3E}">
        <p14:creationId xmlns:p14="http://schemas.microsoft.com/office/powerpoint/2010/main" val="170514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84785" y="289708"/>
            <a:ext cx="3000705" cy="994306"/>
          </a:xfrm>
        </p:spPr>
        <p:txBody>
          <a:bodyPr/>
          <a:lstStyle/>
          <a:p>
            <a:r>
              <a:rPr lang="en-GB" sz="2800" b="0" dirty="0" smtClean="0">
                <a:solidFill>
                  <a:srgbClr val="00B050"/>
                </a:solidFill>
                <a:latin typeface="XCCW Joined 1a" panose="03050602040000000000" pitchFamily="66" charset="0"/>
              </a:rPr>
              <a:t>Answers:</a:t>
            </a:r>
            <a:endParaRPr lang="en-GB" sz="2800" b="0" dirty="0">
              <a:solidFill>
                <a:srgbClr val="00B050"/>
              </a:solidFill>
              <a:latin typeface="XCCW Joined 1a" panose="03050602040000000000" pitchFamily="66" charset="0"/>
            </a:endParaRPr>
          </a:p>
        </p:txBody>
      </p:sp>
      <p:pic>
        <p:nvPicPr>
          <p:cNvPr id="4" name="Picture 3"/>
          <p:cNvPicPr>
            <a:picLocks noChangeAspect="1"/>
          </p:cNvPicPr>
          <p:nvPr/>
        </p:nvPicPr>
        <p:blipFill>
          <a:blip r:embed="rId2"/>
          <a:stretch>
            <a:fillRect/>
          </a:stretch>
        </p:blipFill>
        <p:spPr>
          <a:xfrm>
            <a:off x="1445173" y="1126359"/>
            <a:ext cx="6080234" cy="5290973"/>
          </a:xfrm>
          <a:prstGeom prst="rect">
            <a:avLst/>
          </a:prstGeom>
        </p:spPr>
      </p:pic>
      <p:sp>
        <p:nvSpPr>
          <p:cNvPr id="5" name="TextBox 4"/>
          <p:cNvSpPr txBox="1"/>
          <p:nvPr/>
        </p:nvSpPr>
        <p:spPr>
          <a:xfrm>
            <a:off x="2364828" y="5549461"/>
            <a:ext cx="442750"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5</a:t>
            </a:r>
            <a:endParaRPr lang="en-GB" sz="2400" dirty="0">
              <a:solidFill>
                <a:srgbClr val="00B050"/>
              </a:solidFill>
              <a:latin typeface="XCCW Joined 1a" panose="03050602040000000000" pitchFamily="66" charset="0"/>
            </a:endParaRPr>
          </a:p>
        </p:txBody>
      </p:sp>
      <p:sp>
        <p:nvSpPr>
          <p:cNvPr id="6" name="TextBox 5"/>
          <p:cNvSpPr txBox="1"/>
          <p:nvPr/>
        </p:nvSpPr>
        <p:spPr>
          <a:xfrm>
            <a:off x="2854873" y="5549461"/>
            <a:ext cx="575799"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14</a:t>
            </a:r>
            <a:endParaRPr lang="en-GB" sz="2400" dirty="0">
              <a:solidFill>
                <a:srgbClr val="00B050"/>
              </a:solidFill>
              <a:latin typeface="XCCW Joined 1a" panose="03050602040000000000" pitchFamily="66" charset="0"/>
            </a:endParaRPr>
          </a:p>
        </p:txBody>
      </p:sp>
      <p:sp>
        <p:nvSpPr>
          <p:cNvPr id="7" name="TextBox 6"/>
          <p:cNvSpPr txBox="1"/>
          <p:nvPr/>
        </p:nvSpPr>
        <p:spPr>
          <a:xfrm>
            <a:off x="3382427" y="5549460"/>
            <a:ext cx="689612"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30</a:t>
            </a:r>
            <a:endParaRPr lang="en-GB" sz="2400" dirty="0">
              <a:solidFill>
                <a:srgbClr val="00B050"/>
              </a:solidFill>
              <a:latin typeface="XCCW Joined 1a" panose="03050602040000000000" pitchFamily="66" charset="0"/>
            </a:endParaRPr>
          </a:p>
        </p:txBody>
      </p:sp>
      <p:sp>
        <p:nvSpPr>
          <p:cNvPr id="8" name="TextBox 7"/>
          <p:cNvSpPr txBox="1"/>
          <p:nvPr/>
        </p:nvSpPr>
        <p:spPr>
          <a:xfrm>
            <a:off x="3922185" y="5549460"/>
            <a:ext cx="700833"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55</a:t>
            </a:r>
            <a:endParaRPr lang="en-GB" sz="2400" dirty="0">
              <a:solidFill>
                <a:srgbClr val="00B050"/>
              </a:solidFill>
              <a:latin typeface="XCCW Joined 1a" panose="03050602040000000000" pitchFamily="66" charset="0"/>
            </a:endParaRPr>
          </a:p>
        </p:txBody>
      </p:sp>
      <p:sp>
        <p:nvSpPr>
          <p:cNvPr id="9" name="TextBox 8"/>
          <p:cNvSpPr txBox="1"/>
          <p:nvPr/>
        </p:nvSpPr>
        <p:spPr>
          <a:xfrm>
            <a:off x="4532590" y="5549460"/>
            <a:ext cx="553357"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91</a:t>
            </a:r>
            <a:endParaRPr lang="en-GB" sz="2400" dirty="0">
              <a:solidFill>
                <a:srgbClr val="00B050"/>
              </a:solidFill>
              <a:latin typeface="XCCW Joined 1a" panose="03050602040000000000" pitchFamily="66" charset="0"/>
            </a:endParaRPr>
          </a:p>
        </p:txBody>
      </p:sp>
      <p:sp>
        <p:nvSpPr>
          <p:cNvPr id="10" name="TextBox 9"/>
          <p:cNvSpPr txBox="1"/>
          <p:nvPr/>
        </p:nvSpPr>
        <p:spPr>
          <a:xfrm>
            <a:off x="5047704" y="5580237"/>
            <a:ext cx="671979" cy="369332"/>
          </a:xfrm>
          <a:prstGeom prst="rect">
            <a:avLst/>
          </a:prstGeom>
          <a:noFill/>
        </p:spPr>
        <p:txBody>
          <a:bodyPr wrap="none" rtlCol="0">
            <a:spAutoFit/>
          </a:bodyPr>
          <a:lstStyle/>
          <a:p>
            <a:r>
              <a:rPr lang="en-GB" dirty="0" smtClean="0">
                <a:solidFill>
                  <a:srgbClr val="00B050"/>
                </a:solidFill>
                <a:latin typeface="XCCW Joined 1a" panose="03050602040000000000" pitchFamily="66" charset="0"/>
              </a:rPr>
              <a:t>140</a:t>
            </a:r>
            <a:endParaRPr lang="en-GB" dirty="0">
              <a:solidFill>
                <a:srgbClr val="00B050"/>
              </a:solidFill>
              <a:latin typeface="XCCW Joined 1a" panose="03050602040000000000" pitchFamily="66" charset="0"/>
            </a:endParaRPr>
          </a:p>
        </p:txBody>
      </p:sp>
      <p:sp>
        <p:nvSpPr>
          <p:cNvPr id="11" name="TextBox 10"/>
          <p:cNvSpPr txBox="1"/>
          <p:nvPr/>
        </p:nvSpPr>
        <p:spPr>
          <a:xfrm>
            <a:off x="5568931" y="5580237"/>
            <a:ext cx="766557" cy="369332"/>
          </a:xfrm>
          <a:prstGeom prst="rect">
            <a:avLst/>
          </a:prstGeom>
          <a:noFill/>
        </p:spPr>
        <p:txBody>
          <a:bodyPr wrap="none" rtlCol="0">
            <a:spAutoFit/>
          </a:bodyPr>
          <a:lstStyle/>
          <a:p>
            <a:r>
              <a:rPr lang="en-GB" dirty="0" smtClean="0">
                <a:solidFill>
                  <a:srgbClr val="00B050"/>
                </a:solidFill>
                <a:latin typeface="XCCW Joined 1a" panose="03050602040000000000" pitchFamily="66" charset="0"/>
              </a:rPr>
              <a:t>204</a:t>
            </a:r>
            <a:endParaRPr lang="en-GB" dirty="0">
              <a:solidFill>
                <a:srgbClr val="00B050"/>
              </a:solidFill>
              <a:latin typeface="XCCW Joined 1a" panose="03050602040000000000" pitchFamily="66" charset="0"/>
            </a:endParaRPr>
          </a:p>
        </p:txBody>
      </p:sp>
      <p:sp>
        <p:nvSpPr>
          <p:cNvPr id="12" name="TextBox 11"/>
          <p:cNvSpPr txBox="1"/>
          <p:nvPr/>
        </p:nvSpPr>
        <p:spPr>
          <a:xfrm>
            <a:off x="6132632" y="5580237"/>
            <a:ext cx="764953" cy="369332"/>
          </a:xfrm>
          <a:prstGeom prst="rect">
            <a:avLst/>
          </a:prstGeom>
          <a:noFill/>
        </p:spPr>
        <p:txBody>
          <a:bodyPr wrap="none" rtlCol="0">
            <a:spAutoFit/>
          </a:bodyPr>
          <a:lstStyle/>
          <a:p>
            <a:r>
              <a:rPr lang="en-GB" dirty="0" smtClean="0">
                <a:solidFill>
                  <a:srgbClr val="00B050"/>
                </a:solidFill>
                <a:latin typeface="XCCW Joined 1a" panose="03050602040000000000" pitchFamily="66" charset="0"/>
              </a:rPr>
              <a:t>285</a:t>
            </a:r>
            <a:endParaRPr lang="en-GB" dirty="0">
              <a:solidFill>
                <a:srgbClr val="00B050"/>
              </a:solidFill>
              <a:latin typeface="XCCW Joined 1a" panose="03050602040000000000" pitchFamily="66" charset="0"/>
            </a:endParaRPr>
          </a:p>
        </p:txBody>
      </p:sp>
      <p:sp>
        <p:nvSpPr>
          <p:cNvPr id="13" name="TextBox 12"/>
          <p:cNvSpPr txBox="1"/>
          <p:nvPr/>
        </p:nvSpPr>
        <p:spPr>
          <a:xfrm>
            <a:off x="6748437" y="5580237"/>
            <a:ext cx="760144" cy="369332"/>
          </a:xfrm>
          <a:prstGeom prst="rect">
            <a:avLst/>
          </a:prstGeom>
          <a:noFill/>
        </p:spPr>
        <p:txBody>
          <a:bodyPr wrap="none" rtlCol="0">
            <a:spAutoFit/>
          </a:bodyPr>
          <a:lstStyle/>
          <a:p>
            <a:r>
              <a:rPr lang="en-GB" dirty="0" smtClean="0">
                <a:solidFill>
                  <a:srgbClr val="00B050"/>
                </a:solidFill>
                <a:latin typeface="XCCW Joined 1a" panose="03050602040000000000" pitchFamily="66" charset="0"/>
              </a:rPr>
              <a:t>385</a:t>
            </a:r>
            <a:endParaRPr lang="en-GB" dirty="0">
              <a:solidFill>
                <a:srgbClr val="00B050"/>
              </a:solidFill>
              <a:latin typeface="XCCW Joined 1a" panose="03050602040000000000" pitchFamily="66" charset="0"/>
            </a:endParaRPr>
          </a:p>
        </p:txBody>
      </p:sp>
      <p:sp>
        <p:nvSpPr>
          <p:cNvPr id="14" name="TextBox 13"/>
          <p:cNvSpPr txBox="1"/>
          <p:nvPr/>
        </p:nvSpPr>
        <p:spPr>
          <a:xfrm>
            <a:off x="2143865" y="2191406"/>
            <a:ext cx="442750" cy="461665"/>
          </a:xfrm>
          <a:prstGeom prst="rect">
            <a:avLst/>
          </a:prstGeom>
          <a:noFill/>
        </p:spPr>
        <p:txBody>
          <a:bodyPr wrap="none" rtlCol="0">
            <a:spAutoFit/>
          </a:bodyPr>
          <a:lstStyle/>
          <a:p>
            <a:r>
              <a:rPr lang="en-GB" sz="2400" dirty="0" smtClean="0">
                <a:solidFill>
                  <a:srgbClr val="00B050"/>
                </a:solidFill>
                <a:latin typeface="XCCW Joined 1a" panose="03050602040000000000" pitchFamily="66" charset="0"/>
              </a:rPr>
              <a:t>5</a:t>
            </a:r>
            <a:endParaRPr lang="en-GB" sz="2400" dirty="0">
              <a:solidFill>
                <a:srgbClr val="00B050"/>
              </a:solidFill>
              <a:latin typeface="XCCW Joined 1a" panose="03050602040000000000" pitchFamily="66" charset="0"/>
            </a:endParaRPr>
          </a:p>
        </p:txBody>
      </p:sp>
      <p:sp>
        <p:nvSpPr>
          <p:cNvPr id="15" name="TextBox 14"/>
          <p:cNvSpPr txBox="1"/>
          <p:nvPr/>
        </p:nvSpPr>
        <p:spPr>
          <a:xfrm>
            <a:off x="2062501" y="3212181"/>
            <a:ext cx="604653" cy="400110"/>
          </a:xfrm>
          <a:prstGeom prst="rect">
            <a:avLst/>
          </a:prstGeom>
          <a:noFill/>
        </p:spPr>
        <p:txBody>
          <a:bodyPr wrap="none" rtlCol="0">
            <a:spAutoFit/>
          </a:bodyPr>
          <a:lstStyle/>
          <a:p>
            <a:r>
              <a:rPr lang="en-GB" sz="2000" dirty="0" smtClean="0">
                <a:solidFill>
                  <a:srgbClr val="00B050"/>
                </a:solidFill>
                <a:latin typeface="XCCW Joined 1a" panose="03050602040000000000" pitchFamily="66" charset="0"/>
              </a:rPr>
              <a:t>30</a:t>
            </a:r>
            <a:endParaRPr lang="en-GB" sz="2000" dirty="0">
              <a:solidFill>
                <a:srgbClr val="00B050"/>
              </a:solidFill>
              <a:latin typeface="XCCW Joined 1a" panose="03050602040000000000" pitchFamily="66" charset="0"/>
            </a:endParaRPr>
          </a:p>
        </p:txBody>
      </p:sp>
      <p:sp>
        <p:nvSpPr>
          <p:cNvPr id="16" name="TextBox 15"/>
          <p:cNvSpPr txBox="1"/>
          <p:nvPr/>
        </p:nvSpPr>
        <p:spPr>
          <a:xfrm>
            <a:off x="2052883" y="3971346"/>
            <a:ext cx="614271" cy="400110"/>
          </a:xfrm>
          <a:prstGeom prst="rect">
            <a:avLst/>
          </a:prstGeom>
          <a:noFill/>
        </p:spPr>
        <p:txBody>
          <a:bodyPr wrap="none" rtlCol="0">
            <a:spAutoFit/>
          </a:bodyPr>
          <a:lstStyle/>
          <a:p>
            <a:r>
              <a:rPr lang="en-GB" sz="2000" dirty="0" smtClean="0">
                <a:solidFill>
                  <a:srgbClr val="00B050"/>
                </a:solidFill>
                <a:latin typeface="XCCW Joined 1a" panose="03050602040000000000" pitchFamily="66" charset="0"/>
              </a:rPr>
              <a:t>55</a:t>
            </a:r>
            <a:endParaRPr lang="en-GB" sz="2000" dirty="0">
              <a:solidFill>
                <a:srgbClr val="00B050"/>
              </a:solidFill>
              <a:latin typeface="XCCW Joined 1a" panose="03050602040000000000" pitchFamily="66" charset="0"/>
            </a:endParaRPr>
          </a:p>
        </p:txBody>
      </p:sp>
    </p:spTree>
    <p:extLst>
      <p:ext uri="{BB962C8B-B14F-4D97-AF65-F5344CB8AC3E}">
        <p14:creationId xmlns:p14="http://schemas.microsoft.com/office/powerpoint/2010/main" val="48300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058102" y="583460"/>
            <a:ext cx="3000705" cy="994306"/>
          </a:xfrm>
        </p:spPr>
        <p:txBody>
          <a:bodyPr/>
          <a:lstStyle/>
          <a:p>
            <a:r>
              <a:rPr lang="en-GB" sz="2800" dirty="0" smtClean="0">
                <a:latin typeface="XCCW Joined 1a" panose="03050602040000000000" pitchFamily="66" charset="0"/>
              </a:rPr>
              <a:t>Task two:</a:t>
            </a:r>
            <a:endParaRPr lang="en-GB" sz="2800" dirty="0">
              <a:latin typeface="XCCW Joined 1a" panose="03050602040000000000" pitchFamily="66" charset="0"/>
            </a:endParaRPr>
          </a:p>
        </p:txBody>
      </p:sp>
      <p:pic>
        <p:nvPicPr>
          <p:cNvPr id="2" name="Picture 1"/>
          <p:cNvPicPr>
            <a:picLocks noChangeAspect="1"/>
          </p:cNvPicPr>
          <p:nvPr/>
        </p:nvPicPr>
        <p:blipFill>
          <a:blip r:embed="rId2"/>
          <a:stretch>
            <a:fillRect/>
          </a:stretch>
        </p:blipFill>
        <p:spPr>
          <a:xfrm>
            <a:off x="4529390" y="3247696"/>
            <a:ext cx="4058127" cy="3016469"/>
          </a:xfrm>
          <a:prstGeom prst="rect">
            <a:avLst/>
          </a:prstGeom>
        </p:spPr>
      </p:pic>
      <p:sp>
        <p:nvSpPr>
          <p:cNvPr id="7" name="Title 1"/>
          <p:cNvSpPr txBox="1">
            <a:spLocks/>
          </p:cNvSpPr>
          <p:nvPr/>
        </p:nvSpPr>
        <p:spPr>
          <a:xfrm>
            <a:off x="3899338" y="1577766"/>
            <a:ext cx="5318234" cy="123253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lnSpc>
                <a:spcPct val="150000"/>
              </a:lnSpc>
            </a:pPr>
            <a:r>
              <a:rPr lang="en-GB" sz="2400" b="0" dirty="0" smtClean="0">
                <a:latin typeface="XCCW Joined 1a" panose="03050602040000000000" pitchFamily="66" charset="0"/>
              </a:rPr>
              <a:t>Make a marshmallow pyramid!</a:t>
            </a:r>
            <a:endParaRPr lang="en-GB" sz="2400" b="0" dirty="0">
              <a:latin typeface="XCCW Joined 1a" panose="03050602040000000000" pitchFamily="66" charset="0"/>
            </a:endParaRPr>
          </a:p>
        </p:txBody>
      </p:sp>
      <p:sp>
        <p:nvSpPr>
          <p:cNvPr id="8" name="Title 1"/>
          <p:cNvSpPr txBox="1">
            <a:spLocks/>
          </p:cNvSpPr>
          <p:nvPr/>
        </p:nvSpPr>
        <p:spPr>
          <a:xfrm>
            <a:off x="305268" y="4249826"/>
            <a:ext cx="4358474" cy="166925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lnSpc>
                <a:spcPct val="150000"/>
              </a:lnSpc>
            </a:pPr>
            <a:r>
              <a:rPr lang="en-GB" sz="2000" b="0" dirty="0" smtClean="0">
                <a:latin typeface="XCCW Joined 1a" panose="03050602040000000000" pitchFamily="66" charset="0"/>
              </a:rPr>
              <a:t>Use marshmallows and cocktail sticks, see if you can build your very own ancient Egyptian pyramid!</a:t>
            </a:r>
            <a:endParaRPr lang="en-GB" sz="2000" b="0" dirty="0">
              <a:latin typeface="XCCW Joined 1a" panose="03050602040000000000" pitchFamily="66" charset="0"/>
            </a:endParaRPr>
          </a:p>
        </p:txBody>
      </p:sp>
      <p:pic>
        <p:nvPicPr>
          <p:cNvPr id="5" name="Picture 4"/>
          <p:cNvPicPr>
            <a:picLocks noChangeAspect="1"/>
          </p:cNvPicPr>
          <p:nvPr/>
        </p:nvPicPr>
        <p:blipFill>
          <a:blip r:embed="rId3"/>
          <a:stretch>
            <a:fillRect/>
          </a:stretch>
        </p:blipFill>
        <p:spPr>
          <a:xfrm>
            <a:off x="608080" y="583460"/>
            <a:ext cx="3752850" cy="3228975"/>
          </a:xfrm>
          <a:prstGeom prst="rect">
            <a:avLst/>
          </a:prstGeom>
        </p:spPr>
      </p:pic>
    </p:spTree>
    <p:extLst>
      <p:ext uri="{BB962C8B-B14F-4D97-AF65-F5344CB8AC3E}">
        <p14:creationId xmlns:p14="http://schemas.microsoft.com/office/powerpoint/2010/main" val="3619923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89EEE-AA02-4FC1-B187-CE0C0D5B3308}"/>
              </a:ext>
            </a:extLst>
          </p:cNvPr>
          <p:cNvPicPr>
            <a:picLocks noChangeAspect="1"/>
          </p:cNvPicPr>
          <p:nvPr/>
        </p:nvPicPr>
        <p:blipFill rotWithShape="1">
          <a:blip r:embed="rId2">
            <a:extLst>
              <a:ext uri="{28A0092B-C50C-407E-A947-70E740481C1C}">
                <a14:useLocalDpi xmlns:a14="http://schemas.microsoft.com/office/drawing/2010/main"/>
              </a:ext>
            </a:extLst>
          </a:blip>
          <a:srcRect t="43030" b="-1"/>
          <a:stretch/>
        </p:blipFill>
        <p:spPr>
          <a:xfrm>
            <a:off x="601095" y="4384285"/>
            <a:ext cx="7944434" cy="1702891"/>
          </a:xfrm>
          <a:prstGeom prst="rect">
            <a:avLst/>
          </a:prstGeom>
        </p:spPr>
      </p:pic>
      <p:sp>
        <p:nvSpPr>
          <p:cNvPr id="7" name="TextBox 6">
            <a:extLst>
              <a:ext uri="{FF2B5EF4-FFF2-40B4-BE49-F238E27FC236}">
                <a16:creationId xmlns:a16="http://schemas.microsoft.com/office/drawing/2014/main" id="{FC85D598-7F66-4A0D-ACCA-0631637BBB56}"/>
              </a:ext>
            </a:extLst>
          </p:cNvPr>
          <p:cNvSpPr txBox="1"/>
          <p:nvPr/>
        </p:nvSpPr>
        <p:spPr>
          <a:xfrm>
            <a:off x="496610" y="631076"/>
            <a:ext cx="8153403" cy="4016484"/>
          </a:xfrm>
          <a:prstGeom prst="rect">
            <a:avLst/>
          </a:prstGeom>
          <a:noFill/>
        </p:spPr>
        <p:txBody>
          <a:bodyPr wrap="square">
            <a:spAutoFit/>
          </a:bodyPr>
          <a:lstStyle/>
          <a:p>
            <a:pPr algn="ctr" rtl="0">
              <a:lnSpc>
                <a:spcPct val="150000"/>
              </a:lnSpc>
              <a:spcBef>
                <a:spcPts val="0"/>
              </a:spcBef>
              <a:spcAft>
                <a:spcPts val="0"/>
              </a:spcAft>
            </a:pPr>
            <a:r>
              <a:rPr lang="en-GB" sz="1400" b="0" i="0" u="none" strike="noStrike" dirty="0">
                <a:solidFill>
                  <a:srgbClr val="000000"/>
                </a:solidFill>
                <a:effectLst/>
                <a:latin typeface="XCCW Joined 1a" panose="03050602040000000000" pitchFamily="66" charset="0"/>
              </a:rPr>
              <a:t>The Egyptian pyramids were built at a time when Egypt was one of the most powerful and wealthy civilisations in the world. Kings of Egypt, known as pharaohs, were considered to be almost like gods. It was believed that after they died, they were resurrected in the afterlife and became gods who judged others when they died. Because of this, they continued to be honoured even in death</a:t>
            </a:r>
            <a:r>
              <a:rPr lang="en-GB" sz="1400" b="0" i="0" u="none" strike="noStrike" dirty="0" smtClean="0">
                <a:solidFill>
                  <a:srgbClr val="000000"/>
                </a:solidFill>
                <a:effectLst/>
                <a:latin typeface="XCCW Joined 1a" panose="03050602040000000000" pitchFamily="66" charset="0"/>
              </a:rPr>
              <a:t>.</a:t>
            </a:r>
          </a:p>
          <a:p>
            <a:pPr algn="ctr" rtl="0">
              <a:lnSpc>
                <a:spcPct val="150000"/>
              </a:lnSpc>
              <a:spcBef>
                <a:spcPts val="0"/>
              </a:spcBef>
              <a:spcAft>
                <a:spcPts val="0"/>
              </a:spcAft>
            </a:pPr>
            <a:endParaRPr lang="en-GB" sz="1400" b="0" i="0" u="none" strike="noStrike" dirty="0" smtClean="0">
              <a:solidFill>
                <a:srgbClr val="000000"/>
              </a:solidFill>
              <a:effectLst/>
              <a:latin typeface="XCCW Joined 1a" panose="03050602040000000000" pitchFamily="66" charset="0"/>
            </a:endParaRPr>
          </a:p>
          <a:p>
            <a:pPr algn="ctr">
              <a:lnSpc>
                <a:spcPct val="150000"/>
              </a:lnSpc>
            </a:pPr>
            <a:r>
              <a:rPr lang="en-GB" sz="1400" dirty="0">
                <a:latin typeface="XCCW Joined 1a" panose="03050602040000000000" pitchFamily="66" charset="0"/>
              </a:rPr>
              <a:t>Pyramids were built as tombs for the pharaohs and their queens. One of the first pyramids was built in 2630 BC. That’s over 4500 years ago.</a:t>
            </a:r>
          </a:p>
          <a:p>
            <a:pPr algn="ctr">
              <a:lnSpc>
                <a:spcPct val="150000"/>
              </a:lnSpc>
            </a:pPr>
            <a:r>
              <a:rPr lang="en-GB" sz="1400" dirty="0">
                <a:latin typeface="XCCW Joined 1a" panose="03050602040000000000" pitchFamily="66" charset="0"/>
              </a:rPr>
              <a:t>Pharaohs were buried in the pyramids with all the belongings they may need in the afterlife.</a:t>
            </a:r>
          </a:p>
          <a:p>
            <a:pPr algn="ctr" rtl="0">
              <a:lnSpc>
                <a:spcPct val="150000"/>
              </a:lnSpc>
              <a:spcBef>
                <a:spcPts val="0"/>
              </a:spcBef>
              <a:spcAft>
                <a:spcPts val="0"/>
              </a:spcAft>
            </a:pPr>
            <a:endParaRPr lang="en-GB" sz="1600" b="0" dirty="0">
              <a:effectLst/>
              <a:latin typeface="XCCW Joined 1a" panose="03050602040000000000" pitchFamily="66" charset="0"/>
            </a:endParaRPr>
          </a:p>
        </p:txBody>
      </p:sp>
    </p:spTree>
    <p:extLst>
      <p:ext uri="{BB962C8B-B14F-4D97-AF65-F5344CB8AC3E}">
        <p14:creationId xmlns:p14="http://schemas.microsoft.com/office/powerpoint/2010/main" val="2142969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4873" y="594637"/>
            <a:ext cx="8062078" cy="160310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chemeClr val="bg1"/>
                </a:solidFill>
                <a:latin typeface="XCCW Joined 1a" panose="03050602040000000000" pitchFamily="66" charset="0"/>
              </a:rPr>
              <a:t>It is not known how many men it took to build a </a:t>
            </a:r>
            <a:r>
              <a:rPr lang="en-GB" altLang="en-US" dirty="0" smtClean="0">
                <a:solidFill>
                  <a:schemeClr val="bg1"/>
                </a:solidFill>
                <a:latin typeface="XCCW Joined 1a" panose="03050602040000000000" pitchFamily="66" charset="0"/>
              </a:rPr>
              <a:t>pyramid - estimates </a:t>
            </a:r>
            <a:r>
              <a:rPr lang="en-GB" altLang="en-US" dirty="0">
                <a:solidFill>
                  <a:schemeClr val="bg1"/>
                </a:solidFill>
                <a:latin typeface="XCCW Joined 1a" panose="03050602040000000000" pitchFamily="66" charset="0"/>
              </a:rPr>
              <a:t>are anything from two thousand to a hundred thousand</a:t>
            </a:r>
            <a:r>
              <a:rPr lang="en-GB" altLang="en-US" dirty="0" smtClean="0">
                <a:solidFill>
                  <a:schemeClr val="bg1"/>
                </a:solidFill>
                <a:latin typeface="XCCW Joined 1a" panose="03050602040000000000" pitchFamily="66" charset="0"/>
              </a:rPr>
              <a:t>!</a:t>
            </a:r>
            <a:r>
              <a:rPr lang="en-GB" altLang="en-US" dirty="0">
                <a:solidFill>
                  <a:schemeClr val="bg1"/>
                </a:solidFill>
                <a:latin typeface="XCCW Joined 1a" panose="03050602040000000000" pitchFamily="66" charset="0"/>
              </a:rPr>
              <a:t/>
            </a:r>
            <a:br>
              <a:rPr lang="en-GB" altLang="en-US" dirty="0">
                <a:solidFill>
                  <a:schemeClr val="bg1"/>
                </a:solidFill>
                <a:latin typeface="XCCW Joined 1a" panose="03050602040000000000" pitchFamily="66" charset="0"/>
              </a:rPr>
            </a:br>
            <a:r>
              <a:rPr lang="en-GB" altLang="en-US" dirty="0">
                <a:solidFill>
                  <a:schemeClr val="bg1"/>
                </a:solidFill>
                <a:latin typeface="XCCW Joined 1a" panose="03050602040000000000" pitchFamily="66" charset="0"/>
              </a:rPr>
              <a:t>Pyramid building would happen when the Nile was in flood. </a:t>
            </a:r>
          </a:p>
        </p:txBody>
      </p:sp>
      <p:pic>
        <p:nvPicPr>
          <p:cNvPr id="8" name="Picture 7">
            <a:extLst>
              <a:ext uri="{FF2B5EF4-FFF2-40B4-BE49-F238E27FC236}">
                <a16:creationId xmlns:a16="http://schemas.microsoft.com/office/drawing/2014/main" id="{0221E4DE-44A2-443C-AF47-7AE3CD1C60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447" y="2312574"/>
            <a:ext cx="6800931" cy="4403538"/>
          </a:xfrm>
          <a:prstGeom prst="rect">
            <a:avLst/>
          </a:prstGeom>
        </p:spPr>
      </p:pic>
    </p:spTree>
    <p:extLst>
      <p:ext uri="{BB962C8B-B14F-4D97-AF65-F5344CB8AC3E}">
        <p14:creationId xmlns:p14="http://schemas.microsoft.com/office/powerpoint/2010/main" val="1311147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5263" y="4667438"/>
            <a:ext cx="2881110" cy="1202994"/>
          </a:xfrm>
          <a:prstGeom prst="rect">
            <a:avLst/>
          </a:prstGeom>
          <a:solidFill>
            <a:schemeClr val="bg1"/>
          </a:solidFill>
          <a:ln w="3810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spc="-20" dirty="0">
                <a:solidFill>
                  <a:schemeClr val="tx1"/>
                </a:solidFill>
                <a:latin typeface="XCCW Joined 1a" panose="03050602040000000000" pitchFamily="66" charset="0"/>
              </a:rPr>
              <a:t>The word ‘</a:t>
            </a:r>
            <a:r>
              <a:rPr lang="en-GB" sz="1600" spc="-20" dirty="0" err="1">
                <a:solidFill>
                  <a:schemeClr val="tx1"/>
                </a:solidFill>
                <a:latin typeface="XCCW Joined 1a" panose="03050602040000000000" pitchFamily="66" charset="0"/>
              </a:rPr>
              <a:t>mastaba</a:t>
            </a:r>
            <a:r>
              <a:rPr lang="en-GB" sz="1600" spc="-20" dirty="0">
                <a:solidFill>
                  <a:schemeClr val="tx1"/>
                </a:solidFill>
                <a:latin typeface="XCCW Joined 1a" panose="03050602040000000000" pitchFamily="66" charset="0"/>
              </a:rPr>
              <a:t>’ comes from the Arabic word meaning ‘bench’. </a:t>
            </a:r>
          </a:p>
        </p:txBody>
      </p:sp>
      <p:sp>
        <p:nvSpPr>
          <p:cNvPr id="4" name="Title 1">
            <a:extLst>
              <a:ext uri="{FF2B5EF4-FFF2-40B4-BE49-F238E27FC236}">
                <a16:creationId xmlns:a16="http://schemas.microsoft.com/office/drawing/2014/main" id="{F2A2DF44-0486-4B01-8701-B7612A9BBCAD}"/>
              </a:ext>
            </a:extLst>
          </p:cNvPr>
          <p:cNvSpPr>
            <a:spLocks noGrp="1"/>
          </p:cNvSpPr>
          <p:nvPr>
            <p:ph type="title"/>
          </p:nvPr>
        </p:nvSpPr>
        <p:spPr>
          <a:xfrm>
            <a:off x="398900" y="285398"/>
            <a:ext cx="8220075" cy="994306"/>
          </a:xfrm>
        </p:spPr>
        <p:txBody>
          <a:bodyPr/>
          <a:lstStyle/>
          <a:p>
            <a:r>
              <a:rPr lang="en-GB" sz="3200" dirty="0">
                <a:latin typeface="XCCW Joined 1a" panose="03050602040000000000" pitchFamily="66" charset="0"/>
              </a:rPr>
              <a:t>Mastaba</a:t>
            </a:r>
          </a:p>
        </p:txBody>
      </p:sp>
      <p:pic>
        <p:nvPicPr>
          <p:cNvPr id="1026" name="Picture 2" descr="C:\Users\jaxti\Desktop\Mastaba-faraoun-3.jpg"/>
          <p:cNvPicPr>
            <a:picLocks noChangeAspect="1" noChangeArrowheads="1"/>
          </p:cNvPicPr>
          <p:nvPr/>
        </p:nvPicPr>
        <p:blipFill rotWithShape="1">
          <a:blip r:embed="rId2">
            <a:extLst>
              <a:ext uri="{28A0092B-C50C-407E-A947-70E740481C1C}">
                <a14:useLocalDpi xmlns:a14="http://schemas.microsoft.com/office/drawing/2010/main" val="0"/>
              </a:ext>
            </a:extLst>
          </a:blip>
          <a:srcRect l="8310" t="36859" r="11789" b="25588"/>
          <a:stretch/>
        </p:blipFill>
        <p:spPr bwMode="auto">
          <a:xfrm>
            <a:off x="3623419" y="4171776"/>
            <a:ext cx="4995556" cy="2155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5262" y="1057884"/>
            <a:ext cx="8073713" cy="1202994"/>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Although more trapezoid than pyramid shaped, the </a:t>
            </a:r>
            <a:r>
              <a:rPr lang="en-GB" sz="1600" dirty="0" err="1">
                <a:latin typeface="XCCW Joined 1a" panose="03050602040000000000" pitchFamily="66" charset="0"/>
              </a:rPr>
              <a:t>mastaba</a:t>
            </a:r>
            <a:r>
              <a:rPr lang="en-GB" sz="1600" dirty="0">
                <a:latin typeface="XCCW Joined 1a" panose="03050602040000000000" pitchFamily="66" charset="0"/>
              </a:rPr>
              <a:t> was the basis that the pyramids came from. This flat-topped building with sloped sides was erected over a burial chamber, which was carved deep into the ground below.  </a:t>
            </a:r>
          </a:p>
        </p:txBody>
      </p:sp>
      <p:sp>
        <p:nvSpPr>
          <p:cNvPr id="7" name="Rectangle 6">
            <a:extLst>
              <a:ext uri="{FF2B5EF4-FFF2-40B4-BE49-F238E27FC236}">
                <a16:creationId xmlns:a16="http://schemas.microsoft.com/office/drawing/2014/main" id="{9DF2DB4E-D255-4A7A-B117-BB0DA73CDD44}"/>
              </a:ext>
            </a:extLst>
          </p:cNvPr>
          <p:cNvSpPr/>
          <p:nvPr/>
        </p:nvSpPr>
        <p:spPr>
          <a:xfrm>
            <a:off x="545262" y="2368609"/>
            <a:ext cx="8073713" cy="1695437"/>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The burial chambers were lined with wood and often decorated with paintings. As time went on, the chambers became more complex and would include a small ‘chapel’.</a:t>
            </a:r>
          </a:p>
          <a:p>
            <a:pPr algn="ctr"/>
            <a:endParaRPr lang="en-GB" sz="1600" dirty="0">
              <a:latin typeface="XCCW Joined 1a" panose="03050602040000000000" pitchFamily="66" charset="0"/>
            </a:endParaRPr>
          </a:p>
          <a:p>
            <a:pPr algn="ctr"/>
            <a:r>
              <a:rPr lang="en-GB" sz="1600" dirty="0">
                <a:latin typeface="XCCW Joined 1a" panose="03050602040000000000" pitchFamily="66" charset="0"/>
              </a:rPr>
              <a:t>At ground level, there were rooms where offerings were left for the deceased.</a:t>
            </a:r>
            <a:endParaRPr lang="en-GB" altLang="en-US" sz="1600" dirty="0">
              <a:solidFill>
                <a:schemeClr val="bg1"/>
              </a:solidFill>
              <a:latin typeface="XCCW Joined 1a" panose="03050602040000000000" pitchFamily="66" charset="0"/>
            </a:endParaRPr>
          </a:p>
        </p:txBody>
      </p:sp>
    </p:spTree>
    <p:extLst>
      <p:ext uri="{BB962C8B-B14F-4D97-AF65-F5344CB8AC3E}">
        <p14:creationId xmlns:p14="http://schemas.microsoft.com/office/powerpoint/2010/main" val="36224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92818" y="1196373"/>
            <a:ext cx="3510051" cy="2157102"/>
          </a:xfrm>
          <a:prstGeom prst="rect">
            <a:avLst/>
          </a:prstGeom>
          <a:solidFill>
            <a:schemeClr val="bg1"/>
          </a:solidFill>
          <a:ln w="3810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lgn="ctr"/>
            <a:r>
              <a:rPr lang="en-GB" spc="-20" dirty="0">
                <a:solidFill>
                  <a:schemeClr val="tx1"/>
                </a:solidFill>
                <a:latin typeface="XCCW Joined 1a" panose="03050602040000000000" pitchFamily="66" charset="0"/>
              </a:rPr>
              <a:t>Before the creation of the true pyramid, three other step pyramids were built – the pyramids of </a:t>
            </a:r>
            <a:r>
              <a:rPr lang="en-GB" b="1" spc="-20" dirty="0" err="1">
                <a:solidFill>
                  <a:schemeClr val="tx1"/>
                </a:solidFill>
                <a:latin typeface="XCCW Joined 1a" panose="03050602040000000000" pitchFamily="66" charset="0"/>
              </a:rPr>
              <a:t>Sekhemkhet</a:t>
            </a:r>
            <a:r>
              <a:rPr lang="en-GB" spc="-20" dirty="0">
                <a:solidFill>
                  <a:schemeClr val="tx1"/>
                </a:solidFill>
                <a:latin typeface="XCCW Joined 1a" panose="03050602040000000000" pitchFamily="66" charset="0"/>
              </a:rPr>
              <a:t>, </a:t>
            </a:r>
            <a:r>
              <a:rPr lang="en-GB" b="1" spc="-20" dirty="0" err="1">
                <a:solidFill>
                  <a:schemeClr val="tx1"/>
                </a:solidFill>
                <a:latin typeface="XCCW Joined 1a" panose="03050602040000000000" pitchFamily="66" charset="0"/>
              </a:rPr>
              <a:t>Khaba</a:t>
            </a:r>
            <a:r>
              <a:rPr lang="en-GB" spc="-20" dirty="0">
                <a:solidFill>
                  <a:schemeClr val="tx1"/>
                </a:solidFill>
                <a:latin typeface="XCCW Joined 1a" panose="03050602040000000000" pitchFamily="66" charset="0"/>
              </a:rPr>
              <a:t> and </a:t>
            </a:r>
            <a:r>
              <a:rPr lang="en-GB" b="1" spc="-20" dirty="0" err="1">
                <a:solidFill>
                  <a:schemeClr val="tx1"/>
                </a:solidFill>
                <a:latin typeface="XCCW Joined 1a" panose="03050602040000000000" pitchFamily="66" charset="0"/>
              </a:rPr>
              <a:t>Lepsuis</a:t>
            </a:r>
            <a:r>
              <a:rPr lang="en-GB" spc="-20" dirty="0">
                <a:solidFill>
                  <a:schemeClr val="tx1"/>
                </a:solidFill>
                <a:latin typeface="XCCW Joined 1a" panose="03050602040000000000" pitchFamily="66" charset="0"/>
              </a:rPr>
              <a:t>.</a:t>
            </a:r>
          </a:p>
        </p:txBody>
      </p:sp>
      <p:sp>
        <p:nvSpPr>
          <p:cNvPr id="4" name="Title 1">
            <a:extLst>
              <a:ext uri="{FF2B5EF4-FFF2-40B4-BE49-F238E27FC236}">
                <a16:creationId xmlns:a16="http://schemas.microsoft.com/office/drawing/2014/main" id="{F2A2DF44-0486-4B01-8701-B7612A9BBCAD}"/>
              </a:ext>
            </a:extLst>
          </p:cNvPr>
          <p:cNvSpPr>
            <a:spLocks noGrp="1"/>
          </p:cNvSpPr>
          <p:nvPr>
            <p:ph type="title"/>
          </p:nvPr>
        </p:nvSpPr>
        <p:spPr>
          <a:xfrm>
            <a:off x="446688" y="289955"/>
            <a:ext cx="8220075" cy="994306"/>
          </a:xfrm>
        </p:spPr>
        <p:txBody>
          <a:bodyPr/>
          <a:lstStyle/>
          <a:p>
            <a:r>
              <a:rPr lang="en-GB" sz="3200" dirty="0">
                <a:latin typeface="XCCW Joined 1a" panose="03050602040000000000" pitchFamily="66" charset="0"/>
              </a:rPr>
              <a:t>Step Pyramid</a:t>
            </a:r>
          </a:p>
        </p:txBody>
      </p:sp>
      <p:sp>
        <p:nvSpPr>
          <p:cNvPr id="6" name="Rectangle 5"/>
          <p:cNvSpPr/>
          <p:nvPr/>
        </p:nvSpPr>
        <p:spPr>
          <a:xfrm>
            <a:off x="573216" y="1123479"/>
            <a:ext cx="4293074" cy="2757266"/>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Aft>
                <a:spcPts val="600"/>
              </a:spcAft>
            </a:pPr>
            <a:r>
              <a:rPr lang="en-GB" sz="1600" spc="-20" dirty="0">
                <a:latin typeface="XCCW Joined 1a" panose="03050602040000000000" pitchFamily="66" charset="0"/>
              </a:rPr>
              <a:t>The first ‘pyramid’ was the </a:t>
            </a:r>
            <a:r>
              <a:rPr lang="en-GB" sz="1600" spc="-20" dirty="0" err="1">
                <a:latin typeface="XCCW Joined 1a" panose="03050602040000000000" pitchFamily="66" charset="0"/>
              </a:rPr>
              <a:t>Djoser</a:t>
            </a:r>
            <a:r>
              <a:rPr lang="en-GB" sz="1600" spc="-20" dirty="0">
                <a:latin typeface="XCCW Joined 1a" panose="03050602040000000000" pitchFamily="66" charset="0"/>
              </a:rPr>
              <a:t>, built in Saqqara, south of Cairo. It began as a traditional, flat-roofed </a:t>
            </a:r>
            <a:r>
              <a:rPr lang="en-GB" sz="1600" spc="-20" dirty="0" err="1">
                <a:latin typeface="XCCW Joined 1a" panose="03050602040000000000" pitchFamily="66" charset="0"/>
              </a:rPr>
              <a:t>mastaba</a:t>
            </a:r>
            <a:r>
              <a:rPr lang="en-GB" sz="1600" spc="-20" dirty="0">
                <a:latin typeface="XCCW Joined 1a" panose="03050602040000000000" pitchFamily="66" charset="0"/>
              </a:rPr>
              <a:t>. </a:t>
            </a:r>
          </a:p>
          <a:p>
            <a:pPr algn="ctr">
              <a:spcAft>
                <a:spcPts val="600"/>
              </a:spcAft>
            </a:pPr>
            <a:r>
              <a:rPr lang="en-GB" sz="1600" spc="-20" dirty="0">
                <a:latin typeface="XCCW Joined 1a" panose="03050602040000000000" pitchFamily="66" charset="0"/>
              </a:rPr>
              <a:t>It has six tiers and was built in stages. Each step was made of rough stones before being covered in limestone. The limestone was polished to make the pyramid gleam.</a:t>
            </a:r>
          </a:p>
        </p:txBody>
      </p:sp>
      <p:sp>
        <p:nvSpPr>
          <p:cNvPr id="7" name="Rectangle 6">
            <a:extLst>
              <a:ext uri="{FF2B5EF4-FFF2-40B4-BE49-F238E27FC236}">
                <a16:creationId xmlns:a16="http://schemas.microsoft.com/office/drawing/2014/main" id="{9DF2DB4E-D255-4A7A-B117-BB0DA73CDD44}"/>
              </a:ext>
            </a:extLst>
          </p:cNvPr>
          <p:cNvSpPr/>
          <p:nvPr/>
        </p:nvSpPr>
        <p:spPr>
          <a:xfrm>
            <a:off x="5360276" y="3501868"/>
            <a:ext cx="3217259" cy="2680322"/>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spc="-20" dirty="0">
                <a:latin typeface="XCCW Joined 1a" panose="03050602040000000000" pitchFamily="66" charset="0"/>
              </a:rPr>
              <a:t>Similar to the </a:t>
            </a:r>
            <a:r>
              <a:rPr lang="en-GB" sz="1600" spc="-20" dirty="0" err="1">
                <a:latin typeface="XCCW Joined 1a" panose="03050602040000000000" pitchFamily="66" charset="0"/>
              </a:rPr>
              <a:t>mastaba</a:t>
            </a:r>
            <a:r>
              <a:rPr lang="en-GB" sz="1600" spc="-20" dirty="0">
                <a:latin typeface="XCCW Joined 1a" panose="03050602040000000000" pitchFamily="66" charset="0"/>
              </a:rPr>
              <a:t>, the burial chambers of the step pyramids were underground and complex</a:t>
            </a:r>
            <a:r>
              <a:rPr lang="en-GB" sz="1600" spc="-20" dirty="0" smtClean="0">
                <a:latin typeface="XCCW Joined 1a" panose="03050602040000000000" pitchFamily="66" charset="0"/>
              </a:rPr>
              <a:t>.</a:t>
            </a:r>
          </a:p>
          <a:p>
            <a:pPr algn="ctr"/>
            <a:r>
              <a:rPr lang="en-GB" sz="1600" spc="-20" dirty="0" smtClean="0">
                <a:latin typeface="XCCW Joined 1a" panose="03050602040000000000" pitchFamily="66" charset="0"/>
              </a:rPr>
              <a:t> </a:t>
            </a:r>
            <a:r>
              <a:rPr lang="en-GB" sz="1600" spc="-20" dirty="0">
                <a:latin typeface="XCCW Joined 1a" panose="03050602040000000000" pitchFamily="66" charset="0"/>
              </a:rPr>
              <a:t>However, tunnels and passages of the </a:t>
            </a:r>
            <a:r>
              <a:rPr lang="en-GB" sz="1600" spc="-20" dirty="0" err="1">
                <a:latin typeface="XCCW Joined 1a" panose="03050602040000000000" pitchFamily="66" charset="0"/>
              </a:rPr>
              <a:t>Djoser</a:t>
            </a:r>
            <a:r>
              <a:rPr lang="en-GB" sz="1600" spc="-20" dirty="0">
                <a:latin typeface="XCCW Joined 1a" panose="03050602040000000000" pitchFamily="66" charset="0"/>
              </a:rPr>
              <a:t> were lined with limestone instead of wood.</a:t>
            </a:r>
          </a:p>
        </p:txBody>
      </p:sp>
      <p:pic>
        <p:nvPicPr>
          <p:cNvPr id="2050" name="Picture 2" descr="C:\Users\jaxti\Desktop\egypt-3326950_19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4" t="23517" r="12655" b="21466"/>
          <a:stretch/>
        </p:blipFill>
        <p:spPr bwMode="auto">
          <a:xfrm>
            <a:off x="573216" y="3935723"/>
            <a:ext cx="4691908" cy="224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8493" y="1435234"/>
            <a:ext cx="2623050" cy="298809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altLang="en-US" dirty="0">
                <a:solidFill>
                  <a:schemeClr val="bg1"/>
                </a:solidFill>
                <a:latin typeface="XCCW Joined 1a" panose="03050602040000000000" pitchFamily="66" charset="0"/>
              </a:rPr>
              <a:t>There are over one hundred pyramids in Egypt, the first was the </a:t>
            </a:r>
            <a:r>
              <a:rPr lang="en-GB" altLang="en-US" b="1" dirty="0">
                <a:solidFill>
                  <a:schemeClr val="bg1"/>
                </a:solidFill>
                <a:latin typeface="XCCW Joined 1a" panose="03050602040000000000" pitchFamily="66" charset="0"/>
              </a:rPr>
              <a:t>Pyramid of Djoser</a:t>
            </a:r>
            <a:r>
              <a:rPr lang="en-GB" altLang="en-US" dirty="0">
                <a:solidFill>
                  <a:schemeClr val="bg1"/>
                </a:solidFill>
                <a:latin typeface="XCCW Joined 1a" panose="03050602040000000000" pitchFamily="66" charset="0"/>
              </a:rPr>
              <a:t>, built over four thousand years ago in Saqqara, south of Cairo. </a:t>
            </a:r>
          </a:p>
        </p:txBody>
      </p:sp>
      <p:sp>
        <p:nvSpPr>
          <p:cNvPr id="21" name="Title 20"/>
          <p:cNvSpPr>
            <a:spLocks noGrp="1"/>
          </p:cNvSpPr>
          <p:nvPr>
            <p:ph type="title"/>
          </p:nvPr>
        </p:nvSpPr>
        <p:spPr>
          <a:xfrm>
            <a:off x="446688" y="335169"/>
            <a:ext cx="8220075" cy="994306"/>
          </a:xfrm>
        </p:spPr>
        <p:txBody>
          <a:bodyPr/>
          <a:lstStyle/>
          <a:p>
            <a:pPr algn="ctr"/>
            <a:r>
              <a:rPr lang="en-GB" altLang="en-US" sz="3200" dirty="0">
                <a:latin typeface="XCCW Joined 1a" panose="03050602040000000000" pitchFamily="66" charset="0"/>
              </a:rPr>
              <a:t>Pyramid of Djoser</a:t>
            </a:r>
            <a:endParaRPr lang="en-GB" sz="3200" dirty="0">
              <a:latin typeface="XCCW Joined 1a" panose="03050602040000000000" pitchFamily="66" charset="0"/>
            </a:endParaRPr>
          </a:p>
        </p:txBody>
      </p:sp>
      <p:sp>
        <p:nvSpPr>
          <p:cNvPr id="6" name="Rectangle 5">
            <a:extLst>
              <a:ext uri="{FF2B5EF4-FFF2-40B4-BE49-F238E27FC236}">
                <a16:creationId xmlns:a16="http://schemas.microsoft.com/office/drawing/2014/main" id="{9DF2DB4E-D255-4A7A-B117-BB0DA73CDD44}"/>
              </a:ext>
            </a:extLst>
          </p:cNvPr>
          <p:cNvSpPr/>
          <p:nvPr/>
        </p:nvSpPr>
        <p:spPr>
          <a:xfrm>
            <a:off x="598493" y="4559455"/>
            <a:ext cx="2625624" cy="160310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altLang="en-US" dirty="0">
                <a:solidFill>
                  <a:schemeClr val="bg1"/>
                </a:solidFill>
                <a:latin typeface="XCCW Joined 1a" panose="03050602040000000000" pitchFamily="66" charset="0"/>
              </a:rPr>
              <a:t>It was designed by the architect Imhotep and built during the third dynasty. </a:t>
            </a:r>
          </a:p>
        </p:txBody>
      </p:sp>
      <p:sp>
        <p:nvSpPr>
          <p:cNvPr id="7" name="Rectangle 6">
            <a:extLst>
              <a:ext uri="{FF2B5EF4-FFF2-40B4-BE49-F238E27FC236}">
                <a16:creationId xmlns:a16="http://schemas.microsoft.com/office/drawing/2014/main" id="{11FFF6AE-96FB-4EDE-B997-6E836CF13D13}"/>
              </a:ext>
            </a:extLst>
          </p:cNvPr>
          <p:cNvSpPr/>
          <p:nvPr/>
        </p:nvSpPr>
        <p:spPr>
          <a:xfrm>
            <a:off x="3484594" y="5093845"/>
            <a:ext cx="5070827" cy="1049106"/>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altLang="en-US" dirty="0">
                <a:solidFill>
                  <a:schemeClr val="bg1"/>
                </a:solidFill>
                <a:latin typeface="XCCW Joined 1a" panose="03050602040000000000" pitchFamily="66" charset="0"/>
              </a:rPr>
              <a:t>This is thought to be the oldest monumental </a:t>
            </a:r>
            <a:r>
              <a:rPr lang="en-GB" altLang="en-US" dirty="0" smtClean="0">
                <a:solidFill>
                  <a:schemeClr val="bg1"/>
                </a:solidFill>
                <a:latin typeface="XCCW Joined 1a" panose="03050602040000000000" pitchFamily="66" charset="0"/>
              </a:rPr>
              <a:t>structure </a:t>
            </a:r>
            <a:r>
              <a:rPr lang="en-GB" altLang="en-US" dirty="0">
                <a:solidFill>
                  <a:schemeClr val="bg1"/>
                </a:solidFill>
                <a:latin typeface="XCCW Joined 1a" panose="03050602040000000000" pitchFamily="66" charset="0"/>
              </a:rPr>
              <a:t>in the </a:t>
            </a:r>
            <a:r>
              <a:rPr lang="en-GB" altLang="en-US" dirty="0" smtClean="0">
                <a:solidFill>
                  <a:schemeClr val="bg1"/>
                </a:solidFill>
                <a:latin typeface="XCCW Joined 1a" panose="03050602040000000000" pitchFamily="66" charset="0"/>
              </a:rPr>
              <a:t>world made </a:t>
            </a:r>
            <a:r>
              <a:rPr lang="en-GB" altLang="en-US" dirty="0">
                <a:solidFill>
                  <a:schemeClr val="bg1"/>
                </a:solidFill>
                <a:latin typeface="XCCW Joined 1a" panose="03050602040000000000" pitchFamily="66" charset="0"/>
              </a:rPr>
              <a:t>from cut stone.</a:t>
            </a:r>
          </a:p>
        </p:txBody>
      </p:sp>
      <p:pic>
        <p:nvPicPr>
          <p:cNvPr id="2" name="Picture 1">
            <a:extLst>
              <a:ext uri="{FF2B5EF4-FFF2-40B4-BE49-F238E27FC236}">
                <a16:creationId xmlns:a16="http://schemas.microsoft.com/office/drawing/2014/main" id="{A350D071-33E1-46D7-8619-BD584ED664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30" r="7505" b="9054"/>
          <a:stretch/>
        </p:blipFill>
        <p:spPr>
          <a:xfrm>
            <a:off x="3479237" y="1329475"/>
            <a:ext cx="5076184" cy="3674822"/>
          </a:xfrm>
          <a:prstGeom prst="rect">
            <a:avLst/>
          </a:prstGeom>
        </p:spPr>
      </p:pic>
    </p:spTree>
    <p:extLst>
      <p:ext uri="{BB962C8B-B14F-4D97-AF65-F5344CB8AC3E}">
        <p14:creationId xmlns:p14="http://schemas.microsoft.com/office/powerpoint/2010/main" val="1470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5442" y="1080229"/>
            <a:ext cx="8041509" cy="1049106"/>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dirty="0">
                <a:latin typeface="XCCW Joined 1a" panose="03050602040000000000" pitchFamily="66" charset="0"/>
              </a:rPr>
              <a:t>The Bent Pyramid at Dahshur was created by accident and was King </a:t>
            </a:r>
            <a:r>
              <a:rPr lang="en-GB" dirty="0" err="1">
                <a:latin typeface="XCCW Joined 1a" panose="03050602040000000000" pitchFamily="66" charset="0"/>
              </a:rPr>
              <a:t>Sneferu’s</a:t>
            </a:r>
            <a:r>
              <a:rPr lang="en-GB" dirty="0">
                <a:latin typeface="XCCW Joined 1a" panose="03050602040000000000" pitchFamily="66" charset="0"/>
              </a:rPr>
              <a:t> attempt to build the first smooth-sided (true) pyramid.</a:t>
            </a:r>
            <a:endParaRPr lang="en-GB" altLang="en-US" dirty="0">
              <a:solidFill>
                <a:schemeClr val="bg1"/>
              </a:solidFill>
              <a:latin typeface="XCCW Joined 1a" panose="03050602040000000000" pitchFamily="66" charset="0"/>
            </a:endParaRPr>
          </a:p>
        </p:txBody>
      </p:sp>
      <p:sp>
        <p:nvSpPr>
          <p:cNvPr id="21" name="Title 20"/>
          <p:cNvSpPr>
            <a:spLocks noGrp="1"/>
          </p:cNvSpPr>
          <p:nvPr>
            <p:ph type="title"/>
          </p:nvPr>
        </p:nvSpPr>
        <p:spPr>
          <a:xfrm>
            <a:off x="461962" y="296623"/>
            <a:ext cx="8220075" cy="994306"/>
          </a:xfrm>
        </p:spPr>
        <p:txBody>
          <a:bodyPr/>
          <a:lstStyle/>
          <a:p>
            <a:r>
              <a:rPr lang="en-GB" altLang="en-US" sz="3200" dirty="0" smtClean="0">
                <a:latin typeface="XCCW Joined 1a" panose="03050602040000000000" pitchFamily="66" charset="0"/>
              </a:rPr>
              <a:t>The Bent Pyramid</a:t>
            </a:r>
            <a:endParaRPr lang="en-GB" sz="3200" dirty="0">
              <a:latin typeface="XCCW Joined 1a" panose="03050602040000000000" pitchFamily="66" charset="0"/>
            </a:endParaRPr>
          </a:p>
        </p:txBody>
      </p:sp>
      <p:sp>
        <p:nvSpPr>
          <p:cNvPr id="6" name="Rectangle 5">
            <a:extLst>
              <a:ext uri="{FF2B5EF4-FFF2-40B4-BE49-F238E27FC236}">
                <a16:creationId xmlns:a16="http://schemas.microsoft.com/office/drawing/2014/main" id="{9DF2DB4E-D255-4A7A-B117-BB0DA73CDD44}"/>
              </a:ext>
            </a:extLst>
          </p:cNvPr>
          <p:cNvSpPr/>
          <p:nvPr/>
        </p:nvSpPr>
        <p:spPr>
          <a:xfrm>
            <a:off x="5663542" y="2233651"/>
            <a:ext cx="2923409" cy="409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XCCW Joined 1a" panose="03050602040000000000" pitchFamily="66" charset="0"/>
              </a:rPr>
              <a:t>However, when the building began, the 55° angle of the slope was too steep and while building, engineers realised it was unstable. </a:t>
            </a:r>
            <a:endParaRPr lang="en-GB" dirty="0" smtClean="0">
              <a:solidFill>
                <a:schemeClr val="tx1"/>
              </a:solidFill>
              <a:latin typeface="XCCW Joined 1a" panose="03050602040000000000" pitchFamily="66" charset="0"/>
            </a:endParaRPr>
          </a:p>
          <a:p>
            <a:pPr algn="ctr"/>
            <a:endParaRPr lang="en-GB" dirty="0">
              <a:solidFill>
                <a:schemeClr val="tx1"/>
              </a:solidFill>
              <a:latin typeface="XCCW Joined 1a" panose="03050602040000000000" pitchFamily="66" charset="0"/>
            </a:endParaRPr>
          </a:p>
          <a:p>
            <a:pPr algn="ctr"/>
            <a:r>
              <a:rPr lang="en-GB" dirty="0" smtClean="0">
                <a:solidFill>
                  <a:schemeClr val="tx1"/>
                </a:solidFill>
                <a:latin typeface="XCCW Joined 1a" panose="03050602040000000000" pitchFamily="66" charset="0"/>
              </a:rPr>
              <a:t>So</a:t>
            </a:r>
            <a:r>
              <a:rPr lang="en-GB" dirty="0">
                <a:solidFill>
                  <a:schemeClr val="tx1"/>
                </a:solidFill>
                <a:latin typeface="XCCW Joined 1a" panose="03050602040000000000" pitchFamily="66" charset="0"/>
              </a:rPr>
              <a:t>, half way up, the angle was changed to 43° to make it more shallow.  </a:t>
            </a:r>
          </a:p>
        </p:txBody>
      </p:sp>
      <p:sp>
        <p:nvSpPr>
          <p:cNvPr id="7" name="Rectangle 6">
            <a:extLst>
              <a:ext uri="{FF2B5EF4-FFF2-40B4-BE49-F238E27FC236}">
                <a16:creationId xmlns:a16="http://schemas.microsoft.com/office/drawing/2014/main" id="{11FFF6AE-96FB-4EDE-B997-6E836CF13D13}"/>
              </a:ext>
            </a:extLst>
          </p:cNvPr>
          <p:cNvSpPr/>
          <p:nvPr/>
        </p:nvSpPr>
        <p:spPr>
          <a:xfrm>
            <a:off x="545442" y="5126751"/>
            <a:ext cx="5118100" cy="120299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err="1">
                <a:latin typeface="XCCW Joined 1a" panose="03050602040000000000" pitchFamily="66" charset="0"/>
              </a:rPr>
              <a:t>Sneferu</a:t>
            </a:r>
            <a:r>
              <a:rPr lang="en-GB" sz="1600" dirty="0">
                <a:latin typeface="XCCW Joined 1a" panose="03050602040000000000" pitchFamily="66" charset="0"/>
              </a:rPr>
              <a:t> learnt lessons in this error and would have the first true pyramid – The Red Pyramid – created in his name with this knowledge.</a:t>
            </a:r>
          </a:p>
        </p:txBody>
      </p:sp>
      <p:pic>
        <p:nvPicPr>
          <p:cNvPr id="3074" name="Picture 2" descr="C:\Users\jaxti\Desktop\PIXNIO-771-1818x12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14" t="17426" r="13162" b="17681"/>
          <a:stretch/>
        </p:blipFill>
        <p:spPr bwMode="auto">
          <a:xfrm>
            <a:off x="545442" y="2195633"/>
            <a:ext cx="5118100" cy="284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308354"/>
            <a:ext cx="8220075" cy="994306"/>
          </a:xfrm>
        </p:spPr>
        <p:txBody>
          <a:bodyPr/>
          <a:lstStyle/>
          <a:p>
            <a:r>
              <a:rPr lang="en-GB" altLang="en-US" sz="3200" dirty="0" smtClean="0">
                <a:latin typeface="XCCW Joined 1a" panose="03050602040000000000" pitchFamily="66" charset="0"/>
              </a:rPr>
              <a:t>The Bent Pyramid</a:t>
            </a:r>
            <a:endParaRPr lang="en-GB" sz="3200" dirty="0">
              <a:latin typeface="XCCW Joined 1a" panose="03050602040000000000" pitchFamily="66" charset="0"/>
            </a:endParaRPr>
          </a:p>
        </p:txBody>
      </p:sp>
      <p:pic>
        <p:nvPicPr>
          <p:cNvPr id="3075" name="Picture 3" descr="C:\Users\jaxti\Desktop\1280px-Bent_Pyramid_featuring_the_original_polished_limestone_outer_casing_that_the_pyramids_used_to_have_(1479706488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71" t="9339" r="5918" b="22320"/>
          <a:stretch/>
        </p:blipFill>
        <p:spPr bwMode="auto">
          <a:xfrm>
            <a:off x="3045096" y="2789687"/>
            <a:ext cx="5531344" cy="31452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1FFF6AE-96FB-4EDE-B997-6E836CF13D13}"/>
              </a:ext>
            </a:extLst>
          </p:cNvPr>
          <p:cNvSpPr/>
          <p:nvPr/>
        </p:nvSpPr>
        <p:spPr>
          <a:xfrm>
            <a:off x="555955" y="2789687"/>
            <a:ext cx="2383544" cy="317276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Unlike the other pyramids, </a:t>
            </a:r>
            <a:r>
              <a:rPr lang="en-GB" sz="1600" dirty="0" smtClean="0">
                <a:latin typeface="XCCW Joined 1a" panose="03050602040000000000" pitchFamily="66" charset="0"/>
              </a:rPr>
              <a:t>the </a:t>
            </a:r>
            <a:r>
              <a:rPr lang="en-GB" sz="1600" dirty="0">
                <a:latin typeface="XCCW Joined 1a" panose="03050602040000000000" pitchFamily="66" charset="0"/>
              </a:rPr>
              <a:t>limestone casing </a:t>
            </a:r>
            <a:r>
              <a:rPr lang="en-GB" sz="1600" dirty="0" smtClean="0">
                <a:latin typeface="XCCW Joined 1a" panose="03050602040000000000" pitchFamily="66" charset="0"/>
              </a:rPr>
              <a:t>surrounding </a:t>
            </a:r>
            <a:r>
              <a:rPr lang="en-GB" sz="1600" dirty="0">
                <a:latin typeface="XCCW Joined 1a" panose="03050602040000000000" pitchFamily="66" charset="0"/>
              </a:rPr>
              <a:t>the </a:t>
            </a:r>
            <a:r>
              <a:rPr lang="en-GB" sz="1600" dirty="0" smtClean="0">
                <a:latin typeface="XCCW Joined 1a" panose="03050602040000000000" pitchFamily="66" charset="0"/>
              </a:rPr>
              <a:t>bricks </a:t>
            </a:r>
            <a:r>
              <a:rPr lang="en-GB" sz="1600" dirty="0">
                <a:latin typeface="XCCW Joined 1a" panose="03050602040000000000" pitchFamily="66" charset="0"/>
              </a:rPr>
              <a:t>is </a:t>
            </a:r>
            <a:r>
              <a:rPr lang="en-GB" sz="1600" dirty="0" smtClean="0">
                <a:latin typeface="XCCW Joined 1a" panose="03050602040000000000" pitchFamily="66" charset="0"/>
              </a:rPr>
              <a:t>largely </a:t>
            </a:r>
            <a:r>
              <a:rPr lang="en-GB" sz="1600" dirty="0">
                <a:latin typeface="XCCW Joined 1a" panose="03050602040000000000" pitchFamily="66" charset="0"/>
              </a:rPr>
              <a:t>intact so this pyramid provides great insight into how the rest of the pyramids would have looked. </a:t>
            </a:r>
          </a:p>
        </p:txBody>
      </p:sp>
      <p:sp>
        <p:nvSpPr>
          <p:cNvPr id="3" name="Rectangle 2"/>
          <p:cNvSpPr/>
          <p:nvPr/>
        </p:nvSpPr>
        <p:spPr>
          <a:xfrm>
            <a:off x="555955" y="1306890"/>
            <a:ext cx="8020485" cy="1202994"/>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defRPr/>
            </a:pPr>
            <a:r>
              <a:rPr lang="en-GB" sz="1600" dirty="0">
                <a:latin typeface="XCCW Joined 1a" panose="03050602040000000000" pitchFamily="66" charset="0"/>
              </a:rPr>
              <a:t>With it’s two-angled shape, the Bent Pyramid is the only pyramid of its </a:t>
            </a:r>
            <a:r>
              <a:rPr lang="en-GB" sz="1600" spc="-20" dirty="0">
                <a:latin typeface="XCCW Joined 1a" panose="03050602040000000000" pitchFamily="66" charset="0"/>
              </a:rPr>
              <a:t>kind. Not only does it provide valuable information about the development of the pyramids, but is unique for another reason. </a:t>
            </a:r>
            <a:endParaRPr lang="en-GB" altLang="en-US" sz="1600" spc="-20" dirty="0">
              <a:latin typeface="XCCW Joined 1a" panose="03050602040000000000" pitchFamily="66" charset="0"/>
            </a:endParaRPr>
          </a:p>
        </p:txBody>
      </p:sp>
    </p:spTree>
    <p:extLst>
      <p:ext uri="{BB962C8B-B14F-4D97-AF65-F5344CB8AC3E}">
        <p14:creationId xmlns:p14="http://schemas.microsoft.com/office/powerpoint/2010/main" val="40138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51446" y="256360"/>
            <a:ext cx="8220075" cy="994306"/>
          </a:xfrm>
        </p:spPr>
        <p:txBody>
          <a:bodyPr/>
          <a:lstStyle/>
          <a:p>
            <a:r>
              <a:rPr lang="en-GB" altLang="en-US" sz="3200" dirty="0" smtClean="0">
                <a:latin typeface="XCCW Joined 1a" panose="03050602040000000000" pitchFamily="66" charset="0"/>
              </a:rPr>
              <a:t>True Pyramid</a:t>
            </a:r>
            <a:endParaRPr lang="en-GB" sz="3200" dirty="0">
              <a:latin typeface="XCCW Joined 1a" panose="03050602040000000000" pitchFamily="66" charset="0"/>
            </a:endParaRPr>
          </a:p>
        </p:txBody>
      </p:sp>
      <p:sp>
        <p:nvSpPr>
          <p:cNvPr id="7" name="Rectangle 6">
            <a:extLst>
              <a:ext uri="{FF2B5EF4-FFF2-40B4-BE49-F238E27FC236}">
                <a16:creationId xmlns:a16="http://schemas.microsoft.com/office/drawing/2014/main" id="{11FFF6AE-96FB-4EDE-B997-6E836CF13D13}"/>
              </a:ext>
            </a:extLst>
          </p:cNvPr>
          <p:cNvSpPr/>
          <p:nvPr/>
        </p:nvSpPr>
        <p:spPr>
          <a:xfrm>
            <a:off x="4644659" y="3110792"/>
            <a:ext cx="3926862" cy="194165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The construction of a true pyramid was initially similar to the step pyramid; however, the final product was cased in limestone to create the more appealing, smooth effect. </a:t>
            </a:r>
          </a:p>
        </p:txBody>
      </p:sp>
      <p:sp>
        <p:nvSpPr>
          <p:cNvPr id="3" name="Rectangle 2"/>
          <p:cNvSpPr/>
          <p:nvPr/>
        </p:nvSpPr>
        <p:spPr>
          <a:xfrm>
            <a:off x="4644657" y="1380532"/>
            <a:ext cx="3926864" cy="1449216"/>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Believed to be the first ‘true’ pyramid, the Red Pyramid was built in </a:t>
            </a:r>
            <a:r>
              <a:rPr lang="en-GB" sz="1600" dirty="0" err="1">
                <a:latin typeface="XCCW Joined 1a" panose="03050602040000000000" pitchFamily="66" charset="0"/>
              </a:rPr>
              <a:t>Sneferu’s</a:t>
            </a:r>
            <a:r>
              <a:rPr lang="en-GB" sz="1600" dirty="0">
                <a:latin typeface="XCCW Joined 1a" panose="03050602040000000000" pitchFamily="66" charset="0"/>
              </a:rPr>
              <a:t> name after the lessons learnt in the Bent Pyramid.</a:t>
            </a:r>
          </a:p>
        </p:txBody>
      </p:sp>
      <p:sp>
        <p:nvSpPr>
          <p:cNvPr id="8" name="Rectangle 7"/>
          <p:cNvSpPr/>
          <p:nvPr/>
        </p:nvSpPr>
        <p:spPr>
          <a:xfrm>
            <a:off x="4644657" y="5321080"/>
            <a:ext cx="3926864" cy="956773"/>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XCCW Joined 1a" panose="03050602040000000000" pitchFamily="66" charset="0"/>
              </a:rPr>
              <a:t>Historians believe the Red Pyramid took 17 years to build.</a:t>
            </a:r>
          </a:p>
        </p:txBody>
      </p:sp>
      <p:pic>
        <p:nvPicPr>
          <p:cNvPr id="4098" name="Picture 2" descr="C:\Users\jaxti\Desktop\dahshur-2292509_19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46"/>
          <a:stretch/>
        </p:blipFill>
        <p:spPr bwMode="auto">
          <a:xfrm>
            <a:off x="619015" y="1380532"/>
            <a:ext cx="3942475" cy="488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30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338</TotalTime>
  <Words>1110</Words>
  <Application>Microsoft Office PowerPoint</Application>
  <PresentationFormat>On-screen Show (4:3)</PresentationFormat>
  <Paragraphs>73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Twinkl</vt:lpstr>
      <vt:lpstr>Calibri</vt:lpstr>
      <vt:lpstr>Arial</vt:lpstr>
      <vt:lpstr>XCCW Joined 1a</vt:lpstr>
      <vt:lpstr>Office Theme</vt:lpstr>
      <vt:lpstr>PowerPoint Presentation</vt:lpstr>
      <vt:lpstr>PowerPoint Presentation</vt:lpstr>
      <vt:lpstr>PowerPoint Presentation</vt:lpstr>
      <vt:lpstr>Mastaba</vt:lpstr>
      <vt:lpstr>Step Pyramid</vt:lpstr>
      <vt:lpstr>Pyramid of Djoser</vt:lpstr>
      <vt:lpstr>The Bent Pyramid</vt:lpstr>
      <vt:lpstr>The Bent Pyramid</vt:lpstr>
      <vt:lpstr>True Pyramid</vt:lpstr>
      <vt:lpstr>The Red Pyramid</vt:lpstr>
      <vt:lpstr>The Pyramids of Giza</vt:lpstr>
      <vt:lpstr>The Great Pyramid</vt:lpstr>
      <vt:lpstr>Task one:</vt:lpstr>
      <vt:lpstr>Support for task one:</vt:lpstr>
      <vt:lpstr>Answers:</vt:lpstr>
      <vt:lpstr>Task two: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A5</dc:creator>
  <cp:lastModifiedBy>Victoria Lillington</cp:lastModifiedBy>
  <cp:revision>62</cp:revision>
  <dcterms:created xsi:type="dcterms:W3CDTF">2020-09-02T01:41:24Z</dcterms:created>
  <dcterms:modified xsi:type="dcterms:W3CDTF">2021-04-29T10:12:35Z</dcterms:modified>
</cp:coreProperties>
</file>