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80" r:id="rId3"/>
    <p:sldId id="281" r:id="rId4"/>
    <p:sldId id="282" r:id="rId5"/>
    <p:sldId id="283" r:id="rId6"/>
    <p:sldId id="276" r:id="rId7"/>
    <p:sldId id="284" r:id="rId8"/>
    <p:sldId id="285" r:id="rId9"/>
    <p:sldId id="286" r:id="rId10"/>
    <p:sldId id="287" r:id="rId11"/>
    <p:sldId id="288"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XCCW Joined 1a" panose="03050602040000000000" pitchFamily="66" charset="0"/>
      <p:regular r:id="rId20"/>
    </p:embeddedFont>
    <p:embeddedFont>
      <p:font typeface="Sassoon Infant Rg" panose="02000503030000020003" charset="0"/>
      <p:regular r:id="rId21"/>
      <p:bold r:id="rId22"/>
    </p:embeddedFont>
    <p:embeddedFont>
      <p:font typeface="Twinkl"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397"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B6"/>
    <a:srgbClr val="18A0DB"/>
    <a:srgbClr val="CA095B"/>
    <a:srgbClr val="F08215"/>
    <a:srgbClr val="F777B1"/>
    <a:srgbClr val="E7C500"/>
    <a:srgbClr val="25B7BC"/>
    <a:srgbClr val="85BD33"/>
    <a:srgbClr val="F4C2E0"/>
    <a:srgbClr val="EE73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1" d="100"/>
          <a:sy n="91" d="100"/>
        </p:scale>
        <p:origin x="1356" y="90"/>
      </p:cViewPr>
      <p:guideLst>
        <p:guide orient="horz" pos="2160"/>
        <p:guide pos="2880"/>
        <p:guide pos="340"/>
        <p:guide orient="horz" pos="3974"/>
        <p:guide pos="5397"/>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29/04/2021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XCCW Joined 1a" panose="03050602040000000000" pitchFamily="66" charset="0"/>
              </a:rPr>
              <a:t>Do you ever stop having periods? </a:t>
            </a:r>
            <a:endParaRPr lang="en-GB" sz="3600" dirty="0">
              <a:latin typeface="+mn-lt"/>
            </a:endParaRPr>
          </a:p>
        </p:txBody>
      </p:sp>
      <p:sp>
        <p:nvSpPr>
          <p:cNvPr id="2" name="Snip and Round Single Corner Rectangle 1"/>
          <p:cNvSpPr/>
          <p:nvPr/>
        </p:nvSpPr>
        <p:spPr>
          <a:xfrm rot="10800000" flipH="1">
            <a:off x="6832121" y="-1"/>
            <a:ext cx="2311879" cy="549275"/>
          </a:xfrm>
          <a:prstGeom prst="snipRoundRect">
            <a:avLst>
              <a:gd name="adj1" fmla="val 50000"/>
              <a:gd name="adj2" fmla="val 0"/>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92296" y="136136"/>
            <a:ext cx="1660287" cy="276999"/>
          </a:xfrm>
          <a:prstGeom prst="rect">
            <a:avLst/>
          </a:prstGeom>
        </p:spPr>
        <p:txBody>
          <a:bodyPr wrap="square" lIns="0" tIns="0" rIns="0" bIns="0">
            <a:spAutoFit/>
          </a:bodyPr>
          <a:lstStyle/>
          <a:p>
            <a:r>
              <a:rPr lang="en-GB" b="1" dirty="0">
                <a:solidFill>
                  <a:schemeClr val="bg1"/>
                </a:solidFill>
              </a:rPr>
              <a:t>Menstruation</a:t>
            </a:r>
          </a:p>
        </p:txBody>
      </p:sp>
      <p:sp>
        <p:nvSpPr>
          <p:cNvPr id="4" name="Rectangle 3"/>
          <p:cNvSpPr/>
          <p:nvPr/>
        </p:nvSpPr>
        <p:spPr>
          <a:xfrm>
            <a:off x="703573" y="1711336"/>
            <a:ext cx="7727324" cy="2677656"/>
          </a:xfrm>
          <a:prstGeom prst="rect">
            <a:avLst/>
          </a:prstGeom>
        </p:spPr>
        <p:txBody>
          <a:bodyPr wrap="square">
            <a:spAutoFit/>
          </a:bodyPr>
          <a:lstStyle/>
          <a:p>
            <a:r>
              <a:rPr lang="en-GB" sz="2400" dirty="0">
                <a:latin typeface="XCCW Joined 1a" panose="03050602040000000000" pitchFamily="66" charset="0"/>
              </a:rPr>
              <a:t>You stop having periods through a pregnancy (9 months) and when you reach the age of around 50. This is because you go through the menopause. The menopause means that your body is too old to have children and no longer produces eggs.   </a:t>
            </a:r>
          </a:p>
        </p:txBody>
      </p:sp>
    </p:spTree>
    <p:extLst>
      <p:ext uri="{BB962C8B-B14F-4D97-AF65-F5344CB8AC3E}">
        <p14:creationId xmlns:p14="http://schemas.microsoft.com/office/powerpoint/2010/main" val="383164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XCCW Joined 1a" panose="03050602040000000000" pitchFamily="66" charset="0"/>
              </a:rPr>
              <a:t>Any questions?</a:t>
            </a:r>
            <a:endParaRPr lang="en-GB" sz="3600" dirty="0">
              <a:latin typeface="+mn-lt"/>
            </a:endParaRPr>
          </a:p>
        </p:txBody>
      </p:sp>
      <p:sp>
        <p:nvSpPr>
          <p:cNvPr id="2" name="Snip and Round Single Corner Rectangle 1"/>
          <p:cNvSpPr/>
          <p:nvPr/>
        </p:nvSpPr>
        <p:spPr>
          <a:xfrm rot="10800000" flipH="1">
            <a:off x="6832121" y="-1"/>
            <a:ext cx="2311879" cy="549275"/>
          </a:xfrm>
          <a:prstGeom prst="snipRoundRect">
            <a:avLst>
              <a:gd name="adj1" fmla="val 50000"/>
              <a:gd name="adj2" fmla="val 0"/>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92296" y="136136"/>
            <a:ext cx="1660287" cy="276999"/>
          </a:xfrm>
          <a:prstGeom prst="rect">
            <a:avLst/>
          </a:prstGeom>
        </p:spPr>
        <p:txBody>
          <a:bodyPr wrap="square" lIns="0" tIns="0" rIns="0" bIns="0">
            <a:spAutoFit/>
          </a:bodyPr>
          <a:lstStyle/>
          <a:p>
            <a:r>
              <a:rPr lang="en-GB" b="1" dirty="0">
                <a:solidFill>
                  <a:schemeClr val="bg1"/>
                </a:solidFill>
              </a:rPr>
              <a:t>Menstruation</a:t>
            </a:r>
          </a:p>
        </p:txBody>
      </p:sp>
      <p:sp>
        <p:nvSpPr>
          <p:cNvPr id="3" name="Rectangle 2"/>
          <p:cNvSpPr/>
          <p:nvPr/>
        </p:nvSpPr>
        <p:spPr>
          <a:xfrm>
            <a:off x="656823" y="1473202"/>
            <a:ext cx="8020450" cy="4524315"/>
          </a:xfrm>
          <a:prstGeom prst="rect">
            <a:avLst/>
          </a:prstGeom>
        </p:spPr>
        <p:txBody>
          <a:bodyPr wrap="square">
            <a:spAutoFit/>
          </a:bodyPr>
          <a:lstStyle/>
          <a:p>
            <a:r>
              <a:rPr lang="en-GB" sz="2400" dirty="0">
                <a:latin typeface="XCCW Joined 1a" panose="03050602040000000000" pitchFamily="66" charset="0"/>
              </a:rPr>
              <a:t>Remember that your teachers, teaching assistants, office staff are more than happy to answer any questions you might have. We all go through it and are not embarrassed AT ALL!!! This is completely normal and we want you to feel like you have lots of knowledge. No question is a silly question!! Ask your mum or a female adult you trust to talk to you about periods and sanitary towels/tampons. They will be happy to answer any questions. </a:t>
            </a:r>
          </a:p>
        </p:txBody>
      </p:sp>
    </p:spTree>
    <p:extLst>
      <p:ext uri="{BB962C8B-B14F-4D97-AF65-F5344CB8AC3E}">
        <p14:creationId xmlns:p14="http://schemas.microsoft.com/office/powerpoint/2010/main" val="201734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rot="10800000" flipH="1">
            <a:off x="6832121" y="-1"/>
            <a:ext cx="2311879" cy="549275"/>
          </a:xfrm>
          <a:prstGeom prst="snipRoundRect">
            <a:avLst>
              <a:gd name="adj1" fmla="val 50000"/>
              <a:gd name="adj2" fmla="val 0"/>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92296" y="136136"/>
            <a:ext cx="1660287" cy="276999"/>
          </a:xfrm>
          <a:prstGeom prst="rect">
            <a:avLst/>
          </a:prstGeom>
        </p:spPr>
        <p:txBody>
          <a:bodyPr wrap="square" lIns="0" tIns="0" rIns="0" bIns="0">
            <a:spAutoFit/>
          </a:bodyPr>
          <a:lstStyle/>
          <a:p>
            <a:r>
              <a:rPr lang="en-GB" b="1" dirty="0">
                <a:solidFill>
                  <a:schemeClr val="bg1"/>
                </a:solidFill>
              </a:rPr>
              <a:t>Menstruation</a:t>
            </a:r>
          </a:p>
        </p:txBody>
      </p:sp>
      <p:sp>
        <p:nvSpPr>
          <p:cNvPr id="3" name="Rectangle 2"/>
          <p:cNvSpPr/>
          <p:nvPr/>
        </p:nvSpPr>
        <p:spPr>
          <a:xfrm>
            <a:off x="1352281" y="1028172"/>
            <a:ext cx="7083381" cy="4401205"/>
          </a:xfrm>
          <a:prstGeom prst="rect">
            <a:avLst/>
          </a:prstGeom>
        </p:spPr>
        <p:txBody>
          <a:bodyPr wrap="square">
            <a:spAutoFit/>
          </a:bodyPr>
          <a:lstStyle/>
          <a:p>
            <a:r>
              <a:rPr lang="en-GB" sz="2800" b="1" u="sng" dirty="0">
                <a:latin typeface="XCCW Joined 1a" panose="03050602040000000000" pitchFamily="66" charset="0"/>
              </a:rPr>
              <a:t>Thursday 13</a:t>
            </a:r>
            <a:r>
              <a:rPr lang="en-GB" sz="2800" b="1" u="sng" baseline="30000" dirty="0">
                <a:latin typeface="XCCW Joined 1a" panose="03050602040000000000" pitchFamily="66" charset="0"/>
              </a:rPr>
              <a:t>th</a:t>
            </a:r>
            <a:r>
              <a:rPr lang="en-GB" sz="2800" b="1" u="sng" dirty="0">
                <a:latin typeface="XCCW Joined 1a" panose="03050602040000000000" pitchFamily="66" charset="0"/>
              </a:rPr>
              <a:t> June </a:t>
            </a:r>
            <a:r>
              <a:rPr lang="en-GB" sz="2800" b="1" u="sng" dirty="0" smtClean="0">
                <a:latin typeface="XCCW Joined 1a" panose="03050602040000000000" pitchFamily="66" charset="0"/>
              </a:rPr>
              <a:t>2021</a:t>
            </a:r>
            <a:r>
              <a:rPr lang="en-GB" sz="2800" b="1" u="sng" dirty="0">
                <a:latin typeface="XCCW Joined 1a" panose="03050602040000000000" pitchFamily="66" charset="0"/>
              </a:rPr>
              <a:t/>
            </a:r>
            <a:br>
              <a:rPr lang="en-GB" sz="2800" b="1" u="sng" dirty="0">
                <a:latin typeface="XCCW Joined 1a" panose="03050602040000000000" pitchFamily="66" charset="0"/>
              </a:rPr>
            </a:br>
            <a:r>
              <a:rPr lang="en-GB" sz="2800" b="1" u="sng" dirty="0">
                <a:latin typeface="XCCW Joined 1a" panose="03050602040000000000" pitchFamily="66" charset="0"/>
              </a:rPr>
              <a:t>LO: To learn about menstruation </a:t>
            </a:r>
            <a:r>
              <a:rPr lang="en-GB" sz="2800" b="1" dirty="0">
                <a:latin typeface="XCCW Joined 1a" panose="03050602040000000000" pitchFamily="66" charset="0"/>
              </a:rPr>
              <a:t/>
            </a:r>
            <a:br>
              <a:rPr lang="en-GB" sz="2800" b="1" dirty="0">
                <a:latin typeface="XCCW Joined 1a" panose="03050602040000000000" pitchFamily="66" charset="0"/>
              </a:rPr>
            </a:br>
            <a:r>
              <a:rPr lang="en-GB" sz="2800" dirty="0">
                <a:latin typeface="XCCW Joined 1a" panose="03050602040000000000" pitchFamily="66" charset="0"/>
              </a:rPr>
              <a:t/>
            </a:r>
            <a:br>
              <a:rPr lang="en-GB" sz="2800" dirty="0">
                <a:latin typeface="XCCW Joined 1a" panose="03050602040000000000" pitchFamily="66" charset="0"/>
              </a:rPr>
            </a:br>
            <a:r>
              <a:rPr lang="en-GB" sz="2800" dirty="0">
                <a:latin typeface="XCCW Joined 1a" panose="03050602040000000000" pitchFamily="66" charset="0"/>
              </a:rPr>
              <a:t>I can describe menstruation</a:t>
            </a:r>
            <a:br>
              <a:rPr lang="en-GB" sz="2800" dirty="0">
                <a:latin typeface="XCCW Joined 1a" panose="03050602040000000000" pitchFamily="66" charset="0"/>
              </a:rPr>
            </a:br>
            <a:r>
              <a:rPr lang="en-GB" sz="2800" dirty="0">
                <a:latin typeface="XCCW Joined 1a" panose="03050602040000000000" pitchFamily="66" charset="0"/>
              </a:rPr>
              <a:t>I can explain effective methods for managing menstruation</a:t>
            </a:r>
            <a:br>
              <a:rPr lang="en-GB" sz="2800" dirty="0">
                <a:latin typeface="XCCW Joined 1a" panose="03050602040000000000" pitchFamily="66" charset="0"/>
              </a:rPr>
            </a:br>
            <a:r>
              <a:rPr lang="en-GB" sz="2800" dirty="0">
                <a:latin typeface="XCCW Joined 1a" panose="03050602040000000000" pitchFamily="66" charset="0"/>
              </a:rPr>
              <a:t>I understand the relationship between the sex cells (sperm and ovum), menstruation</a:t>
            </a:r>
            <a:endParaRPr lang="en-GB" sz="2800" dirty="0"/>
          </a:p>
        </p:txBody>
      </p:sp>
    </p:spTree>
    <p:extLst>
      <p:ext uri="{BB962C8B-B14F-4D97-AF65-F5344CB8AC3E}">
        <p14:creationId xmlns:p14="http://schemas.microsoft.com/office/powerpoint/2010/main" val="424993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rot="10800000" flipH="1">
            <a:off x="6832121" y="-1"/>
            <a:ext cx="2311879" cy="549275"/>
          </a:xfrm>
          <a:prstGeom prst="snipRoundRect">
            <a:avLst>
              <a:gd name="adj1" fmla="val 50000"/>
              <a:gd name="adj2" fmla="val 0"/>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92296" y="136136"/>
            <a:ext cx="1660287" cy="276999"/>
          </a:xfrm>
          <a:prstGeom prst="rect">
            <a:avLst/>
          </a:prstGeom>
        </p:spPr>
        <p:txBody>
          <a:bodyPr wrap="square" lIns="0" tIns="0" rIns="0" bIns="0">
            <a:spAutoFit/>
          </a:bodyPr>
          <a:lstStyle/>
          <a:p>
            <a:r>
              <a:rPr lang="en-GB" b="1" dirty="0">
                <a:solidFill>
                  <a:schemeClr val="bg1"/>
                </a:solidFill>
              </a:rPr>
              <a:t>Menstruation</a:t>
            </a:r>
          </a:p>
        </p:txBody>
      </p:sp>
      <p:sp>
        <p:nvSpPr>
          <p:cNvPr id="5" name="Title 20"/>
          <p:cNvSpPr txBox="1">
            <a:spLocks/>
          </p:cNvSpPr>
          <p:nvPr/>
        </p:nvSpPr>
        <p:spPr>
          <a:xfrm>
            <a:off x="563562" y="393699"/>
            <a:ext cx="8220075" cy="842963"/>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3600" smtClean="0"/>
              <a:t>Puberty for Girls</a:t>
            </a: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rcRect r="60611"/>
          <a:stretch>
            <a:fillRect/>
          </a:stretch>
        </p:blipFill>
        <p:spPr bwMode="auto">
          <a:xfrm>
            <a:off x="1535113" y="1119188"/>
            <a:ext cx="97631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l="51862"/>
          <a:stretch>
            <a:fillRect/>
          </a:stretch>
        </p:blipFill>
        <p:spPr bwMode="auto">
          <a:xfrm>
            <a:off x="5033963" y="1290638"/>
            <a:ext cx="11938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p:cNvSpPr txBox="1">
            <a:spLocks noChangeArrowheads="1"/>
          </p:cNvSpPr>
          <p:nvPr/>
        </p:nvSpPr>
        <p:spPr bwMode="auto">
          <a:xfrm>
            <a:off x="7008813" y="2427288"/>
            <a:ext cx="1520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Gain hair on arms and legs</a:t>
            </a:r>
          </a:p>
        </p:txBody>
      </p:sp>
      <p:sp>
        <p:nvSpPr>
          <p:cNvPr id="10" name="TextBox 11"/>
          <p:cNvSpPr txBox="1">
            <a:spLocks noChangeArrowheads="1"/>
          </p:cNvSpPr>
          <p:nvPr/>
        </p:nvSpPr>
        <p:spPr bwMode="auto">
          <a:xfrm>
            <a:off x="6654800" y="3068638"/>
            <a:ext cx="1482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Grow breasts</a:t>
            </a:r>
          </a:p>
        </p:txBody>
      </p:sp>
      <p:sp>
        <p:nvSpPr>
          <p:cNvPr id="11" name="TextBox 12"/>
          <p:cNvSpPr txBox="1">
            <a:spLocks noChangeArrowheads="1"/>
          </p:cNvSpPr>
          <p:nvPr/>
        </p:nvSpPr>
        <p:spPr bwMode="auto">
          <a:xfrm>
            <a:off x="3187700" y="2936875"/>
            <a:ext cx="148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Grow hair under armpits</a:t>
            </a:r>
          </a:p>
        </p:txBody>
      </p:sp>
      <p:sp>
        <p:nvSpPr>
          <p:cNvPr id="12" name="TextBox 13"/>
          <p:cNvSpPr txBox="1">
            <a:spLocks noChangeArrowheads="1"/>
          </p:cNvSpPr>
          <p:nvPr/>
        </p:nvSpPr>
        <p:spPr bwMode="auto">
          <a:xfrm>
            <a:off x="3171825" y="3822700"/>
            <a:ext cx="1614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Grow pubic hair</a:t>
            </a:r>
          </a:p>
        </p:txBody>
      </p:sp>
      <p:sp>
        <p:nvSpPr>
          <p:cNvPr id="13" name="TextBox 15"/>
          <p:cNvSpPr txBox="1">
            <a:spLocks noChangeArrowheads="1"/>
          </p:cNvSpPr>
          <p:nvPr/>
        </p:nvSpPr>
        <p:spPr bwMode="auto">
          <a:xfrm>
            <a:off x="2805113" y="2008188"/>
            <a:ext cx="2090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Sweat glands produce more sweat </a:t>
            </a:r>
          </a:p>
        </p:txBody>
      </p:sp>
      <p:sp>
        <p:nvSpPr>
          <p:cNvPr id="14" name="TextBox 16"/>
          <p:cNvSpPr txBox="1">
            <a:spLocks noChangeArrowheads="1"/>
          </p:cNvSpPr>
          <p:nvPr/>
        </p:nvSpPr>
        <p:spPr bwMode="auto">
          <a:xfrm>
            <a:off x="6523038" y="1947863"/>
            <a:ext cx="2006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Skin becomes oilier</a:t>
            </a:r>
          </a:p>
        </p:txBody>
      </p:sp>
      <p:sp>
        <p:nvSpPr>
          <p:cNvPr id="15" name="TextBox 17"/>
          <p:cNvSpPr txBox="1">
            <a:spLocks noChangeArrowheads="1"/>
          </p:cNvSpPr>
          <p:nvPr/>
        </p:nvSpPr>
        <p:spPr bwMode="auto">
          <a:xfrm>
            <a:off x="2855913" y="1258888"/>
            <a:ext cx="2149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Larynx (voice box) </a:t>
            </a:r>
          </a:p>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grows</a:t>
            </a:r>
          </a:p>
        </p:txBody>
      </p:sp>
      <p:sp>
        <p:nvSpPr>
          <p:cNvPr id="16" name="TextBox 18"/>
          <p:cNvSpPr txBox="1">
            <a:spLocks noChangeArrowheads="1"/>
          </p:cNvSpPr>
          <p:nvPr/>
        </p:nvSpPr>
        <p:spPr bwMode="auto">
          <a:xfrm>
            <a:off x="6438900" y="4173538"/>
            <a:ext cx="2147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Start to menstruate</a:t>
            </a:r>
          </a:p>
        </p:txBody>
      </p:sp>
      <p:sp>
        <p:nvSpPr>
          <p:cNvPr id="17" name="TextBox 20"/>
          <p:cNvSpPr txBox="1">
            <a:spLocks noChangeArrowheads="1"/>
          </p:cNvSpPr>
          <p:nvPr/>
        </p:nvSpPr>
        <p:spPr bwMode="auto">
          <a:xfrm>
            <a:off x="2820988" y="4756150"/>
            <a:ext cx="2413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All parts of the </a:t>
            </a:r>
          </a:p>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body grow</a:t>
            </a:r>
          </a:p>
        </p:txBody>
      </p:sp>
      <p:sp>
        <p:nvSpPr>
          <p:cNvPr id="18" name="TextBox 21"/>
          <p:cNvSpPr txBox="1">
            <a:spLocks noChangeArrowheads="1"/>
          </p:cNvSpPr>
          <p:nvPr/>
        </p:nvSpPr>
        <p:spPr bwMode="auto">
          <a:xfrm>
            <a:off x="6572250" y="1543050"/>
            <a:ext cx="1273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600" dirty="0">
                <a:latin typeface="+mn-lt"/>
                <a:ea typeface="Sassoon Infant Rg" panose="02000503030000020003" pitchFamily="50" charset="0"/>
                <a:cs typeface="Sassoon Infant Rg" panose="02000503030000020003" pitchFamily="50" charset="0"/>
              </a:rPr>
              <a:t>Grow taller</a:t>
            </a:r>
          </a:p>
        </p:txBody>
      </p:sp>
      <p:cxnSp>
        <p:nvCxnSpPr>
          <p:cNvPr id="19" name="Straight Arrow Connector 18"/>
          <p:cNvCxnSpPr/>
          <p:nvPr/>
        </p:nvCxnSpPr>
        <p:spPr>
          <a:xfrm>
            <a:off x="4352925" y="1662113"/>
            <a:ext cx="1143000" cy="160337"/>
          </a:xfrm>
          <a:prstGeom prst="straightConnector1">
            <a:avLst/>
          </a:prstGeom>
          <a:ln w="57150">
            <a:solidFill>
              <a:srgbClr val="00A7E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flipV="1">
            <a:off x="5748338" y="3073400"/>
            <a:ext cx="909637" cy="1081088"/>
          </a:xfrm>
          <a:prstGeom prst="straightConnector1">
            <a:avLst/>
          </a:prstGeom>
          <a:ln w="57150">
            <a:solidFill>
              <a:srgbClr val="00A7E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105525" y="2462213"/>
            <a:ext cx="950913" cy="273050"/>
          </a:xfrm>
          <a:prstGeom prst="straightConnector1">
            <a:avLst/>
          </a:prstGeom>
          <a:ln w="57150">
            <a:solidFill>
              <a:srgbClr val="00A7E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786438" y="1387475"/>
            <a:ext cx="833437" cy="333375"/>
          </a:xfrm>
          <a:prstGeom prst="straightConnector1">
            <a:avLst/>
          </a:prstGeom>
          <a:ln w="57150">
            <a:solidFill>
              <a:srgbClr val="00A7E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61063" y="2581275"/>
            <a:ext cx="719137" cy="461963"/>
          </a:xfrm>
          <a:prstGeom prst="straightConnector1">
            <a:avLst/>
          </a:prstGeom>
          <a:ln w="57150">
            <a:solidFill>
              <a:srgbClr val="00A7E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645025" y="2368550"/>
            <a:ext cx="612775" cy="752475"/>
          </a:xfrm>
          <a:prstGeom prst="straightConnector1">
            <a:avLst/>
          </a:prstGeom>
          <a:ln w="57150">
            <a:solidFill>
              <a:srgbClr val="00A7E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656138" y="3522663"/>
            <a:ext cx="896937" cy="506412"/>
          </a:xfrm>
          <a:prstGeom prst="straightConnector1">
            <a:avLst/>
          </a:prstGeom>
          <a:ln w="57150">
            <a:solidFill>
              <a:srgbClr val="00A7E6"/>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0"/>
          <p:cNvGrpSpPr>
            <a:grpSpLocks/>
          </p:cNvGrpSpPr>
          <p:nvPr/>
        </p:nvGrpSpPr>
        <p:grpSpPr bwMode="auto">
          <a:xfrm>
            <a:off x="835025" y="5762625"/>
            <a:ext cx="7632700" cy="468313"/>
            <a:chOff x="834499" y="5762147"/>
            <a:chExt cx="7633475" cy="468062"/>
          </a:xfrm>
        </p:grpSpPr>
        <p:sp>
          <p:nvSpPr>
            <p:cNvPr id="28" name="Rectangle 27"/>
            <p:cNvSpPr/>
            <p:nvPr/>
          </p:nvSpPr>
          <p:spPr>
            <a:xfrm>
              <a:off x="842438" y="5762147"/>
              <a:ext cx="7625536" cy="468062"/>
            </a:xfrm>
            <a:prstGeom prst="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9" name="TextBox 28"/>
            <p:cNvSpPr txBox="1">
              <a:spLocks noChangeArrowheads="1"/>
            </p:cNvSpPr>
            <p:nvPr/>
          </p:nvSpPr>
          <p:spPr bwMode="auto">
            <a:xfrm>
              <a:off x="834499" y="5781175"/>
              <a:ext cx="73779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a:lnSpc>
                  <a:spcPct val="100000"/>
                </a:lnSpc>
                <a:spcBef>
                  <a:spcPct val="0"/>
                </a:spcBef>
                <a:buFontTx/>
                <a:buNone/>
              </a:pPr>
              <a:r>
                <a:rPr lang="en-GB" altLang="en-US" sz="2000">
                  <a:solidFill>
                    <a:schemeClr val="bg1"/>
                  </a:solidFill>
                </a:rPr>
                <a:t>Remember that everybody's body looks different!</a:t>
              </a:r>
            </a:p>
          </p:txBody>
        </p:sp>
      </p:grpSp>
    </p:spTree>
    <p:extLst>
      <p:ext uri="{BB962C8B-B14F-4D97-AF65-F5344CB8AC3E}">
        <p14:creationId xmlns:p14="http://schemas.microsoft.com/office/powerpoint/2010/main" val="124977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345353"/>
          </a:xfrm>
        </p:spPr>
        <p:txBody>
          <a:bodyPr/>
          <a:lstStyle/>
          <a:p>
            <a:r>
              <a:rPr lang="en-GB" sz="2000" dirty="0">
                <a:latin typeface="XCCW Joined 1a" panose="03050602040000000000" pitchFamily="66" charset="0"/>
              </a:rPr>
              <a:t>What does, “Starting your period” mean?</a:t>
            </a:r>
            <a:endParaRPr lang="en-GB" sz="2000" dirty="0">
              <a:latin typeface="+mn-lt"/>
            </a:endParaRPr>
          </a:p>
        </p:txBody>
      </p:sp>
      <p:sp>
        <p:nvSpPr>
          <p:cNvPr id="2" name="Snip and Round Single Corner Rectangle 1"/>
          <p:cNvSpPr/>
          <p:nvPr/>
        </p:nvSpPr>
        <p:spPr>
          <a:xfrm rot="10800000" flipH="1">
            <a:off x="6832121" y="-1"/>
            <a:ext cx="2311879" cy="549275"/>
          </a:xfrm>
          <a:prstGeom prst="snipRoundRect">
            <a:avLst>
              <a:gd name="adj1" fmla="val 50000"/>
              <a:gd name="adj2" fmla="val 0"/>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92296" y="136136"/>
            <a:ext cx="1660287" cy="276999"/>
          </a:xfrm>
          <a:prstGeom prst="rect">
            <a:avLst/>
          </a:prstGeom>
        </p:spPr>
        <p:txBody>
          <a:bodyPr wrap="square" lIns="0" tIns="0" rIns="0" bIns="0">
            <a:spAutoFit/>
          </a:bodyPr>
          <a:lstStyle/>
          <a:p>
            <a:r>
              <a:rPr lang="en-GB" b="1" dirty="0">
                <a:solidFill>
                  <a:schemeClr val="bg1"/>
                </a:solidFill>
              </a:rPr>
              <a:t>Menstruation</a:t>
            </a:r>
          </a:p>
        </p:txBody>
      </p:sp>
      <p:sp>
        <p:nvSpPr>
          <p:cNvPr id="3" name="Rectangle 2"/>
          <p:cNvSpPr/>
          <p:nvPr/>
        </p:nvSpPr>
        <p:spPr>
          <a:xfrm>
            <a:off x="553792" y="890008"/>
            <a:ext cx="8123481" cy="1877437"/>
          </a:xfrm>
          <a:prstGeom prst="rect">
            <a:avLst/>
          </a:prstGeom>
        </p:spPr>
        <p:txBody>
          <a:bodyPr wrap="square">
            <a:spAutoFit/>
          </a:bodyPr>
          <a:lstStyle/>
          <a:p>
            <a:r>
              <a:rPr lang="en-GB" sz="1400" dirty="0">
                <a:latin typeface="XCCW Joined 1a" panose="03050602040000000000" pitchFamily="66" charset="0"/>
              </a:rPr>
              <a:t>At some point during puberty (7-18) a female will begin her menstrual cycle (period) meaning that she will be able to have children if she has sexual intercourse with a male. </a:t>
            </a:r>
          </a:p>
          <a:p>
            <a:r>
              <a:rPr lang="en-GB" sz="1400" dirty="0">
                <a:latin typeface="XCCW Joined 1a" panose="03050602040000000000" pitchFamily="66" charset="0"/>
              </a:rPr>
              <a:t>A period is when for a few days each month (3-7 days) she will lose blood from her vagina. </a:t>
            </a:r>
          </a:p>
          <a:p>
            <a:r>
              <a:rPr lang="en-GB" sz="1400" dirty="0">
                <a:latin typeface="XCCW Joined 1a" panose="03050602040000000000" pitchFamily="66" charset="0"/>
              </a:rPr>
              <a:t>This blood is from the inside lining of the uterus which is the organ that holds a growing baby. </a:t>
            </a:r>
          </a:p>
          <a:p>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84759" y="2509180"/>
            <a:ext cx="3584976" cy="37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5769735" y="4673689"/>
            <a:ext cx="28765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latin typeface="XCCW Joined 1a" panose="03050602040000000000" pitchFamily="66" charset="0"/>
              </a:rPr>
              <a:t>The menstrual cycle is usually around 28 days. However, it can vary from between 23-35 days.</a:t>
            </a:r>
          </a:p>
        </p:txBody>
      </p:sp>
    </p:spTree>
    <p:extLst>
      <p:ext uri="{BB962C8B-B14F-4D97-AF65-F5344CB8AC3E}">
        <p14:creationId xmlns:p14="http://schemas.microsoft.com/office/powerpoint/2010/main" val="187129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endParaRPr lang="en-GB" sz="3600" dirty="0">
              <a:latin typeface="+mn-lt"/>
            </a:endParaRPr>
          </a:p>
        </p:txBody>
      </p:sp>
      <p:sp>
        <p:nvSpPr>
          <p:cNvPr id="2" name="Snip and Round Single Corner Rectangle 1"/>
          <p:cNvSpPr/>
          <p:nvPr/>
        </p:nvSpPr>
        <p:spPr>
          <a:xfrm rot="10800000" flipH="1">
            <a:off x="6832121" y="-1"/>
            <a:ext cx="2311879" cy="549275"/>
          </a:xfrm>
          <a:prstGeom prst="snipRoundRect">
            <a:avLst>
              <a:gd name="adj1" fmla="val 50000"/>
              <a:gd name="adj2" fmla="val 0"/>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92296" y="136136"/>
            <a:ext cx="1660287" cy="276999"/>
          </a:xfrm>
          <a:prstGeom prst="rect">
            <a:avLst/>
          </a:prstGeom>
        </p:spPr>
        <p:txBody>
          <a:bodyPr wrap="square" lIns="0" tIns="0" rIns="0" bIns="0">
            <a:spAutoFit/>
          </a:bodyPr>
          <a:lstStyle/>
          <a:p>
            <a:r>
              <a:rPr lang="en-GB" b="1" dirty="0">
                <a:solidFill>
                  <a:schemeClr val="bg1"/>
                </a:solidFill>
              </a:rPr>
              <a:t>Menstruation</a:t>
            </a:r>
          </a:p>
        </p:txBody>
      </p:sp>
      <p:sp>
        <p:nvSpPr>
          <p:cNvPr id="5" name="TextBox 4"/>
          <p:cNvSpPr txBox="1"/>
          <p:nvPr/>
        </p:nvSpPr>
        <p:spPr>
          <a:xfrm>
            <a:off x="522294" y="976048"/>
            <a:ext cx="8154979" cy="2677656"/>
          </a:xfrm>
          <a:prstGeom prst="rect">
            <a:avLst/>
          </a:prstGeom>
          <a:noFill/>
        </p:spPr>
        <p:txBody>
          <a:bodyPr wrap="square" rtlCol="0">
            <a:spAutoFit/>
          </a:bodyPr>
          <a:lstStyle/>
          <a:p>
            <a:r>
              <a:rPr lang="en-GB" sz="2400" dirty="0" smtClean="0">
                <a:latin typeface="XCCW Joined 1a" panose="03050602040000000000" pitchFamily="66" charset="0"/>
              </a:rPr>
              <a:t>The egg (ovum) travels through the fallopian tube from the ovary. It goes into the uterus. When the egg has not been fertilised by sperm (the male sex cell)  then the egg along with the inside lining of the uterus, falls as blood. This comes out of the vagina.  </a:t>
            </a:r>
            <a:endParaRPr lang="en-GB" sz="2400" dirty="0">
              <a:latin typeface="XCCW Joined 1a" panose="03050602040000000000" pitchFamily="66" charset="0"/>
            </a:endParaRPr>
          </a:p>
        </p:txBody>
      </p:sp>
    </p:spTree>
    <p:extLst>
      <p:ext uri="{BB962C8B-B14F-4D97-AF65-F5344CB8AC3E}">
        <p14:creationId xmlns:p14="http://schemas.microsoft.com/office/powerpoint/2010/main" val="123949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Female Reproductive System</a:t>
            </a:r>
          </a:p>
        </p:txBody>
      </p:sp>
      <p:sp>
        <p:nvSpPr>
          <p:cNvPr id="2" name="Snip and Round Single Corner Rectangle 1"/>
          <p:cNvSpPr/>
          <p:nvPr/>
        </p:nvSpPr>
        <p:spPr>
          <a:xfrm rot="10800000" flipH="1">
            <a:off x="6832121" y="-1"/>
            <a:ext cx="2311879" cy="549275"/>
          </a:xfrm>
          <a:prstGeom prst="snipRoundRect">
            <a:avLst>
              <a:gd name="adj1" fmla="val 50000"/>
              <a:gd name="adj2" fmla="val 0"/>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92296" y="136136"/>
            <a:ext cx="1660287" cy="276999"/>
          </a:xfrm>
          <a:prstGeom prst="rect">
            <a:avLst/>
          </a:prstGeom>
        </p:spPr>
        <p:txBody>
          <a:bodyPr wrap="square" lIns="0" tIns="0" rIns="0" bIns="0">
            <a:spAutoFit/>
          </a:bodyPr>
          <a:lstStyle/>
          <a:p>
            <a:r>
              <a:rPr lang="en-GB" b="1" dirty="0">
                <a:solidFill>
                  <a:schemeClr val="bg1"/>
                </a:solidFill>
              </a:rPr>
              <a:t>Menstruation</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3885" y="1399645"/>
            <a:ext cx="6396230" cy="4801660"/>
          </a:xfrm>
          <a:prstGeom prst="rect">
            <a:avLst/>
          </a:prstGeom>
        </p:spPr>
      </p:pic>
      <p:sp>
        <p:nvSpPr>
          <p:cNvPr id="9" name="Fallopian Tube"/>
          <p:cNvSpPr txBox="1">
            <a:spLocks noChangeArrowheads="1"/>
          </p:cNvSpPr>
          <p:nvPr/>
        </p:nvSpPr>
        <p:spPr bwMode="auto">
          <a:xfrm>
            <a:off x="5484899" y="1314966"/>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GB" altLang="en-US" sz="2000" b="1" dirty="0">
                <a:latin typeface="+mn-lt"/>
              </a:rPr>
              <a:t>Fallopian Tube</a:t>
            </a:r>
          </a:p>
        </p:txBody>
      </p:sp>
      <p:sp>
        <p:nvSpPr>
          <p:cNvPr id="20" name="Egg"/>
          <p:cNvSpPr txBox="1">
            <a:spLocks noChangeArrowheads="1"/>
          </p:cNvSpPr>
          <p:nvPr/>
        </p:nvSpPr>
        <p:spPr bwMode="auto">
          <a:xfrm>
            <a:off x="5343088" y="3088566"/>
            <a:ext cx="89577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GB" altLang="en-US" sz="2000" b="1" dirty="0">
                <a:latin typeface="+mn-lt"/>
              </a:rPr>
              <a:t>Egg</a:t>
            </a:r>
          </a:p>
        </p:txBody>
      </p:sp>
      <p:sp>
        <p:nvSpPr>
          <p:cNvPr id="22" name="Vagina"/>
          <p:cNvSpPr txBox="1">
            <a:spLocks noChangeArrowheads="1"/>
          </p:cNvSpPr>
          <p:nvPr/>
        </p:nvSpPr>
        <p:spPr bwMode="auto">
          <a:xfrm>
            <a:off x="2609558" y="5237332"/>
            <a:ext cx="11765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GB" altLang="en-US" sz="2000" b="1" dirty="0">
                <a:latin typeface="+mn-lt"/>
              </a:rPr>
              <a:t>Vagina</a:t>
            </a:r>
          </a:p>
        </p:txBody>
      </p:sp>
      <p:sp>
        <p:nvSpPr>
          <p:cNvPr id="23" name="Uterus"/>
          <p:cNvSpPr txBox="1">
            <a:spLocks noChangeArrowheads="1"/>
          </p:cNvSpPr>
          <p:nvPr/>
        </p:nvSpPr>
        <p:spPr bwMode="auto">
          <a:xfrm>
            <a:off x="2207128" y="3911958"/>
            <a:ext cx="11765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GB" altLang="en-US" sz="2000" b="1" dirty="0">
                <a:latin typeface="+mn-lt"/>
              </a:rPr>
              <a:t>Uterus</a:t>
            </a:r>
          </a:p>
        </p:txBody>
      </p:sp>
      <p:sp>
        <p:nvSpPr>
          <p:cNvPr id="24" name="Ovary"/>
          <p:cNvSpPr txBox="1">
            <a:spLocks noChangeArrowheads="1"/>
          </p:cNvSpPr>
          <p:nvPr/>
        </p:nvSpPr>
        <p:spPr bwMode="auto">
          <a:xfrm>
            <a:off x="779968" y="3343991"/>
            <a:ext cx="11765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GB" altLang="en-US" sz="2000" b="1" dirty="0">
                <a:latin typeface="+mn-lt"/>
              </a:rPr>
              <a:t>Ovary</a:t>
            </a:r>
          </a:p>
        </p:txBody>
      </p:sp>
      <p:sp>
        <p:nvSpPr>
          <p:cNvPr id="8" name="Oval 7"/>
          <p:cNvSpPr/>
          <p:nvPr/>
        </p:nvSpPr>
        <p:spPr>
          <a:xfrm>
            <a:off x="299430" y="4350012"/>
            <a:ext cx="2280557" cy="2280557"/>
          </a:xfrm>
          <a:prstGeom prst="ellipse">
            <a:avLst/>
          </a:prstGeom>
          <a:solidFill>
            <a:srgbClr val="18A0D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the points for more information.</a:t>
            </a:r>
          </a:p>
        </p:txBody>
      </p:sp>
      <p:sp>
        <p:nvSpPr>
          <p:cNvPr id="19" name="Oval 18"/>
          <p:cNvSpPr/>
          <p:nvPr/>
        </p:nvSpPr>
        <p:spPr>
          <a:xfrm>
            <a:off x="6552387" y="2659325"/>
            <a:ext cx="88814" cy="88814"/>
          </a:xfrm>
          <a:prstGeom prst="ellipse">
            <a:avLst/>
          </a:prstGeom>
          <a:solidFill>
            <a:srgbClr val="FFFF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H="1">
            <a:off x="1533525" y="2738080"/>
            <a:ext cx="914401" cy="605911"/>
          </a:xfrm>
          <a:prstGeom prst="line">
            <a:avLst/>
          </a:prstGeom>
          <a:ln w="34925" cap="rnd">
            <a:solidFill>
              <a:srgbClr val="85BD3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71852" y="3623563"/>
            <a:ext cx="1345051" cy="334405"/>
          </a:xfrm>
          <a:prstGeom prst="line">
            <a:avLst/>
          </a:prstGeom>
          <a:ln w="34925" cap="rnd">
            <a:solidFill>
              <a:srgbClr val="85BD3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786090" y="5172071"/>
            <a:ext cx="779754" cy="265316"/>
          </a:xfrm>
          <a:prstGeom prst="line">
            <a:avLst/>
          </a:prstGeom>
          <a:ln w="34925" cap="rnd">
            <a:solidFill>
              <a:srgbClr val="85BD3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641201" y="1749295"/>
            <a:ext cx="564457" cy="130922"/>
          </a:xfrm>
          <a:prstGeom prst="line">
            <a:avLst/>
          </a:prstGeom>
          <a:ln w="34925" cap="rnd">
            <a:solidFill>
              <a:srgbClr val="85BD33"/>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001331" y="2738080"/>
            <a:ext cx="491631" cy="433078"/>
          </a:xfrm>
          <a:prstGeom prst="line">
            <a:avLst/>
          </a:prstGeom>
          <a:ln w="34925" cap="rnd">
            <a:solidFill>
              <a:srgbClr val="85BD33"/>
            </a:solidFill>
            <a:headEnd type="oval"/>
            <a:tailEnd type="arrow"/>
          </a:ln>
        </p:spPr>
        <p:style>
          <a:lnRef idx="1">
            <a:schemeClr val="accent1"/>
          </a:lnRef>
          <a:fillRef idx="0">
            <a:schemeClr val="accent1"/>
          </a:fillRef>
          <a:effectRef idx="0">
            <a:schemeClr val="accent1"/>
          </a:effectRef>
          <a:fontRef idx="minor">
            <a:schemeClr val="tx1"/>
          </a:fontRef>
        </p:style>
      </p:cxnSp>
      <p:grpSp>
        <p:nvGrpSpPr>
          <p:cNvPr id="44" name="Vagina info"/>
          <p:cNvGrpSpPr/>
          <p:nvPr/>
        </p:nvGrpSpPr>
        <p:grpSpPr>
          <a:xfrm>
            <a:off x="5598527" y="3982282"/>
            <a:ext cx="2903451" cy="2348724"/>
            <a:chOff x="5484899" y="3744101"/>
            <a:chExt cx="2903451" cy="2348724"/>
          </a:xfrm>
        </p:grpSpPr>
        <p:sp>
          <p:nvSpPr>
            <p:cNvPr id="42" name="Rectangle 41"/>
            <p:cNvSpPr/>
            <p:nvPr/>
          </p:nvSpPr>
          <p:spPr>
            <a:xfrm>
              <a:off x="5484899" y="3744101"/>
              <a:ext cx="2903451" cy="2348724"/>
            </a:xfrm>
            <a:prstGeom prst="rect">
              <a:avLst/>
            </a:prstGeom>
            <a:solidFill>
              <a:schemeClr val="bg1"/>
            </a:solidFill>
            <a:ln w="28575">
              <a:solidFill>
                <a:srgbClr val="CA095B"/>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solidFill>
                    <a:schemeClr val="tx1"/>
                  </a:solidFill>
                </a:rPr>
                <a:t>Vagina</a:t>
              </a:r>
            </a:p>
            <a:p>
              <a:r>
                <a:rPr lang="en-GB" dirty="0">
                  <a:solidFill>
                    <a:schemeClr val="tx1"/>
                  </a:solidFill>
                </a:rPr>
                <a:t>The opening of the female reproductive system.</a:t>
              </a:r>
            </a:p>
          </p:txBody>
        </p:sp>
        <p:sp>
          <p:nvSpPr>
            <p:cNvPr id="43" name="Oval 42"/>
            <p:cNvSpPr/>
            <p:nvPr/>
          </p:nvSpPr>
          <p:spPr>
            <a:xfrm>
              <a:off x="7994357" y="3810238"/>
              <a:ext cx="333560" cy="333560"/>
            </a:xfrm>
            <a:prstGeom prst="ellipse">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endParaRPr lang="en-GB" b="1" dirty="0"/>
            </a:p>
          </p:txBody>
        </p:sp>
      </p:grpSp>
      <p:grpSp>
        <p:nvGrpSpPr>
          <p:cNvPr id="45" name="Ovary info"/>
          <p:cNvGrpSpPr/>
          <p:nvPr/>
        </p:nvGrpSpPr>
        <p:grpSpPr>
          <a:xfrm>
            <a:off x="5598527" y="3982282"/>
            <a:ext cx="2903451" cy="2348724"/>
            <a:chOff x="5484899" y="3744101"/>
            <a:chExt cx="2903451" cy="2348724"/>
          </a:xfrm>
        </p:grpSpPr>
        <p:sp>
          <p:nvSpPr>
            <p:cNvPr id="46" name="Rectangle 45"/>
            <p:cNvSpPr/>
            <p:nvPr/>
          </p:nvSpPr>
          <p:spPr>
            <a:xfrm>
              <a:off x="5484899" y="3744101"/>
              <a:ext cx="2903451" cy="2348724"/>
            </a:xfrm>
            <a:prstGeom prst="rect">
              <a:avLst/>
            </a:prstGeom>
            <a:solidFill>
              <a:schemeClr val="bg1"/>
            </a:solidFill>
            <a:ln w="28575">
              <a:solidFill>
                <a:srgbClr val="CA095B"/>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solidFill>
                    <a:schemeClr val="tx1"/>
                  </a:solidFill>
                </a:rPr>
                <a:t>Ovary</a:t>
              </a:r>
            </a:p>
            <a:p>
              <a:r>
                <a:rPr lang="en-GB" altLang="en-US" dirty="0">
                  <a:solidFill>
                    <a:schemeClr val="tx1"/>
                  </a:solidFill>
                </a:rPr>
                <a:t> A pair of female reproductive organs in which eggs are produced.</a:t>
              </a:r>
              <a:endParaRPr lang="en-GB" dirty="0">
                <a:solidFill>
                  <a:schemeClr val="tx1"/>
                </a:solidFill>
              </a:endParaRPr>
            </a:p>
          </p:txBody>
        </p:sp>
        <p:sp>
          <p:nvSpPr>
            <p:cNvPr id="47" name="Oval 46"/>
            <p:cNvSpPr/>
            <p:nvPr/>
          </p:nvSpPr>
          <p:spPr>
            <a:xfrm>
              <a:off x="7994357" y="3810238"/>
              <a:ext cx="333560" cy="333560"/>
            </a:xfrm>
            <a:prstGeom prst="ellipse">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endParaRPr lang="en-GB" b="1" dirty="0"/>
            </a:p>
          </p:txBody>
        </p:sp>
      </p:grpSp>
      <p:grpSp>
        <p:nvGrpSpPr>
          <p:cNvPr id="48" name="Egg info"/>
          <p:cNvGrpSpPr/>
          <p:nvPr/>
        </p:nvGrpSpPr>
        <p:grpSpPr>
          <a:xfrm>
            <a:off x="5598527" y="3982282"/>
            <a:ext cx="2903451" cy="2348724"/>
            <a:chOff x="5484899" y="3744101"/>
            <a:chExt cx="2903451" cy="2348724"/>
          </a:xfrm>
        </p:grpSpPr>
        <p:sp>
          <p:nvSpPr>
            <p:cNvPr id="49" name="Rectangle 48"/>
            <p:cNvSpPr/>
            <p:nvPr/>
          </p:nvSpPr>
          <p:spPr>
            <a:xfrm>
              <a:off x="5484899" y="3744101"/>
              <a:ext cx="2903451" cy="2348724"/>
            </a:xfrm>
            <a:prstGeom prst="rect">
              <a:avLst/>
            </a:prstGeom>
            <a:solidFill>
              <a:schemeClr val="bg1"/>
            </a:solidFill>
            <a:ln w="28575">
              <a:solidFill>
                <a:srgbClr val="CA095B"/>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solidFill>
                    <a:schemeClr val="tx1"/>
                  </a:solidFill>
                </a:rPr>
                <a:t>Egg</a:t>
              </a:r>
            </a:p>
            <a:p>
              <a:pPr>
                <a:spcBef>
                  <a:spcPct val="0"/>
                </a:spcBef>
              </a:pPr>
              <a:r>
                <a:rPr lang="en-GB" altLang="en-US" dirty="0">
                  <a:solidFill>
                    <a:schemeClr val="tx1"/>
                  </a:solidFill>
                </a:rPr>
                <a:t>A cell which is the beginning of a human embryo.</a:t>
              </a:r>
            </a:p>
          </p:txBody>
        </p:sp>
        <p:sp>
          <p:nvSpPr>
            <p:cNvPr id="50" name="Oval 49"/>
            <p:cNvSpPr/>
            <p:nvPr/>
          </p:nvSpPr>
          <p:spPr>
            <a:xfrm>
              <a:off x="7994357" y="3810238"/>
              <a:ext cx="333560" cy="333560"/>
            </a:xfrm>
            <a:prstGeom prst="ellipse">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endParaRPr lang="en-GB" b="1" dirty="0"/>
            </a:p>
          </p:txBody>
        </p:sp>
      </p:grpSp>
      <p:grpSp>
        <p:nvGrpSpPr>
          <p:cNvPr id="51" name="Uterus info"/>
          <p:cNvGrpSpPr/>
          <p:nvPr/>
        </p:nvGrpSpPr>
        <p:grpSpPr>
          <a:xfrm>
            <a:off x="5598527" y="3982282"/>
            <a:ext cx="2903451" cy="2348724"/>
            <a:chOff x="5484899" y="3744101"/>
            <a:chExt cx="2903451" cy="2348724"/>
          </a:xfrm>
        </p:grpSpPr>
        <p:sp>
          <p:nvSpPr>
            <p:cNvPr id="52" name="Rectangle 51"/>
            <p:cNvSpPr/>
            <p:nvPr/>
          </p:nvSpPr>
          <p:spPr>
            <a:xfrm>
              <a:off x="5484899" y="3744101"/>
              <a:ext cx="2903451" cy="2348724"/>
            </a:xfrm>
            <a:prstGeom prst="rect">
              <a:avLst/>
            </a:prstGeom>
            <a:solidFill>
              <a:schemeClr val="bg1"/>
            </a:solidFill>
            <a:ln w="28575">
              <a:solidFill>
                <a:srgbClr val="CA095B"/>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solidFill>
                    <a:schemeClr val="tx1"/>
                  </a:solidFill>
                </a:rPr>
                <a:t>Uterus</a:t>
              </a:r>
            </a:p>
            <a:p>
              <a:pPr>
                <a:spcBef>
                  <a:spcPct val="0"/>
                </a:spcBef>
              </a:pPr>
              <a:r>
                <a:rPr lang="en-GB" altLang="en-US" dirty="0">
                  <a:solidFill>
                    <a:schemeClr val="tx1"/>
                  </a:solidFill>
                </a:rPr>
                <a:t>A major organ where the human foetus develops.</a:t>
              </a:r>
            </a:p>
          </p:txBody>
        </p:sp>
        <p:sp>
          <p:nvSpPr>
            <p:cNvPr id="53" name="Oval 52"/>
            <p:cNvSpPr/>
            <p:nvPr/>
          </p:nvSpPr>
          <p:spPr>
            <a:xfrm>
              <a:off x="7994357" y="3810238"/>
              <a:ext cx="333560" cy="333560"/>
            </a:xfrm>
            <a:prstGeom prst="ellipse">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endParaRPr lang="en-GB" b="1" dirty="0"/>
            </a:p>
          </p:txBody>
        </p:sp>
      </p:grpSp>
      <p:grpSp>
        <p:nvGrpSpPr>
          <p:cNvPr id="54" name="Fallopian tube info"/>
          <p:cNvGrpSpPr/>
          <p:nvPr/>
        </p:nvGrpSpPr>
        <p:grpSpPr>
          <a:xfrm>
            <a:off x="5598527" y="3982282"/>
            <a:ext cx="2903451" cy="2348724"/>
            <a:chOff x="5484899" y="3744101"/>
            <a:chExt cx="2903451" cy="2348724"/>
          </a:xfrm>
        </p:grpSpPr>
        <p:sp>
          <p:nvSpPr>
            <p:cNvPr id="55" name="Rectangle 54"/>
            <p:cNvSpPr/>
            <p:nvPr/>
          </p:nvSpPr>
          <p:spPr>
            <a:xfrm>
              <a:off x="5484899" y="3744101"/>
              <a:ext cx="2903451" cy="2348724"/>
            </a:xfrm>
            <a:prstGeom prst="rect">
              <a:avLst/>
            </a:prstGeom>
            <a:solidFill>
              <a:schemeClr val="bg1"/>
            </a:solidFill>
            <a:ln w="28575">
              <a:solidFill>
                <a:srgbClr val="CA095B"/>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solidFill>
                    <a:schemeClr val="tx1"/>
                  </a:solidFill>
                </a:rPr>
                <a:t>Fallopian tube</a:t>
              </a:r>
            </a:p>
            <a:p>
              <a:pPr>
                <a:spcBef>
                  <a:spcPct val="0"/>
                </a:spcBef>
              </a:pPr>
              <a:r>
                <a:rPr lang="en-GB" altLang="en-US" dirty="0">
                  <a:solidFill>
                    <a:schemeClr val="tx1"/>
                  </a:solidFill>
                </a:rPr>
                <a:t>The egg travels down the tube toward the uterus ready for fertilisation.</a:t>
              </a:r>
            </a:p>
          </p:txBody>
        </p:sp>
        <p:sp>
          <p:nvSpPr>
            <p:cNvPr id="56" name="Oval 55"/>
            <p:cNvSpPr/>
            <p:nvPr/>
          </p:nvSpPr>
          <p:spPr>
            <a:xfrm>
              <a:off x="7994357" y="3810238"/>
              <a:ext cx="333560" cy="333560"/>
            </a:xfrm>
            <a:prstGeom prst="ellipse">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endParaRPr lang="en-GB" b="1" dirty="0"/>
            </a:p>
          </p:txBody>
        </p:sp>
      </p:grpSp>
      <p:pic>
        <p:nvPicPr>
          <p:cNvPr id="57" name="Picture 5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9047" y="3744101"/>
            <a:ext cx="3296110" cy="2629267"/>
          </a:xfrm>
          <a:prstGeom prst="rect">
            <a:avLst/>
          </a:prstGeom>
        </p:spPr>
      </p:pic>
    </p:spTree>
    <p:extLst>
      <p:ext uri="{BB962C8B-B14F-4D97-AF65-F5344CB8AC3E}">
        <p14:creationId xmlns:p14="http://schemas.microsoft.com/office/powerpoint/2010/main" val="472498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fade">
                                      <p:cBhvr>
                                        <p:cTn id="9" dur="500"/>
                                        <p:tgtEl>
                                          <p:spTgt spid="44"/>
                                        </p:tgtEl>
                                      </p:cBhvr>
                                    </p:animEffect>
                                  </p:childTnLst>
                                </p:cTn>
                              </p:par>
                              <p:par>
                                <p:cTn id="10" presetID="1" presetClass="exit" presetSubtype="0" fill="hold" nodeType="withEffect">
                                  <p:stCondLst>
                                    <p:cond delay="0"/>
                                  </p:stCondLst>
                                  <p:childTnLst>
                                    <p:set>
                                      <p:cBhvr>
                                        <p:cTn id="11" dur="1" fill="hold">
                                          <p:stCondLst>
                                            <p:cond delay="0"/>
                                          </p:stCondLst>
                                        </p:cTn>
                                        <p:tgtEl>
                                          <p:spTgt spid="45"/>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48"/>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51"/>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nodeType="withEffect">
                                  <p:stCondLst>
                                    <p:cond delay="0"/>
                                  </p:stCondLst>
                                  <p:childTnLst>
                                    <p:set>
                                      <p:cBhvr>
                                        <p:cTn id="22" dur="1" fill="hold">
                                          <p:stCondLst>
                                            <p:cond delay="0"/>
                                          </p:stCondLst>
                                        </p:cTn>
                                        <p:tgtEl>
                                          <p:spTgt spid="5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 presetClass="exit" presetSubtype="0" fill="hold" nodeType="withEffect">
                                  <p:stCondLst>
                                    <p:cond delay="0"/>
                                  </p:stCondLst>
                                  <p:childTnLst>
                                    <p:set>
                                      <p:cBhvr>
                                        <p:cTn id="27" dur="1" fill="hold">
                                          <p:stCondLst>
                                            <p:cond delay="0"/>
                                          </p:stCondLst>
                                        </p:cTn>
                                        <p:tgtEl>
                                          <p:spTgt spid="4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4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4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nodeType="withEffect">
                                  <p:stCondLst>
                                    <p:cond delay="0"/>
                                  </p:stCondLst>
                                  <p:childTnLst>
                                    <p:set>
                                      <p:cBhvr>
                                        <p:cTn id="38" dur="1" fill="hold">
                                          <p:stCondLst>
                                            <p:cond delay="0"/>
                                          </p:stCondLst>
                                        </p:cTn>
                                        <p:tgtEl>
                                          <p:spTgt spid="57"/>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 presetClass="exit" presetSubtype="0" fill="hold" nodeType="withEffect">
                                  <p:stCondLst>
                                    <p:cond delay="0"/>
                                  </p:stCondLst>
                                  <p:childTnLst>
                                    <p:set>
                                      <p:cBhvr>
                                        <p:cTn id="43" dur="1" fill="hold">
                                          <p:stCondLst>
                                            <p:cond delay="0"/>
                                          </p:stCondLst>
                                        </p:cTn>
                                        <p:tgtEl>
                                          <p:spTgt spid="4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5"/>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5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withEffect">
                                  <p:stCondLst>
                                    <p:cond delay="0"/>
                                  </p:stCondLst>
                                  <p:childTnLst>
                                    <p:set>
                                      <p:cBhvr>
                                        <p:cTn id="54" dur="1" fill="hold">
                                          <p:stCondLst>
                                            <p:cond delay="0"/>
                                          </p:stCondLst>
                                        </p:cTn>
                                        <p:tgtEl>
                                          <p:spTgt spid="57"/>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 presetClass="exit" presetSubtype="0" fill="hold" nodeType="withEffect">
                                  <p:stCondLst>
                                    <p:cond delay="0"/>
                                  </p:stCondLst>
                                  <p:childTnLst>
                                    <p:set>
                                      <p:cBhvr>
                                        <p:cTn id="59" dur="1" fill="hold">
                                          <p:stCondLst>
                                            <p:cond delay="0"/>
                                          </p:stCondLst>
                                        </p:cTn>
                                        <p:tgtEl>
                                          <p:spTgt spid="4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48"/>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51"/>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nodeType="withEffect">
                                  <p:stCondLst>
                                    <p:cond delay="0"/>
                                  </p:stCondLst>
                                  <p:childTnLst>
                                    <p:set>
                                      <p:cBhvr>
                                        <p:cTn id="70" dur="1" fill="hold">
                                          <p:stCondLst>
                                            <p:cond delay="0"/>
                                          </p:stCondLst>
                                        </p:cTn>
                                        <p:tgtEl>
                                          <p:spTgt spid="57"/>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 presetClass="exit" presetSubtype="0" fill="hold" nodeType="withEffect">
                                  <p:stCondLst>
                                    <p:cond delay="0"/>
                                  </p:stCondLst>
                                  <p:childTnLst>
                                    <p:set>
                                      <p:cBhvr>
                                        <p:cTn id="75" dur="1" fill="hold">
                                          <p:stCondLst>
                                            <p:cond delay="0"/>
                                          </p:stCondLst>
                                        </p:cTn>
                                        <p:tgtEl>
                                          <p:spTgt spid="44"/>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45"/>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4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XCCW Joined 1a" panose="03050602040000000000" pitchFamily="66" charset="0"/>
              </a:rPr>
              <a:t>Do not worry!</a:t>
            </a:r>
            <a:endParaRPr lang="en-GB" sz="3600" dirty="0">
              <a:latin typeface="+mn-lt"/>
            </a:endParaRPr>
          </a:p>
        </p:txBody>
      </p:sp>
      <p:sp>
        <p:nvSpPr>
          <p:cNvPr id="2" name="Snip and Round Single Corner Rectangle 1"/>
          <p:cNvSpPr/>
          <p:nvPr/>
        </p:nvSpPr>
        <p:spPr>
          <a:xfrm rot="10800000" flipH="1">
            <a:off x="6832121" y="-1"/>
            <a:ext cx="2311879" cy="549275"/>
          </a:xfrm>
          <a:prstGeom prst="snipRoundRect">
            <a:avLst>
              <a:gd name="adj1" fmla="val 50000"/>
              <a:gd name="adj2" fmla="val 0"/>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92296" y="136136"/>
            <a:ext cx="1660287" cy="276999"/>
          </a:xfrm>
          <a:prstGeom prst="rect">
            <a:avLst/>
          </a:prstGeom>
        </p:spPr>
        <p:txBody>
          <a:bodyPr wrap="square" lIns="0" tIns="0" rIns="0" bIns="0">
            <a:spAutoFit/>
          </a:bodyPr>
          <a:lstStyle/>
          <a:p>
            <a:r>
              <a:rPr lang="en-GB" b="1" dirty="0">
                <a:solidFill>
                  <a:schemeClr val="bg1"/>
                </a:solidFill>
              </a:rPr>
              <a:t>Menstruation</a:t>
            </a:r>
          </a:p>
        </p:txBody>
      </p:sp>
      <p:sp>
        <p:nvSpPr>
          <p:cNvPr id="3" name="Rectangle 2"/>
          <p:cNvSpPr/>
          <p:nvPr/>
        </p:nvSpPr>
        <p:spPr>
          <a:xfrm>
            <a:off x="592428" y="1246665"/>
            <a:ext cx="8084845" cy="4801314"/>
          </a:xfrm>
          <a:prstGeom prst="rect">
            <a:avLst/>
          </a:prstGeom>
        </p:spPr>
        <p:txBody>
          <a:bodyPr wrap="square">
            <a:spAutoFit/>
          </a:bodyPr>
          <a:lstStyle/>
          <a:p>
            <a:r>
              <a:rPr lang="en-GB" dirty="0">
                <a:solidFill>
                  <a:srgbClr val="FF0000"/>
                </a:solidFill>
                <a:latin typeface="XCCW Joined 1a" panose="03050602040000000000" pitchFamily="66" charset="0"/>
              </a:rPr>
              <a:t>How much blood will I lose? </a:t>
            </a:r>
          </a:p>
          <a:p>
            <a:r>
              <a:rPr lang="en-GB" dirty="0">
                <a:latin typeface="XCCW Joined 1a" panose="03050602040000000000" pitchFamily="66" charset="0"/>
              </a:rPr>
              <a:t>It varies from girl to girl. The average amount is only 1 tablespoon of blood. Your period starts off lighter and can get heavier and then gets lighter again towards the end of your period. </a:t>
            </a:r>
          </a:p>
          <a:p>
            <a:r>
              <a:rPr lang="en-GB" dirty="0">
                <a:solidFill>
                  <a:srgbClr val="FF0000"/>
                </a:solidFill>
                <a:latin typeface="XCCW Joined 1a" panose="03050602040000000000" pitchFamily="66" charset="0"/>
              </a:rPr>
              <a:t>How long does a period last for? </a:t>
            </a:r>
          </a:p>
          <a:p>
            <a:r>
              <a:rPr lang="en-GB" dirty="0">
                <a:latin typeface="XCCW Joined 1a" panose="03050602040000000000" pitchFamily="66" charset="0"/>
              </a:rPr>
              <a:t>3-7 days </a:t>
            </a:r>
          </a:p>
          <a:p>
            <a:r>
              <a:rPr lang="en-GB" dirty="0">
                <a:solidFill>
                  <a:srgbClr val="FF0000"/>
                </a:solidFill>
                <a:latin typeface="XCCW Joined 1a" panose="03050602040000000000" pitchFamily="66" charset="0"/>
              </a:rPr>
              <a:t>Does it hurt? </a:t>
            </a:r>
          </a:p>
          <a:p>
            <a:r>
              <a:rPr lang="en-GB" dirty="0">
                <a:latin typeface="XCCW Joined 1a" panose="03050602040000000000" pitchFamily="66" charset="0"/>
              </a:rPr>
              <a:t>It can be a bit uncomfortable (tummy /back ache) but this won’t generally last all of the period. Paracetamol and hot water bottles help soothe any pain. </a:t>
            </a:r>
          </a:p>
          <a:p>
            <a:r>
              <a:rPr lang="en-GB" dirty="0">
                <a:solidFill>
                  <a:srgbClr val="FF0000"/>
                </a:solidFill>
                <a:latin typeface="XCCW Joined 1a" panose="03050602040000000000" pitchFamily="66" charset="0"/>
              </a:rPr>
              <a:t>What if I start my period at school? What if I start away from home?</a:t>
            </a:r>
          </a:p>
          <a:p>
            <a:r>
              <a:rPr lang="en-GB" dirty="0">
                <a:latin typeface="XCCW Joined 1a" panose="03050602040000000000" pitchFamily="66" charset="0"/>
              </a:rPr>
              <a:t>If you start at school just speak to your teacher and explain it is a personal body issue. The office have sanitary towels to use and to feel safer you might want to keep a sanitary towel in your bag in case.  </a:t>
            </a:r>
          </a:p>
        </p:txBody>
      </p:sp>
    </p:spTree>
    <p:extLst>
      <p:ext uri="{BB962C8B-B14F-4D97-AF65-F5344CB8AC3E}">
        <p14:creationId xmlns:p14="http://schemas.microsoft.com/office/powerpoint/2010/main" val="168967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rot="10800000" flipH="1">
            <a:off x="6832121" y="-1"/>
            <a:ext cx="2311879" cy="549275"/>
          </a:xfrm>
          <a:prstGeom prst="snipRoundRect">
            <a:avLst>
              <a:gd name="adj1" fmla="val 50000"/>
              <a:gd name="adj2" fmla="val 0"/>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92296" y="136136"/>
            <a:ext cx="1660287" cy="276999"/>
          </a:xfrm>
          <a:prstGeom prst="rect">
            <a:avLst/>
          </a:prstGeom>
        </p:spPr>
        <p:txBody>
          <a:bodyPr wrap="square" lIns="0" tIns="0" rIns="0" bIns="0">
            <a:spAutoFit/>
          </a:bodyPr>
          <a:lstStyle/>
          <a:p>
            <a:r>
              <a:rPr lang="en-GB" b="1" dirty="0">
                <a:solidFill>
                  <a:schemeClr val="bg1"/>
                </a:solidFill>
              </a:rPr>
              <a:t>Menstruation</a:t>
            </a:r>
          </a:p>
        </p:txBody>
      </p:sp>
      <p:sp>
        <p:nvSpPr>
          <p:cNvPr id="3" name="Rectangle 2"/>
          <p:cNvSpPr/>
          <p:nvPr/>
        </p:nvSpPr>
        <p:spPr>
          <a:xfrm>
            <a:off x="457198" y="534256"/>
            <a:ext cx="8220076" cy="5909310"/>
          </a:xfrm>
          <a:prstGeom prst="rect">
            <a:avLst/>
          </a:prstGeom>
        </p:spPr>
        <p:txBody>
          <a:bodyPr wrap="square">
            <a:spAutoFit/>
          </a:bodyPr>
          <a:lstStyle/>
          <a:p>
            <a:r>
              <a:rPr lang="en-GB" sz="2400" dirty="0">
                <a:solidFill>
                  <a:srgbClr val="FF0000"/>
                </a:solidFill>
                <a:latin typeface="XCCW Joined 1a" panose="03050602040000000000" pitchFamily="66" charset="0"/>
              </a:rPr>
              <a:t>Where does the blood go? Will it go in my knickers? </a:t>
            </a:r>
          </a:p>
          <a:p>
            <a:r>
              <a:rPr lang="en-GB" sz="2400" dirty="0">
                <a:latin typeface="XCCW Joined 1a" panose="03050602040000000000" pitchFamily="66" charset="0"/>
              </a:rPr>
              <a:t>Girls can wear protection for periods. These are called sanitary towels and tampons. </a:t>
            </a:r>
          </a:p>
          <a:p>
            <a:endParaRPr lang="en-GB" sz="2400" dirty="0">
              <a:latin typeface="XCCW Joined 1a" panose="03050602040000000000" pitchFamily="66" charset="0"/>
            </a:endParaRPr>
          </a:p>
          <a:p>
            <a:endParaRPr lang="en-GB" sz="2400" dirty="0">
              <a:solidFill>
                <a:srgbClr val="FF0000"/>
              </a:solidFill>
              <a:latin typeface="XCCW Joined 1a" panose="03050602040000000000" pitchFamily="66" charset="0"/>
            </a:endParaRPr>
          </a:p>
          <a:p>
            <a:endParaRPr lang="en-GB" sz="2400" dirty="0">
              <a:solidFill>
                <a:srgbClr val="FF0000"/>
              </a:solidFill>
              <a:latin typeface="XCCW Joined 1a" panose="03050602040000000000" pitchFamily="66" charset="0"/>
            </a:endParaRPr>
          </a:p>
          <a:p>
            <a:endParaRPr lang="en-GB" sz="2400" dirty="0">
              <a:solidFill>
                <a:srgbClr val="FF0000"/>
              </a:solidFill>
              <a:latin typeface="XCCW Joined 1a" panose="03050602040000000000" pitchFamily="66" charset="0"/>
            </a:endParaRPr>
          </a:p>
          <a:p>
            <a:r>
              <a:rPr lang="en-GB" sz="2400" dirty="0" smtClean="0">
                <a:latin typeface="XCCW Joined 1a" panose="03050602040000000000" pitchFamily="66" charset="0"/>
              </a:rPr>
              <a:t>You </a:t>
            </a:r>
            <a:r>
              <a:rPr lang="en-GB" sz="2400" dirty="0">
                <a:latin typeface="XCCW Joined 1a" panose="03050602040000000000" pitchFamily="66" charset="0"/>
              </a:rPr>
              <a:t>need to change your sanitary wear every 4 hours or if you feel like it is heavy. </a:t>
            </a:r>
          </a:p>
          <a:p>
            <a:r>
              <a:rPr lang="en-GB" sz="2400" dirty="0">
                <a:solidFill>
                  <a:srgbClr val="FF0000"/>
                </a:solidFill>
                <a:latin typeface="XCCW Joined 1a" panose="03050602040000000000" pitchFamily="66" charset="0"/>
              </a:rPr>
              <a:t>Can I go swimming on my period? </a:t>
            </a:r>
          </a:p>
          <a:p>
            <a:r>
              <a:rPr lang="en-GB" sz="2400" dirty="0">
                <a:latin typeface="XCCW Joined 1a" panose="03050602040000000000" pitchFamily="66" charset="0"/>
              </a:rPr>
              <a:t>You can wear tampons in the pool but not sanitary towels.</a:t>
            </a:r>
          </a:p>
          <a:p>
            <a:endParaRPr lang="en-GB" dirty="0"/>
          </a:p>
        </p:txBody>
      </p:sp>
      <p:pic>
        <p:nvPicPr>
          <p:cNvPr id="6" name="Picture 5"/>
          <p:cNvPicPr>
            <a:picLocks noChangeAspect="1"/>
          </p:cNvPicPr>
          <p:nvPr/>
        </p:nvPicPr>
        <p:blipFill>
          <a:blip r:embed="rId2"/>
          <a:stretch>
            <a:fillRect/>
          </a:stretch>
        </p:blipFill>
        <p:spPr>
          <a:xfrm>
            <a:off x="667590" y="2397620"/>
            <a:ext cx="1172185" cy="1172185"/>
          </a:xfrm>
          <a:prstGeom prst="rect">
            <a:avLst/>
          </a:prstGeom>
        </p:spPr>
      </p:pic>
      <p:pic>
        <p:nvPicPr>
          <p:cNvPr id="8" name="Picture 7"/>
          <p:cNvPicPr>
            <a:picLocks noChangeAspect="1"/>
          </p:cNvPicPr>
          <p:nvPr/>
        </p:nvPicPr>
        <p:blipFill>
          <a:blip r:embed="rId3"/>
          <a:stretch>
            <a:fillRect/>
          </a:stretch>
        </p:blipFill>
        <p:spPr>
          <a:xfrm>
            <a:off x="2050168" y="2317231"/>
            <a:ext cx="1285909" cy="1285909"/>
          </a:xfrm>
          <a:prstGeom prst="rect">
            <a:avLst/>
          </a:prstGeom>
        </p:spPr>
      </p:pic>
      <p:pic>
        <p:nvPicPr>
          <p:cNvPr id="9" name="Picture 8"/>
          <p:cNvPicPr>
            <a:picLocks noChangeAspect="1"/>
          </p:cNvPicPr>
          <p:nvPr/>
        </p:nvPicPr>
        <p:blipFill>
          <a:blip r:embed="rId4"/>
          <a:stretch>
            <a:fillRect/>
          </a:stretch>
        </p:blipFill>
        <p:spPr>
          <a:xfrm>
            <a:off x="3546470" y="2400565"/>
            <a:ext cx="1846037" cy="1228454"/>
          </a:xfrm>
          <a:prstGeom prst="rect">
            <a:avLst/>
          </a:prstGeom>
        </p:spPr>
      </p:pic>
      <p:pic>
        <p:nvPicPr>
          <p:cNvPr id="10" name="Picture 9"/>
          <p:cNvPicPr>
            <a:picLocks noChangeAspect="1"/>
          </p:cNvPicPr>
          <p:nvPr/>
        </p:nvPicPr>
        <p:blipFill rotWithShape="1">
          <a:blip r:embed="rId5"/>
          <a:srcRect l="24572" r="21994"/>
          <a:stretch/>
        </p:blipFill>
        <p:spPr>
          <a:xfrm>
            <a:off x="5561021" y="2397620"/>
            <a:ext cx="900315" cy="1349286"/>
          </a:xfrm>
          <a:prstGeom prst="rect">
            <a:avLst/>
          </a:prstGeom>
        </p:spPr>
      </p:pic>
      <p:pic>
        <p:nvPicPr>
          <p:cNvPr id="11" name="Picture 10"/>
          <p:cNvPicPr>
            <a:picLocks noChangeAspect="1"/>
          </p:cNvPicPr>
          <p:nvPr/>
        </p:nvPicPr>
        <p:blipFill>
          <a:blip r:embed="rId6"/>
          <a:stretch>
            <a:fillRect/>
          </a:stretch>
        </p:blipFill>
        <p:spPr>
          <a:xfrm>
            <a:off x="6793721" y="2444412"/>
            <a:ext cx="1255702" cy="1255702"/>
          </a:xfrm>
          <a:prstGeom prst="rect">
            <a:avLst/>
          </a:prstGeom>
        </p:spPr>
      </p:pic>
    </p:spTree>
    <p:extLst>
      <p:ext uri="{BB962C8B-B14F-4D97-AF65-F5344CB8AC3E}">
        <p14:creationId xmlns:p14="http://schemas.microsoft.com/office/powerpoint/2010/main" val="390160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rot="10800000" flipH="1">
            <a:off x="6832121" y="-1"/>
            <a:ext cx="2311879" cy="549275"/>
          </a:xfrm>
          <a:prstGeom prst="snipRoundRect">
            <a:avLst>
              <a:gd name="adj1" fmla="val 50000"/>
              <a:gd name="adj2" fmla="val 0"/>
            </a:avLst>
          </a:prstGeom>
          <a:solidFill>
            <a:srgbClr val="CA0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92296" y="136136"/>
            <a:ext cx="1660287" cy="276999"/>
          </a:xfrm>
          <a:prstGeom prst="rect">
            <a:avLst/>
          </a:prstGeom>
        </p:spPr>
        <p:txBody>
          <a:bodyPr wrap="square" lIns="0" tIns="0" rIns="0" bIns="0">
            <a:spAutoFit/>
          </a:bodyPr>
          <a:lstStyle/>
          <a:p>
            <a:r>
              <a:rPr lang="en-GB" b="1" dirty="0">
                <a:solidFill>
                  <a:schemeClr val="bg1"/>
                </a:solidFill>
              </a:rPr>
              <a:t>Menstruation</a:t>
            </a:r>
          </a:p>
        </p:txBody>
      </p:sp>
      <p:sp>
        <p:nvSpPr>
          <p:cNvPr id="3" name="Rectangle 2"/>
          <p:cNvSpPr/>
          <p:nvPr/>
        </p:nvSpPr>
        <p:spPr>
          <a:xfrm>
            <a:off x="457197" y="751344"/>
            <a:ext cx="8220075" cy="3139321"/>
          </a:xfrm>
          <a:prstGeom prst="rect">
            <a:avLst/>
          </a:prstGeom>
        </p:spPr>
        <p:txBody>
          <a:bodyPr wrap="square">
            <a:spAutoFit/>
          </a:bodyPr>
          <a:lstStyle/>
          <a:p>
            <a:r>
              <a:rPr lang="en-GB" dirty="0">
                <a:latin typeface="XCCW Joined 1a" panose="03050602040000000000" pitchFamily="66" charset="0"/>
              </a:rPr>
              <a:t>Sanitary towels are super absorbent (There are varied thickness of pads depending on how heavy your period is) They stick to the inside of your underwear. </a:t>
            </a:r>
          </a:p>
          <a:p>
            <a:r>
              <a:rPr lang="en-GB" dirty="0">
                <a:latin typeface="XCCW Joined 1a" panose="03050602040000000000" pitchFamily="66" charset="0"/>
              </a:rPr>
              <a:t>Tampons are cotton tubes that are pushed up the vagina. They have a string that dangles from the bottom to help pull it out. Some women prefer to wear these because they are less aware of the flow.</a:t>
            </a:r>
          </a:p>
          <a:p>
            <a:r>
              <a:rPr lang="en-GB" dirty="0">
                <a:latin typeface="XCCW Joined 1a" panose="03050602040000000000" pitchFamily="66" charset="0"/>
              </a:rPr>
              <a:t>You will start wearing sanitary pads first- you may want to try tampons as you get older but lots of women wear pads! </a:t>
            </a:r>
          </a:p>
          <a:p>
            <a:endParaRPr lang="en-GB" dirty="0"/>
          </a:p>
        </p:txBody>
      </p:sp>
    </p:spTree>
    <p:extLst>
      <p:ext uri="{BB962C8B-B14F-4D97-AF65-F5344CB8AC3E}">
        <p14:creationId xmlns:p14="http://schemas.microsoft.com/office/powerpoint/2010/main" val="238493745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1402</TotalTime>
  <Words>767</Words>
  <Application>Microsoft Office PowerPoint</Application>
  <PresentationFormat>On-screen Show (4:3)</PresentationFormat>
  <Paragraphs>73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XCCW Joined 1a</vt:lpstr>
      <vt:lpstr>Sassoon Infant Rg</vt:lpstr>
      <vt:lpstr>Twinkl</vt:lpstr>
      <vt:lpstr>Arial</vt:lpstr>
      <vt:lpstr>Office Theme</vt:lpstr>
      <vt:lpstr>PowerPoint Presentation</vt:lpstr>
      <vt:lpstr>PowerPoint Presentation</vt:lpstr>
      <vt:lpstr>PowerPoint Presentation</vt:lpstr>
      <vt:lpstr>What does, “Starting your period” mean?</vt:lpstr>
      <vt:lpstr>PowerPoint Presentation</vt:lpstr>
      <vt:lpstr>The Female Reproductive System</vt:lpstr>
      <vt:lpstr>Do not worry!</vt:lpstr>
      <vt:lpstr>PowerPoint Presentation</vt:lpstr>
      <vt:lpstr>PowerPoint Presentation</vt:lpstr>
      <vt:lpstr>Do you ever stop having periods? </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Georgia Chappell</dc:creator>
  <cp:lastModifiedBy>Victoria Lillington</cp:lastModifiedBy>
  <cp:revision>34</cp:revision>
  <dcterms:created xsi:type="dcterms:W3CDTF">2019-10-17T10:19:53Z</dcterms:created>
  <dcterms:modified xsi:type="dcterms:W3CDTF">2021-04-29T08:31:26Z</dcterms:modified>
</cp:coreProperties>
</file>