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60" r:id="rId1"/>
  </p:sldMasterIdLst>
  <p:notesMasterIdLst>
    <p:notesMasterId r:id="rId12"/>
  </p:notesMasterIdLst>
  <p:handoutMasterIdLst>
    <p:handoutMasterId r:id="rId13"/>
  </p:handoutMasterIdLst>
  <p:sldIdLst>
    <p:sldId id="264" r:id="rId2"/>
    <p:sldId id="268" r:id="rId3"/>
    <p:sldId id="269" r:id="rId4"/>
    <p:sldId id="270" r:id="rId5"/>
    <p:sldId id="271" r:id="rId6"/>
    <p:sldId id="272" r:id="rId7"/>
    <p:sldId id="273" r:id="rId8"/>
    <p:sldId id="275" r:id="rId9"/>
    <p:sldId id="276" r:id="rId10"/>
    <p:sldId id="274" r:id="rId11"/>
  </p:sldIdLst>
  <p:sldSz cx="9144000" cy="6858000" type="screen4x3"/>
  <p:notesSz cx="6858000" cy="9144000"/>
  <p:embeddedFontLst>
    <p:embeddedFont>
      <p:font typeface="XCCW Joined 1a" panose="03050602040000000000" pitchFamily="66" charset="0"/>
      <p:regular r:id="rId14"/>
    </p:embeddedFont>
    <p:embeddedFont>
      <p:font typeface="Twinkl" panose="020B0604020202020204" charset="0"/>
      <p:regular r:id="rId15"/>
      <p:bold r:id="rId16"/>
    </p:embeddedFont>
    <p:embeddedFont>
      <p:font typeface="Calibri" panose="020F0502020204030204" pitchFamily="34" charset="0"/>
      <p:regular r:id="rId17"/>
      <p:bold r:id="rId18"/>
      <p:italic r:id="rId19"/>
      <p:boldItalic r:id="rId20"/>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2880" userDrawn="1">
          <p15:clr>
            <a:srgbClr val="A4A3A4"/>
          </p15:clr>
        </p15:guide>
        <p15:guide id="4" pos="340" userDrawn="1">
          <p15:clr>
            <a:srgbClr val="A4A3A4"/>
          </p15:clr>
        </p15:guide>
        <p15:guide id="5" orient="horz" pos="3974" userDrawn="1">
          <p15:clr>
            <a:srgbClr val="A4A3A4"/>
          </p15:clr>
        </p15:guide>
        <p15:guide id="6" pos="5420" userDrawn="1">
          <p15:clr>
            <a:srgbClr val="A4A3A4"/>
          </p15:clr>
        </p15:guide>
        <p15:guide id="7" orient="horz" pos="346" userDrawn="1">
          <p15:clr>
            <a:srgbClr val="A4A3A4"/>
          </p15:clr>
        </p15:guide>
        <p15:guide id="8" pos="476" userDrawn="1">
          <p15:clr>
            <a:srgbClr val="A4A3A4"/>
          </p15:clr>
        </p15:guide>
        <p15:guide id="9" orient="horz" pos="482" userDrawn="1">
          <p15:clr>
            <a:srgbClr val="A4A3A4"/>
          </p15:clr>
        </p15:guide>
        <p15:guide id="10" orient="horz" pos="3838" userDrawn="1">
          <p15:clr>
            <a:srgbClr val="A4A3A4"/>
          </p15:clr>
        </p15:guide>
        <p15:guide id="11" pos="5284"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8A0DB"/>
    <a:srgbClr val="DE1E5A"/>
    <a:srgbClr val="BC0105"/>
    <a:srgbClr val="4DB1E3"/>
    <a:srgbClr val="80C1EB"/>
    <a:srgbClr val="ACDDFC"/>
    <a:srgbClr val="FFFFFF"/>
    <a:srgbClr val="4AA1D9"/>
    <a:srgbClr val="21A6F9"/>
    <a:srgbClr val="1C1C1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882" autoAdjust="0"/>
    <p:restoredTop sz="94660"/>
  </p:normalViewPr>
  <p:slideViewPr>
    <p:cSldViewPr snapToGrid="0" showGuides="1">
      <p:cViewPr varScale="1">
        <p:scale>
          <a:sx n="73" d="100"/>
          <a:sy n="73" d="100"/>
        </p:scale>
        <p:origin x="1284" y="78"/>
      </p:cViewPr>
      <p:guideLst>
        <p:guide orient="horz" pos="2160"/>
        <p:guide pos="2880"/>
        <p:guide pos="340"/>
        <p:guide orient="horz" pos="3974"/>
        <p:guide pos="5420"/>
        <p:guide orient="horz" pos="346"/>
        <p:guide pos="476"/>
        <p:guide orient="horz" pos="482"/>
        <p:guide orient="horz" pos="3838"/>
        <p:guide pos="5284"/>
      </p:guideLst>
    </p:cSldViewPr>
  </p:slideViewPr>
  <p:notesTextViewPr>
    <p:cViewPr>
      <p:scale>
        <a:sx n="3" d="2"/>
        <a:sy n="3" d="2"/>
      </p:scale>
      <p:origin x="0" y="0"/>
    </p:cViewPr>
  </p:notesTextViewPr>
  <p:notesViewPr>
    <p:cSldViewPr snapToGrid="0" showGuides="1">
      <p:cViewPr varScale="1">
        <p:scale>
          <a:sx n="77" d="100"/>
          <a:sy n="77" d="100"/>
        </p:scale>
        <p:origin x="2646" y="90"/>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handoutMaster" Target="handoutMasters/handoutMaster1.xml"/><Relationship Id="rId18" Type="http://schemas.openxmlformats.org/officeDocument/2006/relationships/font" Target="fonts/font5.fntdata"/><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notesMaster" Target="notesMasters/notesMaster1.xml"/><Relationship Id="rId17" Type="http://schemas.openxmlformats.org/officeDocument/2006/relationships/font" Target="fonts/font4.fntdata"/><Relationship Id="rId2" Type="http://schemas.openxmlformats.org/officeDocument/2006/relationships/slide" Target="slides/slide1.xml"/><Relationship Id="rId16" Type="http://schemas.openxmlformats.org/officeDocument/2006/relationships/font" Target="fonts/font3.fntdata"/><Relationship Id="rId20" Type="http://schemas.openxmlformats.org/officeDocument/2006/relationships/font" Target="fonts/font7.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font" Target="fonts/font2.fntdata"/><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font" Target="fonts/font6.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font" Target="fonts/font1.fntdata"/><Relationship Id="rId22"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6B34F151-63AC-41CE-96F5-7702E930870C}" type="datetimeFigureOut">
              <a:rPr lang="en-GB" smtClean="0"/>
              <a:t>27/04/2021</a:t>
            </a:fld>
            <a:endParaRPr lang="en-GB"/>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2676B846-B279-40AC-BFF5-DBC4013370C2}" type="slidenum">
              <a:rPr lang="en-GB" smtClean="0"/>
              <a:t>‹#›</a:t>
            </a:fld>
            <a:endParaRPr lang="en-GB"/>
          </a:p>
        </p:txBody>
      </p:sp>
    </p:spTree>
    <p:extLst>
      <p:ext uri="{BB962C8B-B14F-4D97-AF65-F5344CB8AC3E}">
        <p14:creationId xmlns:p14="http://schemas.microsoft.com/office/powerpoint/2010/main" val="264539701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D02C5D1-7818-41B5-ABAD-5E4B38A5388F}" type="datetimeFigureOut">
              <a:rPr lang="en-GB" smtClean="0"/>
              <a:t>27/04/2021</a:t>
            </a:fld>
            <a:endParaRPr lang="en-GB"/>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A521341-850D-40E1-BB3D-87946DC9B06D}" type="slidenum">
              <a:rPr lang="en-GB" smtClean="0"/>
              <a:t>‹#›</a:t>
            </a:fld>
            <a:endParaRPr lang="en-GB"/>
          </a:p>
        </p:txBody>
      </p:sp>
    </p:spTree>
    <p:extLst>
      <p:ext uri="{BB962C8B-B14F-4D97-AF65-F5344CB8AC3E}">
        <p14:creationId xmlns:p14="http://schemas.microsoft.com/office/powerpoint/2010/main" val="84704876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522767" y="6196125"/>
            <a:ext cx="576495" cy="580719"/>
          </a:xfrm>
          <a:prstGeom prst="rect">
            <a:avLst/>
          </a:prstGeom>
        </p:spPr>
      </p:pic>
    </p:spTree>
    <p:extLst>
      <p:ext uri="{BB962C8B-B14F-4D97-AF65-F5344CB8AC3E}">
        <p14:creationId xmlns:p14="http://schemas.microsoft.com/office/powerpoint/2010/main" val="53704075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 with Box">
    <p:spTree>
      <p:nvGrpSpPr>
        <p:cNvPr id="1" name=""/>
        <p:cNvGrpSpPr/>
        <p:nvPr/>
      </p:nvGrpSpPr>
      <p:grpSpPr>
        <a:xfrm>
          <a:off x="0" y="0"/>
          <a:ext cx="0" cy="0"/>
          <a:chOff x="0" y="0"/>
          <a:chExt cx="0" cy="0"/>
        </a:xfrm>
      </p:grpSpPr>
      <p:sp>
        <p:nvSpPr>
          <p:cNvPr id="4" name="Rounded Rectangle 3"/>
          <p:cNvSpPr/>
          <p:nvPr userDrawn="1"/>
        </p:nvSpPr>
        <p:spPr bwMode="auto">
          <a:xfrm>
            <a:off x="457198" y="438151"/>
            <a:ext cx="8220075" cy="5957887"/>
          </a:xfrm>
          <a:prstGeom prst="roundRect">
            <a:avLst>
              <a:gd name="adj" fmla="val 2649"/>
            </a:avLst>
          </a:prstGeom>
          <a:solidFill>
            <a:schemeClr val="bg1">
              <a:alpha val="90000"/>
            </a:schemeClr>
          </a:solidFill>
          <a:ln w="25400" cap="rnd">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1350" dirty="0">
                <a:latin typeface="Twinkl" pitchFamily="50" charset="0"/>
              </a:rPr>
              <a:t> </a:t>
            </a:r>
          </a:p>
        </p:txBody>
      </p:sp>
      <p:pic>
        <p:nvPicPr>
          <p:cNvPr id="3" name="Picture 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072497" y="5734211"/>
            <a:ext cx="576495" cy="580719"/>
          </a:xfrm>
          <a:prstGeom prst="rect">
            <a:avLst/>
          </a:prstGeom>
        </p:spPr>
      </p:pic>
    </p:spTree>
    <p:extLst>
      <p:ext uri="{BB962C8B-B14F-4D97-AF65-F5344CB8AC3E}">
        <p14:creationId xmlns:p14="http://schemas.microsoft.com/office/powerpoint/2010/main" val="342987103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Rounded Rectangle 4"/>
          <p:cNvSpPr/>
          <p:nvPr userDrawn="1"/>
        </p:nvSpPr>
        <p:spPr bwMode="auto">
          <a:xfrm>
            <a:off x="457198" y="438151"/>
            <a:ext cx="8220075" cy="5957887"/>
          </a:xfrm>
          <a:prstGeom prst="roundRect">
            <a:avLst>
              <a:gd name="adj" fmla="val 2649"/>
            </a:avLst>
          </a:prstGeom>
          <a:solidFill>
            <a:schemeClr val="bg1">
              <a:alpha val="90000"/>
            </a:schemeClr>
          </a:solidFill>
          <a:ln w="25400" cap="rnd">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1350" dirty="0">
                <a:latin typeface="Twinkl" pitchFamily="50" charset="0"/>
              </a:rPr>
              <a:t> </a:t>
            </a:r>
          </a:p>
        </p:txBody>
      </p:sp>
      <p:sp>
        <p:nvSpPr>
          <p:cNvPr id="8" name="Title 5"/>
          <p:cNvSpPr>
            <a:spLocks noGrp="1"/>
          </p:cNvSpPr>
          <p:nvPr>
            <p:ph type="title"/>
          </p:nvPr>
        </p:nvSpPr>
        <p:spPr>
          <a:xfrm>
            <a:off x="457198" y="478895"/>
            <a:ext cx="8220075" cy="994306"/>
          </a:xfrm>
        </p:spPr>
        <p:txBody>
          <a:bodyPr>
            <a:noAutofit/>
          </a:bodyPr>
          <a:lstStyle>
            <a:lvl1pPr>
              <a:defRPr>
                <a:latin typeface="Twinkl" pitchFamily="2" charset="0"/>
              </a:defRPr>
            </a:lvl1pPr>
          </a:lstStyle>
          <a:p>
            <a:r>
              <a:rPr lang="en-US" smtClean="0"/>
              <a:t>Click to edit Master title style</a:t>
            </a:r>
            <a:endParaRPr lang="en-GB" dirty="0"/>
          </a:p>
        </p:txBody>
      </p:sp>
    </p:spTree>
    <p:extLst>
      <p:ext uri="{BB962C8B-B14F-4D97-AF65-F5344CB8AC3E}">
        <p14:creationId xmlns:p14="http://schemas.microsoft.com/office/powerpoint/2010/main" val="26107948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Aims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225752320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End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522767" y="6196125"/>
            <a:ext cx="576495" cy="580719"/>
          </a:xfrm>
          <a:prstGeom prst="rect">
            <a:avLst/>
          </a:prstGeom>
        </p:spPr>
      </p:pic>
    </p:spTree>
    <p:extLst>
      <p:ext uri="{BB962C8B-B14F-4D97-AF65-F5344CB8AC3E}">
        <p14:creationId xmlns:p14="http://schemas.microsoft.com/office/powerpoint/2010/main" val="1681973774"/>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18A0DB"/>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89745" y="695325"/>
            <a:ext cx="8164510" cy="1150938"/>
          </a:xfrm>
          <a:prstGeom prst="roundRect">
            <a:avLst>
              <a:gd name="adj" fmla="val 9641"/>
            </a:avLst>
          </a:prstGeom>
          <a:noFill/>
          <a:ln w="25400">
            <a:noFill/>
          </a:ln>
        </p:spPr>
        <p:txBody>
          <a:bodyPr vert="horz" lIns="252000" tIns="252000" rIns="252000" bIns="252000" rtlCol="0" anchor="ctr" anchorCtr="1">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489745" y="1957386"/>
            <a:ext cx="8164510" cy="4387851"/>
          </a:xfrm>
          <a:prstGeom prst="roundRect">
            <a:avLst>
              <a:gd name="adj" fmla="val 2585"/>
            </a:avLst>
          </a:prstGeom>
          <a:noFill/>
          <a:ln w="25400">
            <a:noFill/>
          </a:ln>
        </p:spPr>
        <p:txBody>
          <a:bodyPr vert="horz" lIns="252000" tIns="252000" rIns="252000" bIns="25200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4389201"/>
      </p:ext>
    </p:extLst>
  </p:cSld>
  <p:clrMap bg1="lt1" tx1="dk1" bg2="lt2" tx2="dk2" accent1="accent1" accent2="accent2" accent3="accent3" accent4="accent4" accent5="accent5" accent6="accent6" hlink="hlink" folHlink="folHlink"/>
  <p:sldLayoutIdLst>
    <p:sldLayoutId id="2147483661" r:id="rId1"/>
    <p:sldLayoutId id="2147483667" r:id="rId2"/>
    <p:sldLayoutId id="2147483662" r:id="rId3"/>
    <p:sldLayoutId id="2147483663" r:id="rId4"/>
    <p:sldLayoutId id="2147483666" r:id="rId5"/>
  </p:sldLayoutIdLst>
  <p:txStyles>
    <p:titleStyle>
      <a:lvl1pPr algn="l" defTabSz="914400" rtl="0" eaLnBrk="1" latinLnBrk="0" hangingPunct="1">
        <a:lnSpc>
          <a:spcPct val="90000"/>
        </a:lnSpc>
        <a:spcBef>
          <a:spcPct val="0"/>
        </a:spcBef>
        <a:buNone/>
        <a:defRPr sz="4000" b="1" kern="1200">
          <a:solidFill>
            <a:srgbClr val="1C1C1C"/>
          </a:solidFill>
          <a:latin typeface="Twinkl" pitchFamily="50"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1800" kern="1200">
          <a:solidFill>
            <a:srgbClr val="1C1C1C"/>
          </a:solidFill>
          <a:latin typeface="Twinkl" pitchFamily="50" charset="0"/>
          <a:ea typeface="Twinkl" pitchFamily="2" charset="0"/>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600" kern="1200">
          <a:solidFill>
            <a:srgbClr val="1C1C1C"/>
          </a:solidFill>
          <a:latin typeface="Twinkl" pitchFamily="50" charset="0"/>
          <a:ea typeface="Twinkl" pitchFamily="2" charset="0"/>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400" kern="1200">
          <a:solidFill>
            <a:srgbClr val="1C1C1C"/>
          </a:solidFill>
          <a:latin typeface="Twinkl" pitchFamily="50" charset="0"/>
          <a:ea typeface="Twinkl" pitchFamily="2" charset="0"/>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400" kern="1200">
          <a:solidFill>
            <a:srgbClr val="1C1C1C"/>
          </a:solidFill>
          <a:latin typeface="Twinkl" pitchFamily="50" charset="0"/>
          <a:ea typeface="Twinkl" pitchFamily="2" charset="0"/>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400" kern="1200">
          <a:solidFill>
            <a:srgbClr val="1C1C1C"/>
          </a:solidFill>
          <a:latin typeface="Twinkl" pitchFamily="50" charset="0"/>
          <a:ea typeface="Twinkl" pitchFamily="2" charset="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2160">
          <p15:clr>
            <a:srgbClr val="F26B43"/>
          </p15:clr>
        </p15:guide>
        <p15:guide id="2" pos="2880">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8" Type="http://schemas.openxmlformats.org/officeDocument/2006/relationships/image" Target="../media/image11.jpeg"/><Relationship Id="rId3" Type="http://schemas.openxmlformats.org/officeDocument/2006/relationships/image" Target="../media/image6.png"/><Relationship Id="rId7" Type="http://schemas.openxmlformats.org/officeDocument/2006/relationships/image" Target="../media/image10.png"/><Relationship Id="rId2" Type="http://schemas.openxmlformats.org/officeDocument/2006/relationships/image" Target="../media/image5.png"/><Relationship Id="rId1" Type="http://schemas.openxmlformats.org/officeDocument/2006/relationships/slideLayout" Target="../slideLayouts/slideLayout3.xml"/><Relationship Id="rId6" Type="http://schemas.openxmlformats.org/officeDocument/2006/relationships/image" Target="../media/image9.jpg"/><Relationship Id="rId11" Type="http://schemas.openxmlformats.org/officeDocument/2006/relationships/image" Target="../media/image14.png"/><Relationship Id="rId5" Type="http://schemas.openxmlformats.org/officeDocument/2006/relationships/image" Target="../media/image8.jpg"/><Relationship Id="rId10" Type="http://schemas.openxmlformats.org/officeDocument/2006/relationships/image" Target="../media/image13.jpg"/><Relationship Id="rId4" Type="http://schemas.openxmlformats.org/officeDocument/2006/relationships/image" Target="../media/image7.jpeg"/><Relationship Id="rId9" Type="http://schemas.openxmlformats.org/officeDocument/2006/relationships/image" Target="../media/image12.jp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hyperlink" Target="https://www.youtube.com/watch?v=mAPLTaRM48Y" TargetMode="Externa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7.png"/><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Title 20"/>
          <p:cNvSpPr>
            <a:spLocks noGrp="1"/>
          </p:cNvSpPr>
          <p:nvPr>
            <p:ph type="title"/>
          </p:nvPr>
        </p:nvSpPr>
        <p:spPr>
          <a:xfrm>
            <a:off x="399245" y="2191785"/>
            <a:ext cx="8329543" cy="1478694"/>
          </a:xfrm>
        </p:spPr>
        <p:txBody>
          <a:bodyPr/>
          <a:lstStyle/>
          <a:p>
            <a:r>
              <a:rPr lang="en-GB" sz="2400" u="sng" dirty="0">
                <a:latin typeface="XCCW Joined 1a" panose="03050602040000000000" pitchFamily="66" charset="0"/>
              </a:rPr>
              <a:t>Thursday </a:t>
            </a:r>
            <a:r>
              <a:rPr lang="en-GB" sz="2400" u="sng" dirty="0" smtClean="0">
                <a:latin typeface="XCCW Joined 1a" panose="03050602040000000000" pitchFamily="66" charset="0"/>
              </a:rPr>
              <a:t>6th </a:t>
            </a:r>
            <a:r>
              <a:rPr lang="en-GB" sz="2400" u="sng" dirty="0">
                <a:latin typeface="XCCW Joined 1a" panose="03050602040000000000" pitchFamily="66" charset="0"/>
              </a:rPr>
              <a:t>May </a:t>
            </a:r>
            <a:r>
              <a:rPr lang="en-GB" sz="2400" u="sng" dirty="0" smtClean="0">
                <a:latin typeface="XCCW Joined 1a" panose="03050602040000000000" pitchFamily="66" charset="0"/>
              </a:rPr>
              <a:t>2021</a:t>
            </a:r>
            <a:r>
              <a:rPr lang="en-GB" sz="2400" u="sng" dirty="0">
                <a:latin typeface="XCCW Joined 1a" panose="03050602040000000000" pitchFamily="66" charset="0"/>
              </a:rPr>
              <a:t/>
            </a:r>
            <a:br>
              <a:rPr lang="en-GB" sz="2400" u="sng" dirty="0">
                <a:latin typeface="XCCW Joined 1a" panose="03050602040000000000" pitchFamily="66" charset="0"/>
              </a:rPr>
            </a:br>
            <a:r>
              <a:rPr lang="en-GB" sz="2400" u="sng" dirty="0">
                <a:latin typeface="XCCW Joined 1a" panose="03050602040000000000" pitchFamily="66" charset="0"/>
              </a:rPr>
              <a:t>LO: To learn strategies to deal with feelings in the context of relationships</a:t>
            </a:r>
            <a:br>
              <a:rPr lang="en-GB" sz="2400" u="sng" dirty="0">
                <a:latin typeface="XCCW Joined 1a" panose="03050602040000000000" pitchFamily="66" charset="0"/>
              </a:rPr>
            </a:br>
            <a:r>
              <a:rPr lang="en-GB" sz="2400" u="sng" dirty="0">
                <a:latin typeface="XCCW Joined 1a" panose="03050602040000000000" pitchFamily="66" charset="0"/>
              </a:rPr>
              <a:t/>
            </a:r>
            <a:br>
              <a:rPr lang="en-GB" sz="2400" u="sng" dirty="0">
                <a:latin typeface="XCCW Joined 1a" panose="03050602040000000000" pitchFamily="66" charset="0"/>
              </a:rPr>
            </a:br>
            <a:r>
              <a:rPr lang="en-GB" sz="2400" dirty="0">
                <a:latin typeface="XCCW Joined 1a" panose="03050602040000000000" pitchFamily="66" charset="0"/>
              </a:rPr>
              <a:t>I am able to identify feelings and understand how they affect behaviour</a:t>
            </a:r>
            <a:br>
              <a:rPr lang="en-GB" sz="2400" dirty="0">
                <a:latin typeface="XCCW Joined 1a" panose="03050602040000000000" pitchFamily="66" charset="0"/>
              </a:rPr>
            </a:br>
            <a:r>
              <a:rPr lang="en-GB" sz="2400" dirty="0">
                <a:latin typeface="XCCW Joined 1a" panose="03050602040000000000" pitchFamily="66" charset="0"/>
              </a:rPr>
              <a:t>I can practise strategies for managing relationships and changes during puberty </a:t>
            </a:r>
            <a:br>
              <a:rPr lang="en-GB" sz="2400" dirty="0">
                <a:latin typeface="XCCW Joined 1a" panose="03050602040000000000" pitchFamily="66" charset="0"/>
              </a:rPr>
            </a:br>
            <a:r>
              <a:rPr lang="en-GB" sz="2400" dirty="0">
                <a:latin typeface="XCCW Joined 1a" panose="03050602040000000000" pitchFamily="66" charset="0"/>
              </a:rPr>
              <a:t>I can empathise with other people’s feelings in relationships, including parents and carers</a:t>
            </a:r>
            <a:endParaRPr lang="en-GB" sz="2400" dirty="0">
              <a:latin typeface="+mn-lt"/>
            </a:endParaRPr>
          </a:p>
        </p:txBody>
      </p:sp>
    </p:spTree>
    <p:extLst>
      <p:ext uri="{BB962C8B-B14F-4D97-AF65-F5344CB8AC3E}">
        <p14:creationId xmlns:p14="http://schemas.microsoft.com/office/powerpoint/2010/main" val="12862372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500"/>
                                  </p:stCondLst>
                                  <p:childTnLst>
                                    <p:set>
                                      <p:cBhvr>
                                        <p:cTn id="6" dur="1" fill="hold">
                                          <p:stCondLst>
                                            <p:cond delay="0"/>
                                          </p:stCondLst>
                                        </p:cTn>
                                        <p:tgtEl>
                                          <p:spTgt spid="21"/>
                                        </p:tgtEl>
                                        <p:attrNameLst>
                                          <p:attrName>style.visibility</p:attrName>
                                        </p:attrNameLst>
                                      </p:cBhvr>
                                      <p:to>
                                        <p:strVal val="visible"/>
                                      </p:to>
                                    </p:set>
                                    <p:animEffect transition="in" filter="fade">
                                      <p:cBhvr>
                                        <p:cTn id="7"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Title 20"/>
          <p:cNvSpPr>
            <a:spLocks noGrp="1"/>
          </p:cNvSpPr>
          <p:nvPr>
            <p:ph type="title"/>
          </p:nvPr>
        </p:nvSpPr>
        <p:spPr>
          <a:xfrm>
            <a:off x="199620" y="478896"/>
            <a:ext cx="8220075" cy="994306"/>
          </a:xfrm>
        </p:spPr>
        <p:txBody>
          <a:bodyPr/>
          <a:lstStyle/>
          <a:p>
            <a:r>
              <a:rPr lang="en-GB" sz="3600" dirty="0">
                <a:latin typeface="XCCW Joined 1a" panose="03050602040000000000" pitchFamily="66" charset="0"/>
              </a:rPr>
              <a:t>Main Task </a:t>
            </a:r>
            <a:endParaRPr lang="en-GB" sz="3600" dirty="0">
              <a:latin typeface="+mn-lt"/>
            </a:endParaRPr>
          </a:p>
        </p:txBody>
      </p:sp>
      <p:sp>
        <p:nvSpPr>
          <p:cNvPr id="2" name="TextBox 1"/>
          <p:cNvSpPr txBox="1"/>
          <p:nvPr/>
        </p:nvSpPr>
        <p:spPr>
          <a:xfrm>
            <a:off x="734870" y="1266580"/>
            <a:ext cx="8152326" cy="646331"/>
          </a:xfrm>
          <a:prstGeom prst="rect">
            <a:avLst/>
          </a:prstGeom>
          <a:noFill/>
        </p:spPr>
        <p:txBody>
          <a:bodyPr wrap="square" rtlCol="0">
            <a:spAutoFit/>
          </a:bodyPr>
          <a:lstStyle/>
          <a:p>
            <a:r>
              <a:rPr lang="en-GB" dirty="0">
                <a:latin typeface="XCCW Joined 1a" panose="03050602040000000000" pitchFamily="66" charset="0"/>
              </a:rPr>
              <a:t>Complete the worksheet for 2 of the given scenarios. </a:t>
            </a:r>
          </a:p>
          <a:p>
            <a:endParaRPr lang="en-GB" dirty="0"/>
          </a:p>
        </p:txBody>
      </p:sp>
      <p:pic>
        <p:nvPicPr>
          <p:cNvPr id="4" name="Picture 3"/>
          <p:cNvPicPr>
            <a:picLocks noChangeAspect="1"/>
          </p:cNvPicPr>
          <p:nvPr/>
        </p:nvPicPr>
        <p:blipFill>
          <a:blip r:embed="rId2"/>
          <a:stretch>
            <a:fillRect/>
          </a:stretch>
        </p:blipFill>
        <p:spPr>
          <a:xfrm>
            <a:off x="734870" y="1895582"/>
            <a:ext cx="2356060" cy="2356060"/>
          </a:xfrm>
          <a:prstGeom prst="rect">
            <a:avLst/>
          </a:prstGeom>
        </p:spPr>
      </p:pic>
      <p:sp>
        <p:nvSpPr>
          <p:cNvPr id="5" name="Content Placeholder 2"/>
          <p:cNvSpPr txBox="1">
            <a:spLocks/>
          </p:cNvSpPr>
          <p:nvPr/>
        </p:nvSpPr>
        <p:spPr>
          <a:xfrm>
            <a:off x="3090930" y="2260886"/>
            <a:ext cx="4340180" cy="1504714"/>
          </a:xfrm>
          <a:prstGeom prst="rect">
            <a:avLst/>
          </a:prstGeom>
        </p:spPr>
        <p:txBody>
          <a:bodyPr vert="horz" lIns="91440" tIns="45720" rIns="91440" bIns="45720" rtlCol="0">
            <a:normAutofit fontScale="250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GB" sz="8000" dirty="0" smtClean="0">
                <a:latin typeface="XCCW Joined 1a" panose="03050602040000000000" pitchFamily="66" charset="0"/>
              </a:rPr>
              <a:t>FEEL </a:t>
            </a:r>
          </a:p>
          <a:p>
            <a:pPr marL="0" indent="0">
              <a:buFont typeface="Arial" panose="020B0604020202020204" pitchFamily="34" charset="0"/>
              <a:buNone/>
            </a:pPr>
            <a:endParaRPr lang="en-GB" sz="8000" dirty="0" smtClean="0">
              <a:latin typeface="XCCW Joined 1a" panose="03050602040000000000" pitchFamily="66" charset="0"/>
            </a:endParaRPr>
          </a:p>
          <a:p>
            <a:pPr marL="0" indent="0">
              <a:buFont typeface="Arial" panose="020B0604020202020204" pitchFamily="34" charset="0"/>
              <a:buNone/>
            </a:pPr>
            <a:r>
              <a:rPr lang="en-GB" sz="8000" dirty="0" smtClean="0">
                <a:latin typeface="XCCW Joined 1a" panose="03050602040000000000" pitchFamily="66" charset="0"/>
              </a:rPr>
              <a:t>THINK</a:t>
            </a:r>
          </a:p>
          <a:p>
            <a:pPr marL="0" indent="0">
              <a:buFont typeface="Arial" panose="020B0604020202020204" pitchFamily="34" charset="0"/>
              <a:buNone/>
            </a:pPr>
            <a:endParaRPr lang="en-GB" sz="8000" dirty="0" smtClean="0">
              <a:latin typeface="XCCW Joined 1a" panose="03050602040000000000" pitchFamily="66" charset="0"/>
            </a:endParaRPr>
          </a:p>
          <a:p>
            <a:pPr marL="0" indent="0">
              <a:buFont typeface="Arial" panose="020B0604020202020204" pitchFamily="34" charset="0"/>
              <a:buNone/>
            </a:pPr>
            <a:r>
              <a:rPr lang="en-GB" sz="8000" dirty="0" smtClean="0">
                <a:latin typeface="XCCW Joined 1a" panose="03050602040000000000" pitchFamily="66" charset="0"/>
              </a:rPr>
              <a:t>DO</a:t>
            </a:r>
            <a:endParaRPr lang="en-GB" sz="8000" dirty="0">
              <a:latin typeface="XCCW Joined 1a" panose="03050602040000000000" pitchFamily="66" charset="0"/>
            </a:endParaRPr>
          </a:p>
        </p:txBody>
      </p:sp>
      <p:pic>
        <p:nvPicPr>
          <p:cNvPr id="6" name="Picture 5"/>
          <p:cNvPicPr>
            <a:picLocks noChangeAspect="1"/>
          </p:cNvPicPr>
          <p:nvPr/>
        </p:nvPicPr>
        <p:blipFill>
          <a:blip r:embed="rId3"/>
          <a:stretch>
            <a:fillRect/>
          </a:stretch>
        </p:blipFill>
        <p:spPr>
          <a:xfrm>
            <a:off x="4720881" y="1681090"/>
            <a:ext cx="3387661" cy="4761037"/>
          </a:xfrm>
          <a:prstGeom prst="rect">
            <a:avLst/>
          </a:prstGeom>
        </p:spPr>
      </p:pic>
    </p:spTree>
    <p:extLst>
      <p:ext uri="{BB962C8B-B14F-4D97-AF65-F5344CB8AC3E}">
        <p14:creationId xmlns:p14="http://schemas.microsoft.com/office/powerpoint/2010/main" val="20856401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500"/>
                                  </p:stCondLst>
                                  <p:childTnLst>
                                    <p:set>
                                      <p:cBhvr>
                                        <p:cTn id="6" dur="1" fill="hold">
                                          <p:stCondLst>
                                            <p:cond delay="0"/>
                                          </p:stCondLst>
                                        </p:cTn>
                                        <p:tgtEl>
                                          <p:spTgt spid="21"/>
                                        </p:tgtEl>
                                        <p:attrNameLst>
                                          <p:attrName>style.visibility</p:attrName>
                                        </p:attrNameLst>
                                      </p:cBhvr>
                                      <p:to>
                                        <p:strVal val="visible"/>
                                      </p:to>
                                    </p:set>
                                    <p:animEffect transition="in" filter="fade">
                                      <p:cBhvr>
                                        <p:cTn id="7"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Title 20"/>
          <p:cNvSpPr>
            <a:spLocks noGrp="1"/>
          </p:cNvSpPr>
          <p:nvPr>
            <p:ph type="title"/>
          </p:nvPr>
        </p:nvSpPr>
        <p:spPr>
          <a:xfrm>
            <a:off x="379925" y="942536"/>
            <a:ext cx="8220075" cy="994306"/>
          </a:xfrm>
        </p:spPr>
        <p:txBody>
          <a:bodyPr/>
          <a:lstStyle/>
          <a:p>
            <a:r>
              <a:rPr lang="en-GB" sz="3600" dirty="0">
                <a:latin typeface="XCCW Joined 1a" panose="03050602040000000000" pitchFamily="66" charset="0"/>
              </a:rPr>
              <a:t>How can these images be linked to growing up? </a:t>
            </a:r>
            <a:br>
              <a:rPr lang="en-GB" sz="3600" dirty="0">
                <a:latin typeface="XCCW Joined 1a" panose="03050602040000000000" pitchFamily="66" charset="0"/>
              </a:rPr>
            </a:br>
            <a:endParaRPr lang="en-GB" sz="3600" dirty="0">
              <a:latin typeface="+mn-lt"/>
            </a:endParaRPr>
          </a:p>
        </p:txBody>
      </p:sp>
      <p:pic>
        <p:nvPicPr>
          <p:cNvPr id="3" name="Content Placeholder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40977" y="1767906"/>
            <a:ext cx="1314665" cy="985999"/>
          </a:xfrm>
          <a:prstGeom prst="rect">
            <a:avLst/>
          </a:prstGeom>
        </p:spPr>
      </p:pic>
      <p:pic>
        <p:nvPicPr>
          <p:cNvPr id="4" name="Content Placeholder 3"/>
          <p:cNvPicPr>
            <a:picLocks noChangeAspect="1"/>
          </p:cNvPicPr>
          <p:nvPr/>
        </p:nvPicPr>
        <p:blipFill rotWithShape="1">
          <a:blip r:embed="rId3" cstate="print">
            <a:extLst>
              <a:ext uri="{28A0092B-C50C-407E-A947-70E740481C1C}">
                <a14:useLocalDpi xmlns:a14="http://schemas.microsoft.com/office/drawing/2010/main" val="0"/>
              </a:ext>
            </a:extLst>
          </a:blip>
          <a:srcRect l="9446" t="7799" r="9600" b="10617"/>
          <a:stretch/>
        </p:blipFill>
        <p:spPr>
          <a:xfrm>
            <a:off x="3941701" y="4822275"/>
            <a:ext cx="1956823" cy="1467618"/>
          </a:xfrm>
          <a:prstGeom prst="rect">
            <a:avLst/>
          </a:prstGeom>
        </p:spPr>
      </p:pic>
      <p:pic>
        <p:nvPicPr>
          <p:cNvPr id="5" name="Content Placeholder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067525" y="3639606"/>
            <a:ext cx="1680228" cy="1120152"/>
          </a:xfrm>
          <a:prstGeom prst="rect">
            <a:avLst/>
          </a:prstGeom>
        </p:spPr>
      </p:pic>
      <p:pic>
        <p:nvPicPr>
          <p:cNvPr id="6" name="Content Placeholder 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43840" y="4182278"/>
            <a:ext cx="1274814" cy="1906426"/>
          </a:xfrm>
          <a:prstGeom prst="rect">
            <a:avLst/>
          </a:prstGeom>
        </p:spPr>
      </p:pic>
      <p:pic>
        <p:nvPicPr>
          <p:cNvPr id="7" name="Content Placeholder 3"/>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145702" y="1814256"/>
            <a:ext cx="2296021" cy="1430971"/>
          </a:xfrm>
          <a:prstGeom prst="rect">
            <a:avLst/>
          </a:prstGeom>
        </p:spPr>
      </p:pic>
      <p:pic>
        <p:nvPicPr>
          <p:cNvPr id="8" name="Content Placeholder 3"/>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549725" y="2910366"/>
            <a:ext cx="1175350" cy="1056327"/>
          </a:xfrm>
          <a:prstGeom prst="rect">
            <a:avLst/>
          </a:prstGeom>
        </p:spPr>
      </p:pic>
      <p:pic>
        <p:nvPicPr>
          <p:cNvPr id="9" name="Content Placeholder 3"/>
          <p:cNvPicPr>
            <a:picLocks noChangeAspect="1"/>
          </p:cNvPicPr>
          <p:nvPr/>
        </p:nvPicPr>
        <p:blipFill rotWithShape="1">
          <a:blip r:embed="rId8" cstate="print">
            <a:extLst>
              <a:ext uri="{28A0092B-C50C-407E-A947-70E740481C1C}">
                <a14:useLocalDpi xmlns:a14="http://schemas.microsoft.com/office/drawing/2010/main" val="0"/>
              </a:ext>
            </a:extLst>
          </a:blip>
          <a:srcRect l="12318" t="6563" r="10204" b="15870"/>
          <a:stretch/>
        </p:blipFill>
        <p:spPr>
          <a:xfrm>
            <a:off x="6293712" y="4822275"/>
            <a:ext cx="2043953" cy="1500095"/>
          </a:xfrm>
          <a:prstGeom prst="rect">
            <a:avLst/>
          </a:prstGeom>
        </p:spPr>
      </p:pic>
      <p:pic>
        <p:nvPicPr>
          <p:cNvPr id="10" name="Content Placeholder 3"/>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1996349" y="5113767"/>
            <a:ext cx="1751404" cy="1176126"/>
          </a:xfrm>
          <a:prstGeom prst="rect">
            <a:avLst/>
          </a:prstGeom>
        </p:spPr>
      </p:pic>
      <p:pic>
        <p:nvPicPr>
          <p:cNvPr id="11" name="Content Placeholder 3"/>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3941701" y="3425282"/>
            <a:ext cx="2667172" cy="1270082"/>
          </a:xfrm>
          <a:prstGeom prst="rect">
            <a:avLst/>
          </a:prstGeom>
        </p:spPr>
      </p:pic>
      <p:pic>
        <p:nvPicPr>
          <p:cNvPr id="12" name="Picture 11"/>
          <p:cNvPicPr>
            <a:picLocks noChangeAspect="1"/>
          </p:cNvPicPr>
          <p:nvPr/>
        </p:nvPicPr>
        <p:blipFill>
          <a:blip r:embed="rId11"/>
          <a:stretch>
            <a:fillRect/>
          </a:stretch>
        </p:blipFill>
        <p:spPr>
          <a:xfrm>
            <a:off x="2295657" y="1825563"/>
            <a:ext cx="2607180" cy="1239610"/>
          </a:xfrm>
          <a:prstGeom prst="rect">
            <a:avLst/>
          </a:prstGeom>
        </p:spPr>
      </p:pic>
    </p:spTree>
    <p:extLst>
      <p:ext uri="{BB962C8B-B14F-4D97-AF65-F5344CB8AC3E}">
        <p14:creationId xmlns:p14="http://schemas.microsoft.com/office/powerpoint/2010/main" val="20870330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500"/>
                                  </p:stCondLst>
                                  <p:childTnLst>
                                    <p:set>
                                      <p:cBhvr>
                                        <p:cTn id="6" dur="1" fill="hold">
                                          <p:stCondLst>
                                            <p:cond delay="0"/>
                                          </p:stCondLst>
                                        </p:cTn>
                                        <p:tgtEl>
                                          <p:spTgt spid="21"/>
                                        </p:tgtEl>
                                        <p:attrNameLst>
                                          <p:attrName>style.visibility</p:attrName>
                                        </p:attrNameLst>
                                      </p:cBhvr>
                                      <p:to>
                                        <p:strVal val="visible"/>
                                      </p:to>
                                    </p:set>
                                    <p:animEffect transition="in" filter="fade">
                                      <p:cBhvr>
                                        <p:cTn id="7"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Title 20"/>
          <p:cNvSpPr>
            <a:spLocks noGrp="1"/>
          </p:cNvSpPr>
          <p:nvPr>
            <p:ph type="title"/>
          </p:nvPr>
        </p:nvSpPr>
        <p:spPr>
          <a:xfrm>
            <a:off x="341288" y="401623"/>
            <a:ext cx="8220075" cy="994306"/>
          </a:xfrm>
        </p:spPr>
        <p:txBody>
          <a:bodyPr/>
          <a:lstStyle/>
          <a:p>
            <a:r>
              <a:rPr lang="en-GB" sz="3600" smtClean="0">
                <a:latin typeface="XCCW Joined 1a" panose="03050602040000000000" pitchFamily="66" charset="0"/>
              </a:rPr>
              <a:t>Can you add to this list?</a:t>
            </a:r>
            <a:endParaRPr lang="en-GB" sz="3600" dirty="0">
              <a:latin typeface="+mn-lt"/>
            </a:endParaRPr>
          </a:p>
        </p:txBody>
      </p:sp>
      <p:sp>
        <p:nvSpPr>
          <p:cNvPr id="2" name="TextBox 1"/>
          <p:cNvSpPr txBox="1"/>
          <p:nvPr/>
        </p:nvSpPr>
        <p:spPr>
          <a:xfrm>
            <a:off x="798490" y="1661375"/>
            <a:ext cx="7392473" cy="5078313"/>
          </a:xfrm>
          <a:prstGeom prst="rect">
            <a:avLst/>
          </a:prstGeom>
          <a:noFill/>
        </p:spPr>
        <p:txBody>
          <a:bodyPr wrap="square" rtlCol="0">
            <a:spAutoFit/>
          </a:bodyPr>
          <a:lstStyle/>
          <a:p>
            <a:r>
              <a:rPr lang="en-GB" sz="3200" dirty="0">
                <a:latin typeface="XCCW Joined 1a" panose="03050602040000000000" pitchFamily="66" charset="0"/>
              </a:rPr>
              <a:t>Independence</a:t>
            </a:r>
          </a:p>
          <a:p>
            <a:r>
              <a:rPr lang="en-GB" sz="3200" dirty="0">
                <a:latin typeface="XCCW Joined 1a" panose="03050602040000000000" pitchFamily="66" charset="0"/>
              </a:rPr>
              <a:t>Self-conscious</a:t>
            </a:r>
          </a:p>
          <a:p>
            <a:r>
              <a:rPr lang="en-GB" sz="3200" dirty="0">
                <a:latin typeface="XCCW Joined 1a" panose="03050602040000000000" pitchFamily="66" charset="0"/>
              </a:rPr>
              <a:t>Relationships might change</a:t>
            </a:r>
          </a:p>
          <a:p>
            <a:r>
              <a:rPr lang="en-GB" sz="3200" dirty="0">
                <a:latin typeface="XCCW Joined 1a" panose="03050602040000000000" pitchFamily="66" charset="0"/>
              </a:rPr>
              <a:t>Privacy</a:t>
            </a:r>
          </a:p>
          <a:p>
            <a:r>
              <a:rPr lang="en-GB" sz="3200" dirty="0">
                <a:latin typeface="XCCW Joined 1a" panose="03050602040000000000" pitchFamily="66" charset="0"/>
              </a:rPr>
              <a:t>New thoughts and feelings</a:t>
            </a:r>
          </a:p>
          <a:p>
            <a:r>
              <a:rPr lang="en-GB" sz="3200" dirty="0">
                <a:latin typeface="XCCW Joined 1a" panose="03050602040000000000" pitchFamily="66" charset="0"/>
              </a:rPr>
              <a:t>Want to be “cool” and have the latest trends</a:t>
            </a:r>
          </a:p>
          <a:p>
            <a:r>
              <a:rPr lang="en-GB" sz="3200" dirty="0">
                <a:latin typeface="XCCW Joined 1a" panose="03050602040000000000" pitchFamily="66" charset="0"/>
              </a:rPr>
              <a:t>Feeling emotional/angry due to hormonal changes </a:t>
            </a:r>
          </a:p>
          <a:p>
            <a:endParaRPr lang="en-GB" dirty="0">
              <a:latin typeface="XCCW Joined 1a" panose="03050602040000000000" pitchFamily="66" charset="0"/>
            </a:endParaRPr>
          </a:p>
          <a:p>
            <a:endParaRPr lang="en-GB" dirty="0"/>
          </a:p>
        </p:txBody>
      </p:sp>
    </p:spTree>
    <p:extLst>
      <p:ext uri="{BB962C8B-B14F-4D97-AF65-F5344CB8AC3E}">
        <p14:creationId xmlns:p14="http://schemas.microsoft.com/office/powerpoint/2010/main" val="1759768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500"/>
                                  </p:stCondLst>
                                  <p:childTnLst>
                                    <p:set>
                                      <p:cBhvr>
                                        <p:cTn id="6" dur="1" fill="hold">
                                          <p:stCondLst>
                                            <p:cond delay="0"/>
                                          </p:stCondLst>
                                        </p:cTn>
                                        <p:tgtEl>
                                          <p:spTgt spid="21"/>
                                        </p:tgtEl>
                                        <p:attrNameLst>
                                          <p:attrName>style.visibility</p:attrName>
                                        </p:attrNameLst>
                                      </p:cBhvr>
                                      <p:to>
                                        <p:strVal val="visible"/>
                                      </p:to>
                                    </p:set>
                                    <p:animEffect transition="in" filter="fade">
                                      <p:cBhvr>
                                        <p:cTn id="7"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Title 20"/>
          <p:cNvSpPr>
            <a:spLocks noGrp="1"/>
          </p:cNvSpPr>
          <p:nvPr>
            <p:ph type="title"/>
          </p:nvPr>
        </p:nvSpPr>
        <p:spPr>
          <a:xfrm>
            <a:off x="624624" y="311471"/>
            <a:ext cx="8220075" cy="994306"/>
          </a:xfrm>
        </p:spPr>
        <p:txBody>
          <a:bodyPr/>
          <a:lstStyle/>
          <a:p>
            <a:r>
              <a:rPr lang="en-GB" sz="3600" dirty="0">
                <a:latin typeface="XCCW Joined 1a" panose="03050602040000000000" pitchFamily="66" charset="0"/>
              </a:rPr>
              <a:t>Hormonal Changes </a:t>
            </a:r>
            <a:endParaRPr lang="en-GB" sz="3600" dirty="0">
              <a:latin typeface="+mn-lt"/>
            </a:endParaRPr>
          </a:p>
        </p:txBody>
      </p:sp>
      <p:sp>
        <p:nvSpPr>
          <p:cNvPr id="2" name="TextBox 1"/>
          <p:cNvSpPr txBox="1"/>
          <p:nvPr/>
        </p:nvSpPr>
        <p:spPr>
          <a:xfrm>
            <a:off x="605307" y="1429555"/>
            <a:ext cx="8100811" cy="5170646"/>
          </a:xfrm>
          <a:prstGeom prst="rect">
            <a:avLst/>
          </a:prstGeom>
          <a:noFill/>
        </p:spPr>
        <p:txBody>
          <a:bodyPr wrap="square" rtlCol="0">
            <a:spAutoFit/>
          </a:bodyPr>
          <a:lstStyle/>
          <a:p>
            <a:r>
              <a:rPr lang="en-GB" sz="2400" dirty="0">
                <a:latin typeface="XCCW Joined 1a" panose="03050602040000000000" pitchFamily="66" charset="0"/>
              </a:rPr>
              <a:t>When you go through puberty you have a surge of hormones, which are chemicals produced in the body. These have an effect on our mood. Sometimes when you go through puberty, you are more likely to have “mood swings” or become sensitive or emotional in various situations. This may be that you can get angry, upset or anxious in certain situations. We will look at a technique to help us during these moments. </a:t>
            </a:r>
            <a:r>
              <a:rPr lang="en-GB" sz="2400" dirty="0">
                <a:latin typeface="XCCW Joined 1a" panose="03050602040000000000" pitchFamily="66" charset="0"/>
                <a:hlinkClick r:id="rId2"/>
              </a:rPr>
              <a:t>https://www.youtube.com/watch?v=mAPLTaRM48Y</a:t>
            </a:r>
            <a:r>
              <a:rPr lang="en-GB" sz="2400" dirty="0">
                <a:latin typeface="XCCW Joined 1a" panose="03050602040000000000" pitchFamily="66" charset="0"/>
              </a:rPr>
              <a:t> </a:t>
            </a:r>
          </a:p>
          <a:p>
            <a:endParaRPr lang="en-GB" dirty="0"/>
          </a:p>
        </p:txBody>
      </p:sp>
    </p:spTree>
    <p:extLst>
      <p:ext uri="{BB962C8B-B14F-4D97-AF65-F5344CB8AC3E}">
        <p14:creationId xmlns:p14="http://schemas.microsoft.com/office/powerpoint/2010/main" val="15484811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500"/>
                                  </p:stCondLst>
                                  <p:childTnLst>
                                    <p:set>
                                      <p:cBhvr>
                                        <p:cTn id="6" dur="1" fill="hold">
                                          <p:stCondLst>
                                            <p:cond delay="0"/>
                                          </p:stCondLst>
                                        </p:cTn>
                                        <p:tgtEl>
                                          <p:spTgt spid="21"/>
                                        </p:tgtEl>
                                        <p:attrNameLst>
                                          <p:attrName>style.visibility</p:attrName>
                                        </p:attrNameLst>
                                      </p:cBhvr>
                                      <p:to>
                                        <p:strVal val="visible"/>
                                      </p:to>
                                    </p:set>
                                    <p:animEffect transition="in" filter="fade">
                                      <p:cBhvr>
                                        <p:cTn id="7"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Title 20"/>
          <p:cNvSpPr>
            <a:spLocks noGrp="1"/>
          </p:cNvSpPr>
          <p:nvPr>
            <p:ph type="title"/>
          </p:nvPr>
        </p:nvSpPr>
        <p:spPr>
          <a:xfrm>
            <a:off x="302651" y="3170580"/>
            <a:ext cx="8220075" cy="994306"/>
          </a:xfrm>
        </p:spPr>
        <p:txBody>
          <a:bodyPr/>
          <a:lstStyle/>
          <a:p>
            <a:pPr marL="0" indent="0"/>
            <a:r>
              <a:rPr lang="en-GB" sz="3200" b="0" dirty="0">
                <a:latin typeface="XCCW Joined 1a" panose="03050602040000000000" pitchFamily="66" charset="0"/>
              </a:rPr>
              <a:t>Sabrina keeps a diary in which she writes very private things.</a:t>
            </a:r>
            <a:br>
              <a:rPr lang="en-GB" sz="3200" b="0" dirty="0">
                <a:latin typeface="XCCW Joined 1a" panose="03050602040000000000" pitchFamily="66" charset="0"/>
              </a:rPr>
            </a:br>
            <a:r>
              <a:rPr lang="en-GB" sz="3200" b="0" dirty="0">
                <a:latin typeface="XCCW Joined 1a" panose="03050602040000000000" pitchFamily="66" charset="0"/>
              </a:rPr>
              <a:t>She shares a room with their older brother.</a:t>
            </a:r>
            <a:br>
              <a:rPr lang="en-GB" sz="3200" b="0" dirty="0">
                <a:latin typeface="XCCW Joined 1a" panose="03050602040000000000" pitchFamily="66" charset="0"/>
              </a:rPr>
            </a:br>
            <a:r>
              <a:rPr lang="en-GB" sz="3200" b="0" dirty="0">
                <a:latin typeface="XCCW Joined 1a" panose="03050602040000000000" pitchFamily="66" charset="0"/>
              </a:rPr>
              <a:t>One Saturday she walks into their bedroom and finds her brother sitting on the bed reading the diary.</a:t>
            </a:r>
            <a:br>
              <a:rPr lang="en-GB" sz="3200" b="0" dirty="0">
                <a:latin typeface="XCCW Joined 1a" panose="03050602040000000000" pitchFamily="66" charset="0"/>
              </a:rPr>
            </a:br>
            <a:r>
              <a:rPr lang="en-GB" sz="3200" b="0" dirty="0">
                <a:latin typeface="XCCW Joined 1a" panose="03050602040000000000" pitchFamily="66" charset="0"/>
              </a:rPr>
              <a:t/>
            </a:r>
            <a:br>
              <a:rPr lang="en-GB" sz="3200" b="0" dirty="0">
                <a:latin typeface="XCCW Joined 1a" panose="03050602040000000000" pitchFamily="66" charset="0"/>
              </a:rPr>
            </a:br>
            <a:r>
              <a:rPr lang="en-GB" sz="3200" b="0" dirty="0">
                <a:latin typeface="XCCW Joined 1a" panose="03050602040000000000" pitchFamily="66" charset="0"/>
              </a:rPr>
              <a:t>How does Sabrina feel?</a:t>
            </a:r>
            <a:br>
              <a:rPr lang="en-GB" sz="3200" b="0" dirty="0">
                <a:latin typeface="XCCW Joined 1a" panose="03050602040000000000" pitchFamily="66" charset="0"/>
              </a:rPr>
            </a:br>
            <a:r>
              <a:rPr lang="en-GB" sz="3200" b="0" dirty="0">
                <a:latin typeface="XCCW Joined 1a" panose="03050602040000000000" pitchFamily="66" charset="0"/>
              </a:rPr>
              <a:t>How could Sabrina react to this scenario? </a:t>
            </a:r>
            <a:r>
              <a:rPr lang="en-GB" sz="3600" dirty="0">
                <a:latin typeface="XCCW Joined 1a" panose="03050602040000000000" pitchFamily="66" charset="0"/>
              </a:rPr>
              <a:t/>
            </a:r>
            <a:br>
              <a:rPr lang="en-GB" sz="3600" dirty="0">
                <a:latin typeface="XCCW Joined 1a" panose="03050602040000000000" pitchFamily="66" charset="0"/>
              </a:rPr>
            </a:br>
            <a:endParaRPr lang="en-GB" sz="3600" dirty="0">
              <a:latin typeface="+mn-lt"/>
            </a:endParaRPr>
          </a:p>
        </p:txBody>
      </p:sp>
    </p:spTree>
    <p:extLst>
      <p:ext uri="{BB962C8B-B14F-4D97-AF65-F5344CB8AC3E}">
        <p14:creationId xmlns:p14="http://schemas.microsoft.com/office/powerpoint/2010/main" val="1563758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500"/>
                                  </p:stCondLst>
                                  <p:childTnLst>
                                    <p:set>
                                      <p:cBhvr>
                                        <p:cTn id="6" dur="1" fill="hold">
                                          <p:stCondLst>
                                            <p:cond delay="0"/>
                                          </p:stCondLst>
                                        </p:cTn>
                                        <p:tgtEl>
                                          <p:spTgt spid="21"/>
                                        </p:tgtEl>
                                        <p:attrNameLst>
                                          <p:attrName>style.visibility</p:attrName>
                                        </p:attrNameLst>
                                      </p:cBhvr>
                                      <p:to>
                                        <p:strVal val="visible"/>
                                      </p:to>
                                    </p:set>
                                    <p:animEffect transition="in" filter="fade">
                                      <p:cBhvr>
                                        <p:cTn id="7"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Title 20"/>
          <p:cNvSpPr>
            <a:spLocks noGrp="1"/>
          </p:cNvSpPr>
          <p:nvPr>
            <p:ph type="title"/>
          </p:nvPr>
        </p:nvSpPr>
        <p:spPr>
          <a:xfrm>
            <a:off x="0" y="620564"/>
            <a:ext cx="8783392" cy="994306"/>
          </a:xfrm>
        </p:spPr>
        <p:txBody>
          <a:bodyPr/>
          <a:lstStyle/>
          <a:p>
            <a:r>
              <a:rPr lang="en-GB" sz="2400" b="0" dirty="0">
                <a:latin typeface="XCCW Joined 1a" panose="03050602040000000000" pitchFamily="66" charset="0"/>
              </a:rPr>
              <a:t>When we feel a negative emotion like anger it is important we don’t act impulsively. These actions could have negative consequences. </a:t>
            </a:r>
            <a:endParaRPr lang="en-GB" sz="2400" b="0" dirty="0">
              <a:latin typeface="+mn-lt"/>
            </a:endParaRPr>
          </a:p>
        </p:txBody>
      </p:sp>
      <p:sp>
        <p:nvSpPr>
          <p:cNvPr id="4" name="TextBox 3"/>
          <p:cNvSpPr txBox="1"/>
          <p:nvPr/>
        </p:nvSpPr>
        <p:spPr>
          <a:xfrm>
            <a:off x="5943600" y="3541914"/>
            <a:ext cx="2685245" cy="830997"/>
          </a:xfrm>
          <a:prstGeom prst="rect">
            <a:avLst/>
          </a:prstGeom>
          <a:noFill/>
        </p:spPr>
        <p:txBody>
          <a:bodyPr wrap="square" rtlCol="0">
            <a:spAutoFit/>
          </a:bodyPr>
          <a:lstStyle/>
          <a:p>
            <a:r>
              <a:rPr lang="en-GB" sz="2400" dirty="0" smtClean="0">
                <a:solidFill>
                  <a:srgbClr val="FF0000"/>
                </a:solidFill>
                <a:latin typeface="XCCW Joined 1a" panose="03050602040000000000" pitchFamily="66" charset="0"/>
              </a:rPr>
              <a:t>What would Sabrina feel? </a:t>
            </a:r>
            <a:endParaRPr lang="en-GB" sz="2400" dirty="0">
              <a:solidFill>
                <a:srgbClr val="FF0000"/>
              </a:solidFill>
              <a:latin typeface="XCCW Joined 1a" panose="03050602040000000000" pitchFamily="66" charset="0"/>
            </a:endParaRPr>
          </a:p>
        </p:txBody>
      </p:sp>
      <p:pic>
        <p:nvPicPr>
          <p:cNvPr id="5" name="Content Placeholder 4"/>
          <p:cNvPicPr>
            <a:picLocks noChangeAspect="1"/>
          </p:cNvPicPr>
          <p:nvPr/>
        </p:nvPicPr>
        <p:blipFill rotWithShape="1">
          <a:blip r:embed="rId2"/>
          <a:srcRect r="71890" b="22375"/>
          <a:stretch/>
        </p:blipFill>
        <p:spPr>
          <a:xfrm>
            <a:off x="838200" y="2083407"/>
            <a:ext cx="1562100" cy="4218664"/>
          </a:xfrm>
          <a:prstGeom prst="rect">
            <a:avLst/>
          </a:prstGeom>
        </p:spPr>
      </p:pic>
      <p:sp>
        <p:nvSpPr>
          <p:cNvPr id="6" name="TextBox 5"/>
          <p:cNvSpPr txBox="1"/>
          <p:nvPr/>
        </p:nvSpPr>
        <p:spPr>
          <a:xfrm>
            <a:off x="2312894" y="2433918"/>
            <a:ext cx="2810436" cy="1107996"/>
          </a:xfrm>
          <a:prstGeom prst="rect">
            <a:avLst/>
          </a:prstGeom>
          <a:noFill/>
        </p:spPr>
        <p:txBody>
          <a:bodyPr wrap="square" rtlCol="0">
            <a:spAutoFit/>
          </a:bodyPr>
          <a:lstStyle/>
          <a:p>
            <a:r>
              <a:rPr lang="en-GB" sz="6600" dirty="0" smtClean="0">
                <a:latin typeface="XCCW Joined 1a" panose="03050602040000000000" pitchFamily="66" charset="0"/>
              </a:rPr>
              <a:t>FEEL</a:t>
            </a:r>
            <a:endParaRPr lang="en-GB" sz="6600" dirty="0">
              <a:latin typeface="XCCW Joined 1a" panose="03050602040000000000" pitchFamily="66" charset="0"/>
            </a:endParaRPr>
          </a:p>
        </p:txBody>
      </p:sp>
    </p:spTree>
    <p:extLst>
      <p:ext uri="{BB962C8B-B14F-4D97-AF65-F5344CB8AC3E}">
        <p14:creationId xmlns:p14="http://schemas.microsoft.com/office/powerpoint/2010/main" val="17693175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500"/>
                                  </p:stCondLst>
                                  <p:childTnLst>
                                    <p:set>
                                      <p:cBhvr>
                                        <p:cTn id="6" dur="1" fill="hold">
                                          <p:stCondLst>
                                            <p:cond delay="0"/>
                                          </p:stCondLst>
                                        </p:cTn>
                                        <p:tgtEl>
                                          <p:spTgt spid="21"/>
                                        </p:tgtEl>
                                        <p:attrNameLst>
                                          <p:attrName>style.visibility</p:attrName>
                                        </p:attrNameLst>
                                      </p:cBhvr>
                                      <p:to>
                                        <p:strVal val="visible"/>
                                      </p:to>
                                    </p:set>
                                    <p:animEffect transition="in" filter="fade">
                                      <p:cBhvr>
                                        <p:cTn id="7"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Title 20"/>
          <p:cNvSpPr>
            <a:spLocks noGrp="1"/>
          </p:cNvSpPr>
          <p:nvPr>
            <p:ph type="title"/>
          </p:nvPr>
        </p:nvSpPr>
        <p:spPr>
          <a:xfrm>
            <a:off x="225379" y="672079"/>
            <a:ext cx="8220075" cy="994306"/>
          </a:xfrm>
        </p:spPr>
        <p:txBody>
          <a:bodyPr/>
          <a:lstStyle/>
          <a:p>
            <a:r>
              <a:rPr lang="en-GB" sz="2800" b="0" dirty="0">
                <a:latin typeface="XCCW Joined 1a" panose="03050602040000000000" pitchFamily="66" charset="0"/>
              </a:rPr>
              <a:t>If Sabrina had time to think and reflect, she can consider her reaction. </a:t>
            </a:r>
            <a:endParaRPr lang="en-GB" sz="2800" b="0" dirty="0">
              <a:latin typeface="+mn-lt"/>
            </a:endParaRPr>
          </a:p>
        </p:txBody>
      </p:sp>
      <p:pic>
        <p:nvPicPr>
          <p:cNvPr id="3" name="Content Placeholder 3"/>
          <p:cNvPicPr>
            <a:picLocks noChangeAspect="1"/>
          </p:cNvPicPr>
          <p:nvPr/>
        </p:nvPicPr>
        <p:blipFill rotWithShape="1">
          <a:blip r:embed="rId2"/>
          <a:srcRect l="70937" r="2152" b="22781"/>
          <a:stretch/>
        </p:blipFill>
        <p:spPr>
          <a:xfrm>
            <a:off x="605117" y="1956348"/>
            <a:ext cx="1299884" cy="3647810"/>
          </a:xfrm>
          <a:prstGeom prst="rect">
            <a:avLst/>
          </a:prstGeom>
        </p:spPr>
      </p:pic>
      <p:sp>
        <p:nvSpPr>
          <p:cNvPr id="4" name="TextBox 3"/>
          <p:cNvSpPr txBox="1"/>
          <p:nvPr/>
        </p:nvSpPr>
        <p:spPr>
          <a:xfrm>
            <a:off x="1882588" y="3402106"/>
            <a:ext cx="3953435" cy="1107996"/>
          </a:xfrm>
          <a:prstGeom prst="rect">
            <a:avLst/>
          </a:prstGeom>
          <a:noFill/>
        </p:spPr>
        <p:txBody>
          <a:bodyPr wrap="square" rtlCol="0">
            <a:spAutoFit/>
          </a:bodyPr>
          <a:lstStyle/>
          <a:p>
            <a:r>
              <a:rPr lang="en-GB" sz="6600" dirty="0" smtClean="0">
                <a:latin typeface="XCCW Joined 1a" panose="03050602040000000000" pitchFamily="66" charset="0"/>
              </a:rPr>
              <a:t>THINK</a:t>
            </a:r>
            <a:endParaRPr lang="en-GB" sz="6600" dirty="0">
              <a:latin typeface="XCCW Joined 1a" panose="03050602040000000000" pitchFamily="66" charset="0"/>
            </a:endParaRPr>
          </a:p>
        </p:txBody>
      </p:sp>
      <p:sp>
        <p:nvSpPr>
          <p:cNvPr id="5" name="TextBox 4"/>
          <p:cNvSpPr txBox="1"/>
          <p:nvPr/>
        </p:nvSpPr>
        <p:spPr>
          <a:xfrm>
            <a:off x="3859305" y="4938243"/>
            <a:ext cx="4667250" cy="830997"/>
          </a:xfrm>
          <a:prstGeom prst="rect">
            <a:avLst/>
          </a:prstGeom>
          <a:noFill/>
        </p:spPr>
        <p:txBody>
          <a:bodyPr wrap="square" rtlCol="0">
            <a:spAutoFit/>
          </a:bodyPr>
          <a:lstStyle/>
          <a:p>
            <a:r>
              <a:rPr lang="en-GB" sz="2400" dirty="0" smtClean="0">
                <a:solidFill>
                  <a:srgbClr val="FF0000"/>
                </a:solidFill>
                <a:latin typeface="XCCW Joined 1a" panose="03050602040000000000" pitchFamily="66" charset="0"/>
              </a:rPr>
              <a:t>What are the options Sabrina could consider?</a:t>
            </a:r>
            <a:endParaRPr lang="en-GB" sz="2400" dirty="0">
              <a:solidFill>
                <a:srgbClr val="FF0000"/>
              </a:solidFill>
              <a:latin typeface="XCCW Joined 1a" panose="03050602040000000000" pitchFamily="66" charset="0"/>
            </a:endParaRPr>
          </a:p>
        </p:txBody>
      </p:sp>
    </p:spTree>
    <p:extLst>
      <p:ext uri="{BB962C8B-B14F-4D97-AF65-F5344CB8AC3E}">
        <p14:creationId xmlns:p14="http://schemas.microsoft.com/office/powerpoint/2010/main" val="26135703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500"/>
                                  </p:stCondLst>
                                  <p:childTnLst>
                                    <p:set>
                                      <p:cBhvr>
                                        <p:cTn id="6" dur="1" fill="hold">
                                          <p:stCondLst>
                                            <p:cond delay="0"/>
                                          </p:stCondLst>
                                        </p:cTn>
                                        <p:tgtEl>
                                          <p:spTgt spid="21"/>
                                        </p:tgtEl>
                                        <p:attrNameLst>
                                          <p:attrName>style.visibility</p:attrName>
                                        </p:attrNameLst>
                                      </p:cBhvr>
                                      <p:to>
                                        <p:strVal val="visible"/>
                                      </p:to>
                                    </p:set>
                                    <p:animEffect transition="in" filter="fade">
                                      <p:cBhvr>
                                        <p:cTn id="7"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Title 20"/>
          <p:cNvSpPr>
            <a:spLocks noGrp="1"/>
          </p:cNvSpPr>
          <p:nvPr>
            <p:ph type="title"/>
          </p:nvPr>
        </p:nvSpPr>
        <p:spPr>
          <a:xfrm>
            <a:off x="560229" y="659200"/>
            <a:ext cx="8220075" cy="994306"/>
          </a:xfrm>
        </p:spPr>
        <p:txBody>
          <a:bodyPr/>
          <a:lstStyle/>
          <a:p>
            <a:r>
              <a:rPr lang="en-GB" sz="2800" b="0" dirty="0">
                <a:latin typeface="XCCW Joined 1a" panose="03050602040000000000" pitchFamily="66" charset="0"/>
              </a:rPr>
              <a:t>Having thought about the sensible action, now Sabrina can do that action.</a:t>
            </a:r>
            <a:endParaRPr lang="en-GB" sz="2800" b="0" dirty="0">
              <a:latin typeface="+mn-lt"/>
            </a:endParaRPr>
          </a:p>
        </p:txBody>
      </p:sp>
      <p:pic>
        <p:nvPicPr>
          <p:cNvPr id="4" name="Picture 2" descr="Image result for traffic lights"/>
          <p:cNvPicPr>
            <a:picLocks noChangeAspect="1" noChangeArrowheads="1"/>
          </p:cNvPicPr>
          <p:nvPr/>
        </p:nvPicPr>
        <p:blipFill rotWithShape="1">
          <a:blip r:embed="rId2">
            <a:extLst>
              <a:ext uri="{28A0092B-C50C-407E-A947-70E740481C1C}">
                <a14:useLocalDpi xmlns:a14="http://schemas.microsoft.com/office/drawing/2010/main" val="0"/>
              </a:ext>
            </a:extLst>
          </a:blip>
          <a:srcRect l="36339" r="37540" b="22849"/>
          <a:stretch/>
        </p:blipFill>
        <p:spPr bwMode="auto">
          <a:xfrm>
            <a:off x="968187" y="1825625"/>
            <a:ext cx="1277033" cy="3688789"/>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2375207" y="4406418"/>
            <a:ext cx="3953435" cy="1107996"/>
          </a:xfrm>
          <a:prstGeom prst="rect">
            <a:avLst/>
          </a:prstGeom>
          <a:noFill/>
        </p:spPr>
        <p:txBody>
          <a:bodyPr wrap="square" rtlCol="0">
            <a:spAutoFit/>
          </a:bodyPr>
          <a:lstStyle/>
          <a:p>
            <a:r>
              <a:rPr lang="en-GB" sz="6600" dirty="0" smtClean="0">
                <a:latin typeface="XCCW Joined 1a" panose="03050602040000000000" pitchFamily="66" charset="0"/>
              </a:rPr>
              <a:t>DO</a:t>
            </a:r>
            <a:endParaRPr lang="en-GB" sz="6600" dirty="0">
              <a:latin typeface="XCCW Joined 1a" panose="03050602040000000000" pitchFamily="66" charset="0"/>
            </a:endParaRPr>
          </a:p>
        </p:txBody>
      </p:sp>
      <p:sp>
        <p:nvSpPr>
          <p:cNvPr id="6" name="TextBox 5"/>
          <p:cNvSpPr txBox="1"/>
          <p:nvPr/>
        </p:nvSpPr>
        <p:spPr>
          <a:xfrm>
            <a:off x="3695700" y="5514414"/>
            <a:ext cx="5448300" cy="461665"/>
          </a:xfrm>
          <a:prstGeom prst="rect">
            <a:avLst/>
          </a:prstGeom>
          <a:noFill/>
        </p:spPr>
        <p:txBody>
          <a:bodyPr wrap="square" rtlCol="0">
            <a:spAutoFit/>
          </a:bodyPr>
          <a:lstStyle/>
          <a:p>
            <a:r>
              <a:rPr lang="en-GB" sz="2400" dirty="0" smtClean="0">
                <a:solidFill>
                  <a:srgbClr val="FF0000"/>
                </a:solidFill>
                <a:latin typeface="XCCW Joined 1a" panose="03050602040000000000" pitchFamily="66" charset="0"/>
              </a:rPr>
              <a:t>What should Sabrina do? </a:t>
            </a:r>
            <a:endParaRPr lang="en-GB" sz="2400" dirty="0">
              <a:solidFill>
                <a:srgbClr val="FF0000"/>
              </a:solidFill>
              <a:latin typeface="XCCW Joined 1a" panose="03050602040000000000" pitchFamily="66" charset="0"/>
            </a:endParaRPr>
          </a:p>
        </p:txBody>
      </p:sp>
    </p:spTree>
    <p:extLst>
      <p:ext uri="{BB962C8B-B14F-4D97-AF65-F5344CB8AC3E}">
        <p14:creationId xmlns:p14="http://schemas.microsoft.com/office/powerpoint/2010/main" val="23429634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500"/>
                                  </p:stCondLst>
                                  <p:childTnLst>
                                    <p:set>
                                      <p:cBhvr>
                                        <p:cTn id="6" dur="1" fill="hold">
                                          <p:stCondLst>
                                            <p:cond delay="0"/>
                                          </p:stCondLst>
                                        </p:cTn>
                                        <p:tgtEl>
                                          <p:spTgt spid="21"/>
                                        </p:tgtEl>
                                        <p:attrNameLst>
                                          <p:attrName>style.visibility</p:attrName>
                                        </p:attrNameLst>
                                      </p:cBhvr>
                                      <p:to>
                                        <p:strVal val="visible"/>
                                      </p:to>
                                    </p:set>
                                    <p:animEffect transition="in" filter="fade">
                                      <p:cBhvr>
                                        <p:cTn id="7"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Title 20"/>
          <p:cNvSpPr>
            <a:spLocks noGrp="1"/>
          </p:cNvSpPr>
          <p:nvPr>
            <p:ph type="title"/>
          </p:nvPr>
        </p:nvSpPr>
        <p:spPr>
          <a:xfrm>
            <a:off x="354167" y="375865"/>
            <a:ext cx="8220075" cy="994306"/>
          </a:xfrm>
        </p:spPr>
        <p:txBody>
          <a:bodyPr/>
          <a:lstStyle/>
          <a:p>
            <a:r>
              <a:rPr lang="en-GB" sz="3600" dirty="0">
                <a:latin typeface="XCCW Joined 1a" panose="03050602040000000000" pitchFamily="66" charset="0"/>
              </a:rPr>
              <a:t>REMEMBER!</a:t>
            </a:r>
            <a:r>
              <a:rPr lang="en-GB" sz="3600" dirty="0"/>
              <a:t> </a:t>
            </a:r>
            <a:endParaRPr lang="en-GB" sz="3600" dirty="0">
              <a:latin typeface="+mn-lt"/>
            </a:endParaRPr>
          </a:p>
        </p:txBody>
      </p:sp>
      <p:pic>
        <p:nvPicPr>
          <p:cNvPr id="4" name="Picture 3"/>
          <p:cNvPicPr>
            <a:picLocks noChangeAspect="1"/>
          </p:cNvPicPr>
          <p:nvPr/>
        </p:nvPicPr>
        <p:blipFill>
          <a:blip r:embed="rId2">
            <a:extLst>
              <a:ext uri="{BEBA8EAE-BF5A-486C-A8C5-ECC9F3942E4B}">
                <a14:imgProps xmlns:a14="http://schemas.microsoft.com/office/drawing/2010/main">
                  <a14:imgLayer r:embed="rId3">
                    <a14:imgEffect>
                      <a14:backgroundRemoval t="0" b="100000" l="9778" r="89778"/>
                    </a14:imgEffect>
                  </a14:imgLayer>
                </a14:imgProps>
              </a:ext>
            </a:extLst>
          </a:blip>
          <a:stretch>
            <a:fillRect/>
          </a:stretch>
        </p:blipFill>
        <p:spPr>
          <a:xfrm>
            <a:off x="354167" y="1574778"/>
            <a:ext cx="3791044" cy="3791044"/>
          </a:xfrm>
          <a:prstGeom prst="rect">
            <a:avLst/>
          </a:prstGeom>
        </p:spPr>
      </p:pic>
      <p:sp>
        <p:nvSpPr>
          <p:cNvPr id="5" name="Content Placeholder 2"/>
          <p:cNvSpPr txBox="1">
            <a:spLocks/>
          </p:cNvSpPr>
          <p:nvPr/>
        </p:nvSpPr>
        <p:spPr>
          <a:xfrm>
            <a:off x="4082117" y="1901825"/>
            <a:ext cx="5316071" cy="4588622"/>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1800" kern="1200">
                <a:solidFill>
                  <a:srgbClr val="1C1C1C"/>
                </a:solidFill>
                <a:latin typeface="Twinkl" pitchFamily="50" charset="0"/>
                <a:ea typeface="Twinkl" pitchFamily="2" charset="0"/>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600" kern="1200">
                <a:solidFill>
                  <a:srgbClr val="1C1C1C"/>
                </a:solidFill>
                <a:latin typeface="Twinkl" pitchFamily="50" charset="0"/>
                <a:ea typeface="Twinkl" pitchFamily="2" charset="0"/>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400" kern="1200">
                <a:solidFill>
                  <a:srgbClr val="1C1C1C"/>
                </a:solidFill>
                <a:latin typeface="Twinkl" pitchFamily="50" charset="0"/>
                <a:ea typeface="Twinkl" pitchFamily="2" charset="0"/>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400" kern="1200">
                <a:solidFill>
                  <a:srgbClr val="1C1C1C"/>
                </a:solidFill>
                <a:latin typeface="Twinkl" pitchFamily="50" charset="0"/>
                <a:ea typeface="Twinkl" pitchFamily="2" charset="0"/>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400" kern="1200">
                <a:solidFill>
                  <a:srgbClr val="1C1C1C"/>
                </a:solidFill>
                <a:latin typeface="Twinkl" pitchFamily="50" charset="0"/>
                <a:ea typeface="Twinkl" pitchFamily="2" charset="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GB" sz="8000" smtClean="0">
                <a:latin typeface="XCCW Joined 1a" panose="03050602040000000000" pitchFamily="66" charset="0"/>
              </a:rPr>
              <a:t>FEEL </a:t>
            </a:r>
          </a:p>
          <a:p>
            <a:pPr marL="0" indent="0">
              <a:buFont typeface="Arial" panose="020B0604020202020204" pitchFamily="34" charset="0"/>
              <a:buNone/>
            </a:pPr>
            <a:r>
              <a:rPr lang="en-GB" sz="8000" smtClean="0">
                <a:latin typeface="XCCW Joined 1a" panose="03050602040000000000" pitchFamily="66" charset="0"/>
              </a:rPr>
              <a:t>THINK</a:t>
            </a:r>
          </a:p>
          <a:p>
            <a:pPr marL="0" indent="0">
              <a:buFont typeface="Arial" panose="020B0604020202020204" pitchFamily="34" charset="0"/>
              <a:buNone/>
            </a:pPr>
            <a:r>
              <a:rPr lang="en-GB" sz="8000" smtClean="0">
                <a:latin typeface="XCCW Joined 1a" panose="03050602040000000000" pitchFamily="66" charset="0"/>
              </a:rPr>
              <a:t>DO</a:t>
            </a:r>
            <a:endParaRPr lang="en-GB" sz="8000" dirty="0">
              <a:latin typeface="XCCW Joined 1a" panose="03050602040000000000" pitchFamily="66" charset="0"/>
            </a:endParaRPr>
          </a:p>
        </p:txBody>
      </p:sp>
    </p:spTree>
    <p:extLst>
      <p:ext uri="{BB962C8B-B14F-4D97-AF65-F5344CB8AC3E}">
        <p14:creationId xmlns:p14="http://schemas.microsoft.com/office/powerpoint/2010/main" val="22821110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500"/>
                                  </p:stCondLst>
                                  <p:childTnLst>
                                    <p:set>
                                      <p:cBhvr>
                                        <p:cTn id="6" dur="1" fill="hold">
                                          <p:stCondLst>
                                            <p:cond delay="0"/>
                                          </p:stCondLst>
                                        </p:cTn>
                                        <p:tgtEl>
                                          <p:spTgt spid="21"/>
                                        </p:tgtEl>
                                        <p:attrNameLst>
                                          <p:attrName>style.visibility</p:attrName>
                                        </p:attrNameLst>
                                      </p:cBhvr>
                                      <p:to>
                                        <p:strVal val="visible"/>
                                      </p:to>
                                    </p:set>
                                    <p:animEffect transition="in" filter="fade">
                                      <p:cBhvr>
                                        <p:cTn id="7"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Lst>
  </p:timing>
</p:sld>
</file>

<file path=ppt/theme/theme1.xml><?xml version="1.0" encoding="utf-8"?>
<a:theme xmlns:a="http://schemas.openxmlformats.org/drawingml/2006/main" name="Office Theme">
  <a:themeElements>
    <a:clrScheme name="Twinkl Template">
      <a:dk1>
        <a:srgbClr val="1C1C1C"/>
      </a:dk1>
      <a:lt1>
        <a:sysClr val="window" lastClr="FFFFFF"/>
      </a:lt1>
      <a:dk2>
        <a:srgbClr val="4A4A4A"/>
      </a:dk2>
      <a:lt2>
        <a:srgbClr val="F4F2F2"/>
      </a:lt2>
      <a:accent1>
        <a:srgbClr val="E34192"/>
      </a:accent1>
      <a:accent2>
        <a:srgbClr val="EB8634"/>
      </a:accent2>
      <a:accent3>
        <a:srgbClr val="E6C734"/>
      </a:accent3>
      <a:accent4>
        <a:srgbClr val="79AD42"/>
      </a:accent4>
      <a:accent5>
        <a:srgbClr val="23A7F9"/>
      </a:accent5>
      <a:accent6>
        <a:srgbClr val="954EBE"/>
      </a:accent6>
      <a:hlink>
        <a:srgbClr val="23A7F9"/>
      </a:hlink>
      <a:folHlink>
        <a:srgbClr val="757070"/>
      </a:folHlink>
    </a:clrScheme>
    <a:fontScheme name="Custom 1">
      <a:majorFont>
        <a:latin typeface="Twinkl Sb"/>
        <a:ea typeface=""/>
        <a:cs typeface=""/>
      </a:majorFont>
      <a:minorFont>
        <a:latin typeface="Twinkl"/>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rgbClr val="18A0DB"/>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PowerPoint Guidance.pptx" id="{180D27B9-5640-447B-B5C0-DD73573B2821}" vid="{310EF2B5-F8B8-4941-8818-76ED4D5D3054}"/>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76</TotalTime>
  <Words>241</Words>
  <Application>Microsoft Office PowerPoint</Application>
  <PresentationFormat>On-screen Show (4:3)</PresentationFormat>
  <Paragraphs>33</Paragraphs>
  <Slides>10</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10</vt:i4>
      </vt:variant>
    </vt:vector>
  </HeadingPairs>
  <TitlesOfParts>
    <vt:vector size="15" baseType="lpstr">
      <vt:lpstr>XCCW Joined 1a</vt:lpstr>
      <vt:lpstr>Arial</vt:lpstr>
      <vt:lpstr>Twinkl</vt:lpstr>
      <vt:lpstr>Calibri</vt:lpstr>
      <vt:lpstr>Office Theme</vt:lpstr>
      <vt:lpstr>Thursday 6th May 2021 LO: To learn strategies to deal with feelings in the context of relationships  I am able to identify feelings and understand how they affect behaviour I can practise strategies for managing relationships and changes during puberty  I can empathise with other people’s feelings in relationships, including parents and carers</vt:lpstr>
      <vt:lpstr>How can these images be linked to growing up?  </vt:lpstr>
      <vt:lpstr>Can you add to this list?</vt:lpstr>
      <vt:lpstr>Hormonal Changes </vt:lpstr>
      <vt:lpstr>Sabrina keeps a diary in which she writes very private things. She shares a room with their older brother. One Saturday she walks into their bedroom and finds her brother sitting on the bed reading the diary.  How does Sabrina feel? How could Sabrina react to this scenario?  </vt:lpstr>
      <vt:lpstr>When we feel a negative emotion like anger it is important we don’t act impulsively. These actions could have negative consequences. </vt:lpstr>
      <vt:lpstr>If Sabrina had time to think and reflect, she can consider her reaction. </vt:lpstr>
      <vt:lpstr>Having thought about the sensible action, now Sabrina can do that action.</vt:lpstr>
      <vt:lpstr>REMEMBER! </vt:lpstr>
      <vt:lpstr>Main Task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Guidance</dc:title>
  <dc:creator>Sarah Fletcher</dc:creator>
  <cp:lastModifiedBy>Catherine Hickey</cp:lastModifiedBy>
  <cp:revision>11</cp:revision>
  <dcterms:created xsi:type="dcterms:W3CDTF">2019-03-06T14:54:46Z</dcterms:created>
  <dcterms:modified xsi:type="dcterms:W3CDTF">2021-04-27T13:54:45Z</dcterms:modified>
</cp:coreProperties>
</file>