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81" r:id="rId2"/>
    <p:sldId id="295" r:id="rId3"/>
    <p:sldId id="282" r:id="rId4"/>
    <p:sldId id="291" r:id="rId5"/>
    <p:sldId id="292" r:id="rId6"/>
    <p:sldId id="283" r:id="rId7"/>
    <p:sldId id="284" r:id="rId8"/>
    <p:sldId id="290" r:id="rId9"/>
    <p:sldId id="286" r:id="rId10"/>
    <p:sldId id="287" r:id="rId11"/>
    <p:sldId id="288" r:id="rId12"/>
    <p:sldId id="294" r:id="rId13"/>
    <p:sldId id="293" r:id="rId14"/>
    <p:sldId id="289" r:id="rId15"/>
    <p:sldId id="278" r:id="rId16"/>
  </p:sldIdLst>
  <p:sldSz cx="9144000" cy="6858000" type="screen4x3"/>
  <p:notesSz cx="6858000" cy="9144000"/>
  <p:embeddedFontLst>
    <p:embeddedFont>
      <p:font typeface="XCCW Joined 1a" panose="03050602040000000000" pitchFamily="66" charset="0"/>
      <p:regular r:id="rId19"/>
    </p:embeddedFont>
    <p:embeddedFont>
      <p:font typeface="Sassoon Infant Md" panose="02000603050000020003" charset="0"/>
      <p:regular r:id="rId20"/>
    </p:embeddedFont>
    <p:embeddedFont>
      <p:font typeface="Twinkl" panose="020B0604020202020204" charset="0"/>
      <p:regular r:id="rId21"/>
      <p:bold r:id="rId22"/>
    </p:embeddedFont>
    <p:embeddedFont>
      <p:font typeface="Sassoon Infant Rg" panose="02000503030000020003"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15C"/>
    <a:srgbClr val="D6794D"/>
    <a:srgbClr val="1C1C1C"/>
    <a:srgbClr val="A7A7A7"/>
    <a:srgbClr val="1D191D"/>
    <a:srgbClr val="A9DA74"/>
    <a:srgbClr val="FDFDFD"/>
    <a:srgbClr val="A21770"/>
    <a:srgbClr val="FEFBDA"/>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snapToGrid="0" showGuides="1">
      <p:cViewPr varScale="1">
        <p:scale>
          <a:sx n="69" d="100"/>
          <a:sy n="69" d="100"/>
        </p:scale>
        <p:origin x="1380"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25" d="100"/>
        <a:sy n="125" d="100"/>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C7C2C3-9C8E-4D9B-B21A-29D0D77AA6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8AD2D0E-4967-4039-8BFA-F29BC98357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A34B9CE-EF80-497E-ADF1-26E3E07926B6}" type="datetimeFigureOut">
              <a:rPr lang="en-GB"/>
              <a:pPr>
                <a:defRPr/>
              </a:pPr>
              <a:t>01/04/2021</a:t>
            </a:fld>
            <a:endParaRPr lang="en-GB"/>
          </a:p>
        </p:txBody>
      </p:sp>
      <p:sp>
        <p:nvSpPr>
          <p:cNvPr id="4" name="Footer Placeholder 3">
            <a:extLst>
              <a:ext uri="{FF2B5EF4-FFF2-40B4-BE49-F238E27FC236}">
                <a16:creationId xmlns:a16="http://schemas.microsoft.com/office/drawing/2014/main" id="{02165372-BEF1-46C9-B551-0B92B84977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1597C8AB-C5B9-4CAB-9BB5-469641DB3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14C6698-6B4F-4730-89D9-8F49298653D5}" type="slidenum">
              <a:rPr lang="en-GB"/>
              <a:pPr>
                <a:defRPr/>
              </a:pPr>
              <a:t>‹#›</a:t>
            </a:fld>
            <a:endParaRPr lang="en-GB"/>
          </a:p>
        </p:txBody>
      </p:sp>
    </p:spTree>
    <p:extLst>
      <p:ext uri="{BB962C8B-B14F-4D97-AF65-F5344CB8AC3E}">
        <p14:creationId xmlns:p14="http://schemas.microsoft.com/office/powerpoint/2010/main" val="242399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AC7D6B-A1C5-417D-83DF-FAFE0DD61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Twinkl" pitchFamily="2" charset="0"/>
              </a:defRPr>
            </a:lvl1pPr>
          </a:lstStyle>
          <a:p>
            <a:pPr>
              <a:defRPr/>
            </a:pPr>
            <a:endParaRPr lang="en-GB" dirty="0"/>
          </a:p>
        </p:txBody>
      </p:sp>
      <p:sp>
        <p:nvSpPr>
          <p:cNvPr id="3" name="Date Placeholder 2">
            <a:extLst>
              <a:ext uri="{FF2B5EF4-FFF2-40B4-BE49-F238E27FC236}">
                <a16:creationId xmlns:a16="http://schemas.microsoft.com/office/drawing/2014/main" id="{C6E5BCC9-6735-4157-B48A-3C39FEC602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Twinkl" pitchFamily="2" charset="0"/>
              </a:defRPr>
            </a:lvl1pPr>
          </a:lstStyle>
          <a:p>
            <a:pPr>
              <a:defRPr/>
            </a:pPr>
            <a:fld id="{EA149A71-039B-4E81-9690-F223A70BA653}" type="datetimeFigureOut">
              <a:rPr lang="en-GB" smtClean="0"/>
              <a:pPr>
                <a:defRPr/>
              </a:pPr>
              <a:t>01/04/2021</a:t>
            </a:fld>
            <a:endParaRPr lang="en-GB" dirty="0"/>
          </a:p>
        </p:txBody>
      </p:sp>
      <p:sp>
        <p:nvSpPr>
          <p:cNvPr id="4" name="Slide Image Placeholder 3">
            <a:extLst>
              <a:ext uri="{FF2B5EF4-FFF2-40B4-BE49-F238E27FC236}">
                <a16:creationId xmlns:a16="http://schemas.microsoft.com/office/drawing/2014/main" id="{2C4F45FD-57B0-48B3-9639-57270ACA609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327DE0C-750E-4A95-B0DC-4C755D4C26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EFD4D34-ACA6-4CDC-9627-6CC88F83A12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Twinkl" pitchFamily="2" charset="0"/>
              </a:defRPr>
            </a:lvl1pPr>
          </a:lstStyle>
          <a:p>
            <a:pPr>
              <a:defRPr/>
            </a:pPr>
            <a:endParaRPr lang="en-GB" dirty="0"/>
          </a:p>
        </p:txBody>
      </p:sp>
      <p:sp>
        <p:nvSpPr>
          <p:cNvPr id="7" name="Slide Number Placeholder 6">
            <a:extLst>
              <a:ext uri="{FF2B5EF4-FFF2-40B4-BE49-F238E27FC236}">
                <a16:creationId xmlns:a16="http://schemas.microsoft.com/office/drawing/2014/main" id="{EC093627-3AF3-4805-9FE9-3DB8ABEC89C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Twinkl" pitchFamily="2" charset="0"/>
              </a:defRPr>
            </a:lvl1pPr>
          </a:lstStyle>
          <a:p>
            <a:pPr>
              <a:defRPr/>
            </a:pPr>
            <a:fld id="{F086EAD9-0DFB-4982-BB10-862C28CF642C}" type="slidenum">
              <a:rPr lang="en-GB" smtClean="0"/>
              <a:pPr>
                <a:defRPr/>
              </a:pPr>
              <a:t>‹#›</a:t>
            </a:fld>
            <a:endParaRPr lang="en-GB" dirty="0"/>
          </a:p>
        </p:txBody>
      </p:sp>
    </p:spTree>
    <p:extLst>
      <p:ext uri="{BB962C8B-B14F-4D97-AF65-F5344CB8AC3E}">
        <p14:creationId xmlns:p14="http://schemas.microsoft.com/office/powerpoint/2010/main" val="30184801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Teacher Note - Please check your volume is set to the appropriate level for this video. Please do not let the next video automatically play at the end of the clip. Please check the content in this link, including any comments, is suitable for your educational environment before showing. Twinkl accepts no responsibility for the content of third party websites.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C4ECF529-3E81-4A90-A8DD-3FC8786B259A}" type="slidenum">
              <a:rPr lang="en-GB" altLang="en-US"/>
              <a:pPr/>
              <a:t>4</a:t>
            </a:fld>
            <a:endParaRPr lang="en-GB" altLang="en-US"/>
          </a:p>
        </p:txBody>
      </p:sp>
    </p:spTree>
    <p:extLst>
      <p:ext uri="{BB962C8B-B14F-4D97-AF65-F5344CB8AC3E}">
        <p14:creationId xmlns:p14="http://schemas.microsoft.com/office/powerpoint/2010/main" val="206881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07D6AC1-8E89-4B91-BA8E-D204BE65799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id="{E8668B28-28D7-4836-BEBD-5985A3C11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807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4F0ED6-02A2-4684-A9A0-DC345BFEDA4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id="{7789401A-334B-417A-A132-9CAAA91612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66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E8A3488-D412-40DD-89DF-A876F86872C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12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winkl" pitchFamily="2"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winkl" pitchFamily="2" charset="0"/>
              </a:defRPr>
            </a:lvl1pPr>
          </a:lstStyle>
          <a:p>
            <a:pPr lvl="0"/>
            <a:r>
              <a:rPr lang="en-US" dirty="0"/>
              <a:t>Click to edit Master text styles</a:t>
            </a:r>
          </a:p>
        </p:txBody>
      </p:sp>
    </p:spTree>
    <p:extLst>
      <p:ext uri="{BB962C8B-B14F-4D97-AF65-F5344CB8AC3E}">
        <p14:creationId xmlns:p14="http://schemas.microsoft.com/office/powerpoint/2010/main" val="235653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99940847-2A57-4A4C-A346-CF9035D19D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6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93D0352-7E8F-4FBF-8EE1-0B69ABBAA24D}"/>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28A5AE75-F92C-4D01-93D0-2D565A53A95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1" r:id="rId4"/>
    <p:sldLayoutId id="2147483712" r:id="rId5"/>
    <p:sldLayoutId id="2147483716" r:id="rId6"/>
  </p:sldLayoutIdLst>
  <p:txStyles>
    <p:titleStyle>
      <a:lvl1pPr algn="l" rtl="0" eaLnBrk="0" fontAlgn="base" hangingPunct="0">
        <a:lnSpc>
          <a:spcPct val="90000"/>
        </a:lnSpc>
        <a:spcBef>
          <a:spcPct val="0"/>
        </a:spcBef>
        <a:spcAft>
          <a:spcPct val="0"/>
        </a:spcAft>
        <a:defRPr sz="40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co.uk/url?sa=i&amp;url=http://www.clker.com/clipart-drum.html&amp;psig=AOvVaw3Ttsp_232AOGvRLRHFada6&amp;ust=1596895884616000&amp;source=images&amp;cd=vfe&amp;ved=0CAIQjRxqFwoTCMCMiIKjiesCFQAAAAAdAAAAABA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bbc.co.uk/education/clips/z9h6n3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youtube.com/watch?v=QAlvdmQAEQ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983" y="1282459"/>
            <a:ext cx="8421221" cy="1790700"/>
          </a:xfrm>
        </p:spPr>
        <p:txBody>
          <a:bodyPr>
            <a:noAutofit/>
          </a:bodyPr>
          <a:lstStyle/>
          <a:p>
            <a:pPr algn="l"/>
            <a:r>
              <a:rPr lang="en-GB" sz="3200" u="sng" dirty="0">
                <a:latin typeface="XCCW Joined 1a" panose="03050602040000000000" pitchFamily="66" charset="0"/>
              </a:rPr>
              <a:t/>
            </a:r>
            <a:br>
              <a:rPr lang="en-GB" sz="3200" u="sng" dirty="0">
                <a:latin typeface="XCCW Joined 1a" panose="03050602040000000000" pitchFamily="66" charset="0"/>
              </a:rPr>
            </a:br>
            <a:r>
              <a:rPr lang="en-GB" sz="3200" u="sng" dirty="0" smtClean="0">
                <a:latin typeface="XCCW Joined 1a" panose="03050602040000000000" pitchFamily="66" charset="0"/>
              </a:rPr>
              <a:t>Thursday 22</a:t>
            </a:r>
            <a:r>
              <a:rPr lang="en-GB" sz="3200" u="sng" baseline="30000" dirty="0" smtClean="0">
                <a:latin typeface="XCCW Joined 1a" panose="03050602040000000000" pitchFamily="66" charset="0"/>
              </a:rPr>
              <a:t>nd</a:t>
            </a:r>
            <a:r>
              <a:rPr lang="en-GB" sz="3200" u="sng" dirty="0" smtClean="0">
                <a:latin typeface="XCCW Joined 1a" panose="03050602040000000000" pitchFamily="66" charset="0"/>
              </a:rPr>
              <a:t> May 2021</a:t>
            </a:r>
            <a:br>
              <a:rPr lang="en-GB" sz="3200" u="sng" dirty="0" smtClean="0">
                <a:latin typeface="XCCW Joined 1a" panose="03050602040000000000" pitchFamily="66" charset="0"/>
              </a:rPr>
            </a:br>
            <a:r>
              <a:rPr lang="en-GB" sz="3200" u="sng" dirty="0">
                <a:latin typeface="XCCW Joined 1a" panose="03050602040000000000" pitchFamily="66" charset="0"/>
              </a:rPr>
              <a:t/>
            </a:r>
            <a:br>
              <a:rPr lang="en-GB" sz="3200" u="sng" dirty="0">
                <a:latin typeface="XCCW Joined 1a" panose="03050602040000000000" pitchFamily="66" charset="0"/>
              </a:rPr>
            </a:br>
            <a:r>
              <a:rPr lang="en-GB" sz="3200" u="sng" dirty="0" smtClean="0">
                <a:latin typeface="XCCW Joined 1a" panose="03050602040000000000" pitchFamily="66" charset="0"/>
              </a:rPr>
              <a:t>LO</a:t>
            </a:r>
            <a:r>
              <a:rPr lang="en-GB" sz="3200" u="sng" dirty="0">
                <a:latin typeface="XCCW Joined 1a" panose="03050602040000000000" pitchFamily="66" charset="0"/>
              </a:rPr>
              <a:t>: To identify how sounds are made, associating some of them with something vibrating</a:t>
            </a:r>
          </a:p>
        </p:txBody>
      </p:sp>
      <p:sp>
        <p:nvSpPr>
          <p:cNvPr id="3" name="Subtitle 2"/>
          <p:cNvSpPr>
            <a:spLocks noGrp="1"/>
          </p:cNvSpPr>
          <p:nvPr>
            <p:ph type="subTitle" idx="1"/>
          </p:nvPr>
        </p:nvSpPr>
        <p:spPr>
          <a:xfrm>
            <a:off x="463080" y="3837566"/>
            <a:ext cx="8201025" cy="1655762"/>
          </a:xfrm>
        </p:spPr>
        <p:txBody>
          <a:bodyPr>
            <a:normAutofit fontScale="85000" lnSpcReduction="20000"/>
          </a:bodyPr>
          <a:lstStyle/>
          <a:p>
            <a:r>
              <a:rPr lang="en-GB" b="1" dirty="0" smtClean="0">
                <a:latin typeface="XCCW Joined 1a" panose="03050602040000000000" pitchFamily="66" charset="0"/>
              </a:rPr>
              <a:t>I can identify how sounds are made</a:t>
            </a:r>
            <a:endParaRPr lang="en-GB" dirty="0" smtClean="0">
              <a:latin typeface="XCCW Joined 1a" panose="03050602040000000000" pitchFamily="66" charset="0"/>
            </a:endParaRPr>
          </a:p>
          <a:p>
            <a:r>
              <a:rPr lang="en-GB" b="1" dirty="0" smtClean="0">
                <a:latin typeface="XCCW Joined 1a" panose="03050602040000000000" pitchFamily="66" charset="0"/>
              </a:rPr>
              <a:t>I understand that sounds are made with something vibrating</a:t>
            </a:r>
            <a:endParaRPr lang="en-GB" dirty="0" smtClean="0">
              <a:latin typeface="XCCW Joined 1a" panose="03050602040000000000" pitchFamily="66" charset="0"/>
            </a:endParaRPr>
          </a:p>
          <a:p>
            <a:r>
              <a:rPr lang="en-GB" b="1" dirty="0" smtClean="0">
                <a:latin typeface="XCCW Joined 1a" panose="03050602040000000000" pitchFamily="66" charset="0"/>
              </a:rPr>
              <a:t>I can explore how sounds are made</a:t>
            </a:r>
            <a:endParaRPr lang="en-GB" dirty="0" smtClean="0">
              <a:latin typeface="XCCW Joined 1a" panose="03050602040000000000" pitchFamily="66" charset="0"/>
            </a:endParaRPr>
          </a:p>
          <a:p>
            <a:endParaRPr lang="en-GB" dirty="0" smtClean="0">
              <a:latin typeface="XCCW Joined 1a" panose="03050602040000000000" pitchFamily="66" charset="0"/>
            </a:endParaRPr>
          </a:p>
          <a:p>
            <a:endParaRPr lang="en-GB" dirty="0">
              <a:latin typeface="XCCW Joined 1a" panose="03050602040000000000" pitchFamily="66" charset="0"/>
            </a:endParaRPr>
          </a:p>
        </p:txBody>
      </p:sp>
    </p:spTree>
    <p:extLst>
      <p:ext uri="{BB962C8B-B14F-4D97-AF65-F5344CB8AC3E}">
        <p14:creationId xmlns:p14="http://schemas.microsoft.com/office/powerpoint/2010/main" val="190557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127" y="586375"/>
            <a:ext cx="8831873" cy="3263504"/>
          </a:xfrm>
        </p:spPr>
        <p:txBody>
          <a:bodyPr/>
          <a:lstStyle/>
          <a:p>
            <a:pPr marL="0" indent="0">
              <a:lnSpc>
                <a:spcPct val="100000"/>
              </a:lnSpc>
              <a:buNone/>
              <a:defRPr/>
            </a:pPr>
            <a:r>
              <a:rPr lang="en-GB" sz="2000" dirty="0">
                <a:latin typeface="XCCW Joined 1a" panose="03050602040000000000" pitchFamily="66" charset="0"/>
              </a:rPr>
              <a:t>Sound needs molecules to move. It is impossible for sound to travel </a:t>
            </a:r>
            <a:r>
              <a:rPr lang="en-GB" sz="2000" dirty="0" smtClean="0">
                <a:latin typeface="XCCW Joined 1a" panose="03050602040000000000" pitchFamily="66" charset="0"/>
              </a:rPr>
              <a:t>in </a:t>
            </a:r>
            <a:r>
              <a:rPr lang="en-GB" sz="2000" dirty="0">
                <a:latin typeface="XCCW Joined 1a" panose="03050602040000000000" pitchFamily="66" charset="0"/>
              </a:rPr>
              <a:t>space.</a:t>
            </a:r>
          </a:p>
          <a:p>
            <a:pPr marL="0" indent="0">
              <a:lnSpc>
                <a:spcPct val="100000"/>
              </a:lnSpc>
              <a:buNone/>
              <a:defRPr/>
            </a:pPr>
            <a:r>
              <a:rPr lang="en-GB" sz="2000" dirty="0">
                <a:latin typeface="XCCW Joined 1a" panose="03050602040000000000" pitchFamily="66" charset="0"/>
              </a:rPr>
              <a:t>Sound doesn’t have to move through air. It can travel through water or metal.</a:t>
            </a:r>
          </a:p>
          <a:p>
            <a:pPr marL="0" indent="0">
              <a:lnSpc>
                <a:spcPct val="100000"/>
              </a:lnSpc>
              <a:buNone/>
              <a:defRPr/>
            </a:pPr>
            <a:r>
              <a:rPr lang="en-GB" sz="2000" dirty="0">
                <a:latin typeface="XCCW Joined 1a" panose="03050602040000000000" pitchFamily="66" charset="0"/>
              </a:rPr>
              <a:t>In fact, sound travels faster through water and solids than it does through </a:t>
            </a:r>
            <a:r>
              <a:rPr lang="en-GB" sz="2000" dirty="0" smtClean="0">
                <a:latin typeface="XCCW Joined 1a" panose="03050602040000000000" pitchFamily="66" charset="0"/>
              </a:rPr>
              <a:t>air because the molecules are closer together and can vibrate. </a:t>
            </a:r>
            <a:endParaRPr lang="en-GB" sz="2000" dirty="0">
              <a:latin typeface="XCCW Joined 1a" panose="03050602040000000000" pitchFamily="66" charset="0"/>
            </a:endParaRPr>
          </a:p>
          <a:p>
            <a:endParaRPr lang="en-GB" dirty="0">
              <a:latin typeface="XCCW Joined 1a" panose="03050602040000000000"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83" t="-7035" r="997" b="7463"/>
          <a:stretch/>
        </p:blipFill>
        <p:spPr>
          <a:xfrm>
            <a:off x="5740922" y="3393021"/>
            <a:ext cx="2709306" cy="2884949"/>
          </a:xfrm>
          <a:prstGeom prst="ellipse">
            <a:avLst/>
          </a:prstGeom>
          <a:solidFill>
            <a:srgbClr val="ACDDFC"/>
          </a:solid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512" y="3297299"/>
            <a:ext cx="4022025" cy="284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1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99" y="471419"/>
            <a:ext cx="7886700" cy="3263504"/>
          </a:xfrm>
        </p:spPr>
        <p:txBody>
          <a:bodyPr>
            <a:normAutofit lnSpcReduction="10000"/>
          </a:bodyPr>
          <a:lstStyle/>
          <a:p>
            <a:pPr marL="0" indent="0">
              <a:buNone/>
              <a:defRPr/>
            </a:pPr>
            <a:r>
              <a:rPr lang="en-GB" sz="2400" dirty="0">
                <a:latin typeface="XCCW Joined 1a" panose="03050602040000000000" pitchFamily="66" charset="0"/>
              </a:rPr>
              <a:t>Sound travels much slower than light, whether in air or in water.</a:t>
            </a:r>
          </a:p>
          <a:p>
            <a:pPr algn="ctr">
              <a:lnSpc>
                <a:spcPct val="100000"/>
              </a:lnSpc>
              <a:spcBef>
                <a:spcPct val="0"/>
              </a:spcBef>
              <a:buNone/>
            </a:pPr>
            <a:r>
              <a:rPr lang="en-GB" altLang="en-US" sz="2400" b="1" dirty="0" smtClean="0">
                <a:solidFill>
                  <a:schemeClr val="tx1"/>
                </a:solidFill>
                <a:latin typeface="XCCW Joined 1a" panose="03050602040000000000" pitchFamily="66" charset="0"/>
              </a:rPr>
              <a:t>Light travels at 186,000 miles per second.</a:t>
            </a:r>
          </a:p>
          <a:p>
            <a:pPr algn="ctr">
              <a:lnSpc>
                <a:spcPct val="100000"/>
              </a:lnSpc>
              <a:spcBef>
                <a:spcPct val="0"/>
              </a:spcBef>
              <a:buNone/>
            </a:pPr>
            <a:r>
              <a:rPr lang="en-GB" altLang="en-US" sz="2400" b="1" dirty="0" smtClean="0">
                <a:solidFill>
                  <a:schemeClr val="tx1"/>
                </a:solidFill>
                <a:latin typeface="XCCW Joined 1a" panose="03050602040000000000" pitchFamily="66" charset="0"/>
              </a:rPr>
              <a:t>Sound travels at 770 miles per hour.</a:t>
            </a:r>
          </a:p>
          <a:p>
            <a:pPr marL="0" indent="0">
              <a:buNone/>
              <a:defRPr/>
            </a:pPr>
            <a:r>
              <a:rPr lang="en-GB" sz="2400" dirty="0" smtClean="0">
                <a:latin typeface="XCCW Joined 1a" panose="03050602040000000000" pitchFamily="66" charset="0"/>
              </a:rPr>
              <a:t>You </a:t>
            </a:r>
            <a:r>
              <a:rPr lang="en-GB" sz="2400" dirty="0">
                <a:latin typeface="XCCW Joined 1a" panose="03050602040000000000" pitchFamily="66" charset="0"/>
              </a:rPr>
              <a:t>often hear things after you see them, for example you see the lightning before you hear the thunder.</a:t>
            </a:r>
          </a:p>
          <a:p>
            <a:endParaRPr lang="en-GB"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 y="3595226"/>
            <a:ext cx="3234292" cy="259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1785" t="8073" b="42722"/>
          <a:stretch>
            <a:fillRect/>
          </a:stretch>
        </p:blipFill>
        <p:spPr bwMode="auto">
          <a:xfrm>
            <a:off x="4295404" y="4233792"/>
            <a:ext cx="4069195" cy="14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6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533925" y="485773"/>
            <a:ext cx="6066619" cy="5762627"/>
          </a:xfrm>
          <a:prstGeom prst="rect">
            <a:avLst/>
          </a:prstGeom>
        </p:spPr>
      </p:pic>
    </p:spTree>
    <p:extLst>
      <p:ext uri="{BB962C8B-B14F-4D97-AF65-F5344CB8AC3E}">
        <p14:creationId xmlns:p14="http://schemas.microsoft.com/office/powerpoint/2010/main" val="157519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GB" dirty="0" smtClean="0">
                <a:latin typeface="XCCW Joined 1a" panose="03050602040000000000" pitchFamily="66" charset="0"/>
              </a:rPr>
              <a:t>Next Step: Thought </a:t>
            </a:r>
            <a:r>
              <a:rPr lang="en-GB" dirty="0">
                <a:latin typeface="XCCW Joined 1a" panose="03050602040000000000" pitchFamily="66" charset="0"/>
              </a:rPr>
              <a:t>bubble</a:t>
            </a:r>
            <a:r>
              <a:rPr lang="en-GB" dirty="0" smtClean="0">
                <a:latin typeface="XCCW Joined 1a" panose="03050602040000000000" pitchFamily="66" charset="0"/>
              </a:rPr>
              <a:t>:</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p:txBody>
      </p:sp>
      <p:pic>
        <p:nvPicPr>
          <p:cNvPr id="2050" name="Picture 4" descr="Drum Clip Art at Clker.com - vector clip art online, royalty free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50" y="1708713"/>
            <a:ext cx="5726112" cy="4186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2527296" y="2361040"/>
            <a:ext cx="4079875" cy="790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XCCW Joined 1a" panose="03050602040000000000" pitchFamily="66" charset="0"/>
                <a:ea typeface="Calibri" panose="020F0502020204030204" pitchFamily="34" charset="0"/>
                <a:cs typeface="Times New Roman" panose="02020603050405020304" pitchFamily="18" charset="0"/>
              </a:rPr>
              <a:t>Why do you think sound travels faster through solids and liquids, rather than gases?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XCCW Joined 1a" panose="03050602040000000000" pitchFamily="66" charset="0"/>
                <a:ea typeface="Calibri" panose="020F0502020204030204" pitchFamily="34" charset="0"/>
                <a:cs typeface="Times New Roman" panose="02020603050405020304" pitchFamily="18" charset="0"/>
              </a:rPr>
              <a:t> </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668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043" y="863203"/>
            <a:ext cx="8189119" cy="646331"/>
          </a:xfrm>
          <a:prstGeom prst="rect">
            <a:avLst/>
          </a:prstGeom>
        </p:spPr>
        <p:txBody>
          <a:bodyPr wrap="square">
            <a:spAutoFit/>
          </a:bodyPr>
          <a:lstStyle/>
          <a:p>
            <a:pPr fontAlgn="auto">
              <a:spcAft>
                <a:spcPts val="0"/>
              </a:spcAft>
              <a:defRPr/>
            </a:pPr>
            <a:r>
              <a:rPr lang="en-GB" b="1" dirty="0" smtClean="0">
                <a:latin typeface="XCCW Joined 1a" panose="03050602040000000000" pitchFamily="66" charset="0"/>
              </a:rPr>
              <a:t>HINT: Think </a:t>
            </a:r>
            <a:r>
              <a:rPr lang="en-GB" b="1" dirty="0">
                <a:latin typeface="XCCW Joined 1a" panose="03050602040000000000" pitchFamily="66" charset="0"/>
              </a:rPr>
              <a:t>about how close the molecules are to each other.</a:t>
            </a:r>
          </a:p>
        </p:txBody>
      </p:sp>
      <p:sp>
        <p:nvSpPr>
          <p:cNvPr id="7" name="TextBox 6"/>
          <p:cNvSpPr txBox="1"/>
          <p:nvPr/>
        </p:nvSpPr>
        <p:spPr>
          <a:xfrm>
            <a:off x="1318779" y="3686571"/>
            <a:ext cx="2708031" cy="369332"/>
          </a:xfrm>
          <a:prstGeom prst="rect">
            <a:avLst/>
          </a:prstGeom>
          <a:noFill/>
        </p:spPr>
        <p:txBody>
          <a:bodyPr wrap="square" rtlCol="0">
            <a:spAutoFit/>
          </a:bodyPr>
          <a:lstStyle/>
          <a:p>
            <a:r>
              <a:rPr lang="en-GB" dirty="0" smtClean="0">
                <a:latin typeface="XCCW Joined 1a" panose="03050602040000000000" pitchFamily="66" charset="0"/>
              </a:rPr>
              <a:t>SOLID</a:t>
            </a:r>
            <a:endParaRPr lang="en-GB" dirty="0">
              <a:latin typeface="XCCW Joined 1a" panose="03050602040000000000" pitchFamily="66" charset="0"/>
            </a:endParaRPr>
          </a:p>
        </p:txBody>
      </p:sp>
      <p:sp>
        <p:nvSpPr>
          <p:cNvPr id="8" name="TextBox 7"/>
          <p:cNvSpPr txBox="1"/>
          <p:nvPr/>
        </p:nvSpPr>
        <p:spPr>
          <a:xfrm>
            <a:off x="3755757" y="3706088"/>
            <a:ext cx="2708031" cy="369332"/>
          </a:xfrm>
          <a:prstGeom prst="rect">
            <a:avLst/>
          </a:prstGeom>
          <a:noFill/>
        </p:spPr>
        <p:txBody>
          <a:bodyPr wrap="square" rtlCol="0">
            <a:spAutoFit/>
          </a:bodyPr>
          <a:lstStyle/>
          <a:p>
            <a:r>
              <a:rPr lang="en-GB" dirty="0" smtClean="0">
                <a:latin typeface="XCCW Joined 1a" panose="03050602040000000000" pitchFamily="66" charset="0"/>
              </a:rPr>
              <a:t>LIQUID</a:t>
            </a:r>
            <a:endParaRPr lang="en-GB" dirty="0">
              <a:latin typeface="XCCW Joined 1a" panose="03050602040000000000" pitchFamily="66" charset="0"/>
            </a:endParaRPr>
          </a:p>
        </p:txBody>
      </p:sp>
      <p:sp>
        <p:nvSpPr>
          <p:cNvPr id="9" name="AutoShape 2" descr="Image result for outline of a violin"/>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11" name="AutoShape 4" descr="Image result for outline of a tambourine"/>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pic>
        <p:nvPicPr>
          <p:cNvPr id="2" name="Picture 1"/>
          <p:cNvPicPr>
            <a:picLocks noChangeAspect="1"/>
          </p:cNvPicPr>
          <p:nvPr/>
        </p:nvPicPr>
        <p:blipFill rotWithShape="1">
          <a:blip r:embed="rId2"/>
          <a:srcRect r="23908"/>
          <a:stretch/>
        </p:blipFill>
        <p:spPr>
          <a:xfrm>
            <a:off x="6496328" y="1444020"/>
            <a:ext cx="2304771" cy="1514475"/>
          </a:xfrm>
          <a:prstGeom prst="rect">
            <a:avLst/>
          </a:prstGeom>
        </p:spPr>
      </p:pic>
      <p:pic>
        <p:nvPicPr>
          <p:cNvPr id="12" name="Picture 11"/>
          <p:cNvPicPr>
            <a:picLocks noChangeAspect="1"/>
          </p:cNvPicPr>
          <p:nvPr/>
        </p:nvPicPr>
        <p:blipFill>
          <a:blip r:embed="rId3"/>
          <a:stretch>
            <a:fillRect/>
          </a:stretch>
        </p:blipFill>
        <p:spPr>
          <a:xfrm>
            <a:off x="6143625" y="1669792"/>
            <a:ext cx="6000750" cy="3000375"/>
          </a:xfrm>
          <a:prstGeom prst="rect">
            <a:avLst/>
          </a:prstGeom>
        </p:spPr>
      </p:pic>
      <p:grpSp>
        <p:nvGrpSpPr>
          <p:cNvPr id="13" name="Group 12"/>
          <p:cNvGrpSpPr/>
          <p:nvPr/>
        </p:nvGrpSpPr>
        <p:grpSpPr>
          <a:xfrm>
            <a:off x="628471" y="1583038"/>
            <a:ext cx="7632700" cy="1881245"/>
            <a:chOff x="755650" y="4224042"/>
            <a:chExt cx="7632700" cy="1881245"/>
          </a:xfrm>
        </p:grpSpPr>
        <p:sp>
          <p:nvSpPr>
            <p:cNvPr id="14" name="Rectangle 13"/>
            <p:cNvSpPr/>
            <p:nvPr/>
          </p:nvSpPr>
          <p:spPr>
            <a:xfrm>
              <a:off x="755650" y="4224042"/>
              <a:ext cx="2461684" cy="1868783"/>
            </a:xfrm>
            <a:prstGeom prst="rect">
              <a:avLst/>
            </a:prstGeom>
            <a:solidFill>
              <a:schemeClr val="bg1"/>
            </a:solidFill>
            <a:ln>
              <a:solidFill>
                <a:srgbClr val="709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sp>
          <p:nvSpPr>
            <p:cNvPr id="15" name="Rectangle 14"/>
            <p:cNvSpPr/>
            <p:nvPr/>
          </p:nvSpPr>
          <p:spPr>
            <a:xfrm>
              <a:off x="3341158" y="4224042"/>
              <a:ext cx="2461684" cy="1868783"/>
            </a:xfrm>
            <a:prstGeom prst="rect">
              <a:avLst/>
            </a:prstGeom>
            <a:solidFill>
              <a:schemeClr val="bg1"/>
            </a:solidFill>
            <a:ln>
              <a:solidFill>
                <a:srgbClr val="709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sp>
          <p:nvSpPr>
            <p:cNvPr id="16" name="Rectangle 15"/>
            <p:cNvSpPr/>
            <p:nvPr/>
          </p:nvSpPr>
          <p:spPr>
            <a:xfrm>
              <a:off x="5926666" y="4224042"/>
              <a:ext cx="2461684" cy="1868783"/>
            </a:xfrm>
            <a:prstGeom prst="rect">
              <a:avLst/>
            </a:prstGeom>
            <a:solidFill>
              <a:schemeClr val="bg1"/>
            </a:solidFill>
            <a:ln>
              <a:solidFill>
                <a:srgbClr val="709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699" y="4316698"/>
              <a:ext cx="2063684" cy="163406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1987" y="4388060"/>
              <a:ext cx="1751041" cy="1540743"/>
            </a:xfrm>
            <a:prstGeom prst="rect">
              <a:avLst/>
            </a:prstGeom>
          </p:spPr>
        </p:pic>
        <p:grpSp>
          <p:nvGrpSpPr>
            <p:cNvPr id="19" name="Group 18">
              <a:extLst>
                <a:ext uri="{FF2B5EF4-FFF2-40B4-BE49-F238E27FC236}">
                  <a16:creationId xmlns:a16="http://schemas.microsoft.com/office/drawing/2014/main" id="{D0204320-9147-423F-A594-3E34671386CF}"/>
                </a:ext>
              </a:extLst>
            </p:cNvPr>
            <p:cNvGrpSpPr/>
            <p:nvPr/>
          </p:nvGrpSpPr>
          <p:grpSpPr>
            <a:xfrm>
              <a:off x="3456296" y="4276675"/>
              <a:ext cx="2151804" cy="1828612"/>
              <a:chOff x="3456296" y="4276675"/>
              <a:chExt cx="2151804" cy="1828612"/>
            </a:xfrm>
          </p:grpSpPr>
          <p:pic>
            <p:nvPicPr>
              <p:cNvPr id="20" name="Picture 19">
                <a:extLst>
                  <a:ext uri="{FF2B5EF4-FFF2-40B4-BE49-F238E27FC236}">
                    <a16:creationId xmlns:a16="http://schemas.microsoft.com/office/drawing/2014/main" id="{B59C1A9E-F0CA-49EB-8B33-E97D827E44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a:off x="3456296" y="4865143"/>
                <a:ext cx="579529" cy="477555"/>
              </a:xfrm>
              <a:prstGeom prst="rect">
                <a:avLst/>
              </a:prstGeom>
            </p:spPr>
          </p:pic>
          <p:pic>
            <p:nvPicPr>
              <p:cNvPr id="21" name="Picture 20">
                <a:extLst>
                  <a:ext uri="{FF2B5EF4-FFF2-40B4-BE49-F238E27FC236}">
                    <a16:creationId xmlns:a16="http://schemas.microsoft.com/office/drawing/2014/main" id="{9DF31F6F-34F6-458C-A382-9AAEA98CF1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4248585">
                <a:off x="3886311" y="5070845"/>
                <a:ext cx="579529" cy="477555"/>
              </a:xfrm>
              <a:prstGeom prst="rect">
                <a:avLst/>
              </a:prstGeom>
            </p:spPr>
          </p:pic>
          <p:pic>
            <p:nvPicPr>
              <p:cNvPr id="22" name="Picture 21">
                <a:extLst>
                  <a:ext uri="{FF2B5EF4-FFF2-40B4-BE49-F238E27FC236}">
                    <a16:creationId xmlns:a16="http://schemas.microsoft.com/office/drawing/2014/main" id="{175B9860-3487-4FFD-9035-19AC3F5C49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4978416">
                <a:off x="4225064" y="5483518"/>
                <a:ext cx="579529" cy="477555"/>
              </a:xfrm>
              <a:prstGeom prst="rect">
                <a:avLst/>
              </a:prstGeom>
            </p:spPr>
          </p:pic>
          <p:pic>
            <p:nvPicPr>
              <p:cNvPr id="23" name="Picture 22">
                <a:extLst>
                  <a:ext uri="{FF2B5EF4-FFF2-40B4-BE49-F238E27FC236}">
                    <a16:creationId xmlns:a16="http://schemas.microsoft.com/office/drawing/2014/main" id="{E38F7333-DAD4-4A7C-8A0B-83ED6D7574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3720620">
                <a:off x="3712560" y="5370657"/>
                <a:ext cx="579529" cy="477555"/>
              </a:xfrm>
              <a:prstGeom prst="rect">
                <a:avLst/>
              </a:prstGeom>
            </p:spPr>
          </p:pic>
          <p:pic>
            <p:nvPicPr>
              <p:cNvPr id="24" name="Picture 23">
                <a:extLst>
                  <a:ext uri="{FF2B5EF4-FFF2-40B4-BE49-F238E27FC236}">
                    <a16:creationId xmlns:a16="http://schemas.microsoft.com/office/drawing/2014/main" id="{F2781980-93EC-4587-86DB-64A3DEB602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3671721">
                <a:off x="3584880" y="4433850"/>
                <a:ext cx="579529" cy="477555"/>
              </a:xfrm>
              <a:prstGeom prst="rect">
                <a:avLst/>
              </a:prstGeom>
            </p:spPr>
          </p:pic>
          <p:pic>
            <p:nvPicPr>
              <p:cNvPr id="25" name="Picture 24">
                <a:extLst>
                  <a:ext uri="{FF2B5EF4-FFF2-40B4-BE49-F238E27FC236}">
                    <a16:creationId xmlns:a16="http://schemas.microsoft.com/office/drawing/2014/main" id="{42586E53-5B6D-4F64-83A2-C1F5BB2D8A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5843681">
                <a:off x="4025418" y="4736938"/>
                <a:ext cx="579529" cy="477555"/>
              </a:xfrm>
              <a:prstGeom prst="rect">
                <a:avLst/>
              </a:prstGeom>
            </p:spPr>
          </p:pic>
          <p:pic>
            <p:nvPicPr>
              <p:cNvPr id="26" name="Picture 25">
                <a:extLst>
                  <a:ext uri="{FF2B5EF4-FFF2-40B4-BE49-F238E27FC236}">
                    <a16:creationId xmlns:a16="http://schemas.microsoft.com/office/drawing/2014/main" id="{74E545DA-B542-4B60-B2AA-07B60450C3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0800000">
                <a:off x="4153989" y="4276675"/>
                <a:ext cx="579529" cy="477555"/>
              </a:xfrm>
              <a:prstGeom prst="rect">
                <a:avLst/>
              </a:prstGeom>
            </p:spPr>
          </p:pic>
          <p:pic>
            <p:nvPicPr>
              <p:cNvPr id="27" name="Picture 26">
                <a:extLst>
                  <a:ext uri="{FF2B5EF4-FFF2-40B4-BE49-F238E27FC236}">
                    <a16:creationId xmlns:a16="http://schemas.microsoft.com/office/drawing/2014/main" id="{94AE46CF-BBC9-4F78-B1D9-4573FDF317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1814576">
                <a:off x="4891669" y="5112309"/>
                <a:ext cx="579529" cy="477555"/>
              </a:xfrm>
              <a:prstGeom prst="rect">
                <a:avLst/>
              </a:prstGeom>
            </p:spPr>
          </p:pic>
          <p:pic>
            <p:nvPicPr>
              <p:cNvPr id="28" name="Picture 27">
                <a:extLst>
                  <a:ext uri="{FF2B5EF4-FFF2-40B4-BE49-F238E27FC236}">
                    <a16:creationId xmlns:a16="http://schemas.microsoft.com/office/drawing/2014/main" id="{0637C58F-0503-4ABF-A1F1-9DEE979C30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1814576">
                <a:off x="5028571" y="4772326"/>
                <a:ext cx="579529" cy="477555"/>
              </a:xfrm>
              <a:prstGeom prst="rect">
                <a:avLst/>
              </a:prstGeom>
            </p:spPr>
          </p:pic>
          <p:pic>
            <p:nvPicPr>
              <p:cNvPr id="29" name="Picture 28">
                <a:extLst>
                  <a:ext uri="{FF2B5EF4-FFF2-40B4-BE49-F238E27FC236}">
                    <a16:creationId xmlns:a16="http://schemas.microsoft.com/office/drawing/2014/main" id="{DB8A0257-7D41-40F5-BAC4-EC18104638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8812006">
                <a:off x="4737271" y="4436255"/>
                <a:ext cx="579529" cy="477555"/>
              </a:xfrm>
              <a:prstGeom prst="rect">
                <a:avLst/>
              </a:prstGeom>
            </p:spPr>
          </p:pic>
          <p:pic>
            <p:nvPicPr>
              <p:cNvPr id="30" name="Picture 29">
                <a:extLst>
                  <a:ext uri="{FF2B5EF4-FFF2-40B4-BE49-F238E27FC236}">
                    <a16:creationId xmlns:a16="http://schemas.microsoft.com/office/drawing/2014/main" id="{F3399E5E-456A-43D4-9505-0707EB892D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43" t="-1782" r="51188" b="72407"/>
              <a:stretch/>
            </p:blipFill>
            <p:spPr>
              <a:xfrm rot="5400000">
                <a:off x="4487468" y="5199626"/>
                <a:ext cx="406981" cy="409791"/>
              </a:xfrm>
              <a:prstGeom prst="ellipse">
                <a:avLst/>
              </a:prstGeom>
            </p:spPr>
          </p:pic>
          <p:pic>
            <p:nvPicPr>
              <p:cNvPr id="31" name="Picture 30">
                <a:extLst>
                  <a:ext uri="{FF2B5EF4-FFF2-40B4-BE49-F238E27FC236}">
                    <a16:creationId xmlns:a16="http://schemas.microsoft.com/office/drawing/2014/main" id="{10E011A3-AD9E-4BDD-B9E7-A58293778A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73" r="50175" b="65768"/>
              <a:stretch/>
            </p:blipFill>
            <p:spPr>
              <a:xfrm rot="16748457">
                <a:off x="4809796" y="5576745"/>
                <a:ext cx="579529" cy="477555"/>
              </a:xfrm>
              <a:prstGeom prst="rect">
                <a:avLst/>
              </a:prstGeom>
            </p:spPr>
          </p:pic>
          <p:pic>
            <p:nvPicPr>
              <p:cNvPr id="32" name="Picture 31">
                <a:extLst>
                  <a:ext uri="{FF2B5EF4-FFF2-40B4-BE49-F238E27FC236}">
                    <a16:creationId xmlns:a16="http://schemas.microsoft.com/office/drawing/2014/main" id="{5E8FB1BD-70FD-4DC9-BA7A-1523161F01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43" t="-1782" r="51188" b="72407"/>
              <a:stretch/>
            </p:blipFill>
            <p:spPr>
              <a:xfrm rot="5400000">
                <a:off x="4690098" y="4891651"/>
                <a:ext cx="406981" cy="409791"/>
              </a:xfrm>
              <a:prstGeom prst="ellipse">
                <a:avLst/>
              </a:prstGeom>
            </p:spPr>
          </p:pic>
          <p:pic>
            <p:nvPicPr>
              <p:cNvPr id="33" name="Picture 32">
                <a:extLst>
                  <a:ext uri="{FF2B5EF4-FFF2-40B4-BE49-F238E27FC236}">
                    <a16:creationId xmlns:a16="http://schemas.microsoft.com/office/drawing/2014/main" id="{46E403A2-9355-4C4B-969C-DD5F301453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43" t="-1782" r="51188" b="72407"/>
              <a:stretch/>
            </p:blipFill>
            <p:spPr>
              <a:xfrm rot="5400000">
                <a:off x="4432692" y="4633168"/>
                <a:ext cx="406981" cy="409791"/>
              </a:xfrm>
              <a:prstGeom prst="ellipse">
                <a:avLst/>
              </a:prstGeom>
            </p:spPr>
          </p:pic>
        </p:grpSp>
      </p:grpSp>
      <p:sp>
        <p:nvSpPr>
          <p:cNvPr id="34" name="TextBox 33"/>
          <p:cNvSpPr txBox="1"/>
          <p:nvPr/>
        </p:nvSpPr>
        <p:spPr>
          <a:xfrm>
            <a:off x="6438460" y="3725056"/>
            <a:ext cx="2708031" cy="369332"/>
          </a:xfrm>
          <a:prstGeom prst="rect">
            <a:avLst/>
          </a:prstGeom>
          <a:noFill/>
        </p:spPr>
        <p:txBody>
          <a:bodyPr wrap="square" rtlCol="0">
            <a:spAutoFit/>
          </a:bodyPr>
          <a:lstStyle/>
          <a:p>
            <a:r>
              <a:rPr lang="en-GB" dirty="0" smtClean="0">
                <a:latin typeface="XCCW Joined 1a" panose="03050602040000000000" pitchFamily="66" charset="0"/>
              </a:rPr>
              <a:t>GAS</a:t>
            </a:r>
            <a:endParaRPr lang="en-GB" dirty="0">
              <a:latin typeface="XCCW Joined 1a" panose="03050602040000000000" pitchFamily="66" charset="0"/>
            </a:endParaRPr>
          </a:p>
        </p:txBody>
      </p:sp>
    </p:spTree>
    <p:extLst>
      <p:ext uri="{BB962C8B-B14F-4D97-AF65-F5344CB8AC3E}">
        <p14:creationId xmlns:p14="http://schemas.microsoft.com/office/powerpoint/2010/main" val="104906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6" y="540327"/>
            <a:ext cx="8220075" cy="446518"/>
          </a:xfrm>
        </p:spPr>
        <p:txBody>
          <a:bodyPr>
            <a:normAutofit fontScale="90000"/>
          </a:bodyPr>
          <a:lstStyle/>
          <a:p>
            <a:r>
              <a:rPr lang="en-GB" sz="2000" dirty="0" smtClean="0">
                <a:latin typeface="XCCW Joined 1a" panose="03050602040000000000" pitchFamily="66" charset="0"/>
              </a:rPr>
              <a:t>Task 1 Pre-Assessment</a:t>
            </a:r>
            <a:endParaRPr lang="en-GB" sz="2000" dirty="0">
              <a:latin typeface="XCCW Joined 1a" panose="03050602040000000000" pitchFamily="66" charset="0"/>
            </a:endParaRPr>
          </a:p>
        </p:txBody>
      </p:sp>
      <p:pic>
        <p:nvPicPr>
          <p:cNvPr id="4" name="Content Placeholder 3"/>
          <p:cNvPicPr>
            <a:picLocks noGrp="1" noChangeAspect="1"/>
          </p:cNvPicPr>
          <p:nvPr>
            <p:ph idx="1"/>
          </p:nvPr>
        </p:nvPicPr>
        <p:blipFill>
          <a:blip r:embed="rId2"/>
          <a:stretch>
            <a:fillRect/>
          </a:stretch>
        </p:blipFill>
        <p:spPr>
          <a:xfrm>
            <a:off x="653327" y="986844"/>
            <a:ext cx="4079035" cy="5206137"/>
          </a:xfrm>
          <a:prstGeom prst="rect">
            <a:avLst/>
          </a:prstGeom>
        </p:spPr>
      </p:pic>
      <p:pic>
        <p:nvPicPr>
          <p:cNvPr id="5" name="Picture 4"/>
          <p:cNvPicPr>
            <a:picLocks noChangeAspect="1"/>
          </p:cNvPicPr>
          <p:nvPr/>
        </p:nvPicPr>
        <p:blipFill>
          <a:blip r:embed="rId3"/>
          <a:stretch>
            <a:fillRect/>
          </a:stretch>
        </p:blipFill>
        <p:spPr>
          <a:xfrm>
            <a:off x="5177873" y="986843"/>
            <a:ext cx="2982454" cy="5281429"/>
          </a:xfrm>
          <a:prstGeom prst="rect">
            <a:avLst/>
          </a:prstGeom>
        </p:spPr>
      </p:pic>
    </p:spTree>
    <p:extLst>
      <p:ext uri="{BB962C8B-B14F-4D97-AF65-F5344CB8AC3E}">
        <p14:creationId xmlns:p14="http://schemas.microsoft.com/office/powerpoint/2010/main" val="211185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026717" y="617151"/>
            <a:ext cx="1261883" cy="112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1555" y="666673"/>
            <a:ext cx="5996118" cy="679497"/>
          </a:xfrm>
        </p:spPr>
        <p:txBody>
          <a:bodyPr>
            <a:normAutofit fontScale="90000"/>
          </a:bodyPr>
          <a:lstStyle/>
          <a:p>
            <a:r>
              <a:rPr lang="en-GB" dirty="0" smtClean="0">
                <a:latin typeface="XCCW Joined 1a" panose="03050602040000000000" pitchFamily="66" charset="0"/>
              </a:rPr>
              <a:t>Sound waves </a:t>
            </a:r>
            <a:endParaRPr lang="en-GB" dirty="0">
              <a:latin typeface="XCCW Joined 1a" panose="03050602040000000000" pitchFamily="66" charset="0"/>
            </a:endParaRPr>
          </a:p>
        </p:txBody>
      </p:sp>
      <p:sp>
        <p:nvSpPr>
          <p:cNvPr id="3" name="Content Placeholder 2"/>
          <p:cNvSpPr>
            <a:spLocks noGrp="1"/>
          </p:cNvSpPr>
          <p:nvPr>
            <p:ph idx="1"/>
          </p:nvPr>
        </p:nvSpPr>
        <p:spPr>
          <a:xfrm>
            <a:off x="444500" y="1181255"/>
            <a:ext cx="8553145" cy="4706928"/>
          </a:xfrm>
        </p:spPr>
        <p:txBody>
          <a:bodyPr>
            <a:normAutofit fontScale="70000" lnSpcReduction="20000"/>
          </a:bodyPr>
          <a:lstStyle/>
          <a:p>
            <a:pPr marL="214313" indent="-214313">
              <a:lnSpc>
                <a:spcPct val="170000"/>
              </a:lnSpc>
              <a:defRPr/>
            </a:pPr>
            <a:r>
              <a:rPr lang="en-GB" sz="2200" dirty="0">
                <a:latin typeface="XCCW Joined 1a" panose="03050602040000000000" pitchFamily="66" charset="0"/>
              </a:rPr>
              <a:t>Like light, sound travels through the air in waves.</a:t>
            </a:r>
          </a:p>
          <a:p>
            <a:pPr marL="214313" indent="-214313">
              <a:lnSpc>
                <a:spcPct val="170000"/>
              </a:lnSpc>
              <a:defRPr/>
            </a:pPr>
            <a:r>
              <a:rPr lang="en-GB" sz="2200" dirty="0">
                <a:latin typeface="XCCW Joined 1a" panose="03050602040000000000" pitchFamily="66" charset="0"/>
              </a:rPr>
              <a:t>Sound is made by air molecules vibrating.</a:t>
            </a:r>
          </a:p>
          <a:p>
            <a:pPr marL="214313" indent="-214313">
              <a:lnSpc>
                <a:spcPct val="170000"/>
              </a:lnSpc>
              <a:defRPr/>
            </a:pPr>
            <a:r>
              <a:rPr lang="en-GB" sz="2200" dirty="0">
                <a:latin typeface="XCCW Joined 1a" panose="03050602040000000000" pitchFamily="66" charset="0"/>
              </a:rPr>
              <a:t>When you clap your hands, the air around your hands shakes. This is the air molecules vibrating</a:t>
            </a:r>
            <a:r>
              <a:rPr lang="en-GB" sz="2200" dirty="0" smtClean="0">
                <a:latin typeface="XCCW Joined 1a" panose="03050602040000000000" pitchFamily="66" charset="0"/>
              </a:rPr>
              <a:t>.</a:t>
            </a:r>
          </a:p>
          <a:p>
            <a:pPr marL="214313" indent="-214313">
              <a:lnSpc>
                <a:spcPct val="170000"/>
              </a:lnSpc>
              <a:defRPr/>
            </a:pPr>
            <a:r>
              <a:rPr lang="en-GB" sz="2200" dirty="0">
                <a:latin typeface="XCCW Joined 1a" panose="03050602040000000000" pitchFamily="66" charset="0"/>
              </a:rPr>
              <a:t>The vibration of the air molecules around the hands, shake the molecules next to them and so on, until the air molecules in the ear are vibrating.</a:t>
            </a:r>
          </a:p>
          <a:p>
            <a:pPr marL="214313" indent="-214313">
              <a:defRPr/>
            </a:pPr>
            <a:endParaRPr lang="en-GB" sz="2100" dirty="0" smtClean="0">
              <a:latin typeface="XCCW Joined 1a" panose="03050602040000000000" pitchFamily="66" charset="0"/>
            </a:endParaRPr>
          </a:p>
          <a:p>
            <a:pPr marL="0" indent="0" fontAlgn="auto">
              <a:spcAft>
                <a:spcPts val="0"/>
              </a:spcAft>
              <a:buNone/>
              <a:defRPr/>
            </a:pPr>
            <a:r>
              <a:rPr lang="en-GB" sz="2800" b="1" u="sng" dirty="0">
                <a:latin typeface="XCCW Joined 1a" panose="03050602040000000000" pitchFamily="66" charset="0"/>
              </a:rPr>
              <a:t>Glossary</a:t>
            </a:r>
          </a:p>
          <a:p>
            <a:pPr fontAlgn="auto">
              <a:spcAft>
                <a:spcPts val="0"/>
              </a:spcAft>
              <a:defRPr/>
            </a:pPr>
            <a:r>
              <a:rPr lang="en-GB" sz="2800" dirty="0">
                <a:latin typeface="XCCW Joined 1a" panose="03050602040000000000" pitchFamily="66" charset="0"/>
              </a:rPr>
              <a:t>Vibrating – shake quickly back</a:t>
            </a:r>
            <a:br>
              <a:rPr lang="en-GB" sz="2800" dirty="0">
                <a:latin typeface="XCCW Joined 1a" panose="03050602040000000000" pitchFamily="66" charset="0"/>
              </a:rPr>
            </a:br>
            <a:r>
              <a:rPr lang="en-GB" sz="2800" dirty="0">
                <a:latin typeface="XCCW Joined 1a" panose="03050602040000000000" pitchFamily="66" charset="0"/>
              </a:rPr>
              <a:t>and forth</a:t>
            </a:r>
            <a:r>
              <a:rPr lang="en-GB" sz="4700" dirty="0">
                <a:latin typeface="XCCW Joined 1a" panose="03050602040000000000" pitchFamily="66" charset="0"/>
              </a:rPr>
              <a:t>.</a:t>
            </a:r>
          </a:p>
          <a:p>
            <a:pPr marL="214313" indent="-214313">
              <a:defRPr/>
            </a:pPr>
            <a:endParaRPr lang="en-GB" sz="3225"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00377">
            <a:off x="6369735" y="4444322"/>
            <a:ext cx="1830587" cy="17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4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500"/>
                                  </p:stCondLst>
                                  <p:childTnLst>
                                    <p:animRot by="120000">
                                      <p:cBhvr>
                                        <p:cTn id="9" dur="100" fill="hold">
                                          <p:stCondLst>
                                            <p:cond delay="0"/>
                                          </p:stCondLst>
                                        </p:cTn>
                                        <p:tgtEl>
                                          <p:spTgt spid="4"/>
                                        </p:tgtEl>
                                        <p:attrNameLst>
                                          <p:attrName>r</p:attrName>
                                        </p:attrNameLst>
                                      </p:cBhvr>
                                    </p:animRot>
                                    <p:animRot by="-240000">
                                      <p:cBhvr>
                                        <p:cTn id="10" dur="200" fill="hold">
                                          <p:stCondLst>
                                            <p:cond delay="200"/>
                                          </p:stCondLst>
                                        </p:cTn>
                                        <p:tgtEl>
                                          <p:spTgt spid="4"/>
                                        </p:tgtEl>
                                        <p:attrNameLst>
                                          <p:attrName>r</p:attrName>
                                        </p:attrNameLst>
                                      </p:cBhvr>
                                    </p:animRot>
                                    <p:animRot by="240000">
                                      <p:cBhvr>
                                        <p:cTn id="11" dur="200" fill="hold">
                                          <p:stCondLst>
                                            <p:cond delay="400"/>
                                          </p:stCondLst>
                                        </p:cTn>
                                        <p:tgtEl>
                                          <p:spTgt spid="4"/>
                                        </p:tgtEl>
                                        <p:attrNameLst>
                                          <p:attrName>r</p:attrName>
                                        </p:attrNameLst>
                                      </p:cBhvr>
                                    </p:animRot>
                                    <p:animRot by="-240000">
                                      <p:cBhvr>
                                        <p:cTn id="12" dur="200" fill="hold">
                                          <p:stCondLst>
                                            <p:cond delay="600"/>
                                          </p:stCondLst>
                                        </p:cTn>
                                        <p:tgtEl>
                                          <p:spTgt spid="4"/>
                                        </p:tgtEl>
                                        <p:attrNameLst>
                                          <p:attrName>r</p:attrName>
                                        </p:attrNameLst>
                                      </p:cBhvr>
                                    </p:animRot>
                                    <p:animRot by="120000">
                                      <p:cBhvr>
                                        <p:cTn id="1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2406650"/>
            <a:ext cx="58832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625600" y="5360988"/>
            <a:ext cx="5883275" cy="392112"/>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a:solidFill>
                <a:srgbClr val="000000"/>
              </a:solidFill>
            </a:endParaRPr>
          </a:p>
        </p:txBody>
      </p:sp>
      <p:sp>
        <p:nvSpPr>
          <p:cNvPr id="13" name="Oval 12"/>
          <p:cNvSpPr/>
          <p:nvPr/>
        </p:nvSpPr>
        <p:spPr>
          <a:xfrm>
            <a:off x="4383088" y="3924300"/>
            <a:ext cx="354012" cy="3556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Isosceles Triangle 13"/>
          <p:cNvSpPr/>
          <p:nvPr/>
        </p:nvSpPr>
        <p:spPr>
          <a:xfrm rot="5400000">
            <a:off x="4475163" y="4002088"/>
            <a:ext cx="228600" cy="19685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90" name="Rectangle 10"/>
          <p:cNvSpPr>
            <a:spLocks noChangeArrowheads="1"/>
          </p:cNvSpPr>
          <p:nvPr/>
        </p:nvSpPr>
        <p:spPr bwMode="auto">
          <a:xfrm>
            <a:off x="2114550" y="5432425"/>
            <a:ext cx="49037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70000"/>
              </a:lnSpc>
              <a:spcBef>
                <a:spcPct val="0"/>
              </a:spcBef>
              <a:buFontTx/>
              <a:buNone/>
            </a:pPr>
            <a:r>
              <a:rPr lang="en-GB" altLang="en-US" sz="1600">
                <a:solidFill>
                  <a:schemeClr val="bg1"/>
                </a:solidFill>
              </a:rPr>
              <a:t>Click on this image to play the video in a new window.</a:t>
            </a:r>
          </a:p>
        </p:txBody>
      </p:sp>
      <p:sp>
        <p:nvSpPr>
          <p:cNvPr id="4" name="Rectangle 3">
            <a:hlinkClick r:id="rId4"/>
          </p:cNvPr>
          <p:cNvSpPr/>
          <p:nvPr/>
        </p:nvSpPr>
        <p:spPr>
          <a:xfrm>
            <a:off x="1622425" y="2406650"/>
            <a:ext cx="5875338" cy="3346450"/>
          </a:xfrm>
          <a:prstGeom prst="rect">
            <a:avLst/>
          </a:prstGeom>
          <a:solidFill>
            <a:schemeClr val="accent5">
              <a:lumMod val="20000"/>
              <a:lumOff val="80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3" name="Title 5"/>
          <p:cNvSpPr>
            <a:spLocks noGrp="1"/>
          </p:cNvSpPr>
          <p:nvPr>
            <p:ph type="title"/>
          </p:nvPr>
        </p:nvSpPr>
        <p:spPr>
          <a:xfrm>
            <a:off x="479425" y="167482"/>
            <a:ext cx="8220075" cy="1597025"/>
          </a:xfrm>
        </p:spPr>
        <p:txBody>
          <a:bodyPr>
            <a:normAutofit/>
          </a:bodyPr>
          <a:lstStyle/>
          <a:p>
            <a:pPr eaLnBrk="1" hangingPunct="1"/>
            <a:r>
              <a:rPr lang="en-GB" altLang="en-US" sz="3200" dirty="0" smtClean="0">
                <a:latin typeface="XCCW Joined 1a" panose="03050602040000000000" pitchFamily="66" charset="0"/>
              </a:rPr>
              <a:t>How Does Sound Travel</a:t>
            </a:r>
          </a:p>
        </p:txBody>
      </p:sp>
      <p:sp>
        <p:nvSpPr>
          <p:cNvPr id="15" name="Rectangle 14"/>
          <p:cNvSpPr>
            <a:spLocks noChangeArrowheads="1"/>
          </p:cNvSpPr>
          <p:nvPr/>
        </p:nvSpPr>
        <p:spPr bwMode="auto">
          <a:xfrm>
            <a:off x="1622425" y="1506538"/>
            <a:ext cx="5886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XCCW Joined 1a" panose="03050602040000000000" pitchFamily="66" charset="0"/>
              </a:rPr>
              <a:t>Watch this clip to see if you can </a:t>
            </a:r>
            <a:r>
              <a:rPr lang="en-GB" altLang="en-US" sz="1600" dirty="0" smtClean="0">
                <a:latin typeface="XCCW Joined 1a" panose="03050602040000000000" pitchFamily="66" charset="0"/>
              </a:rPr>
              <a:t>identify how different sounds travel.</a:t>
            </a:r>
            <a:endParaRPr lang="en-GB" altLang="en-US" sz="1600" dirty="0">
              <a:latin typeface="XCCW Joined 1a" panose="03050602040000000000" pitchFamily="66" charset="0"/>
            </a:endParaRPr>
          </a:p>
        </p:txBody>
      </p:sp>
    </p:spTree>
    <p:extLst>
      <p:ext uri="{BB962C8B-B14F-4D97-AF65-F5344CB8AC3E}">
        <p14:creationId xmlns:p14="http://schemas.microsoft.com/office/powerpoint/2010/main" val="22510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457200" y="287338"/>
            <a:ext cx="8220075" cy="1597025"/>
          </a:xfrm>
        </p:spPr>
        <p:txBody>
          <a:bodyPr>
            <a:normAutofit fontScale="90000"/>
          </a:bodyPr>
          <a:lstStyle/>
          <a:p>
            <a:pPr eaLnBrk="1" hangingPunct="1"/>
            <a:r>
              <a:rPr lang="en-GB" altLang="en-US" dirty="0" smtClean="0">
                <a:latin typeface="XCCW Joined 1a" panose="03050602040000000000" pitchFamily="66" charset="0"/>
              </a:rPr>
              <a:t>How Does Sound Travel?</a:t>
            </a:r>
          </a:p>
        </p:txBody>
      </p:sp>
      <p:sp>
        <p:nvSpPr>
          <p:cNvPr id="2" name="Rectangle 1"/>
          <p:cNvSpPr/>
          <p:nvPr/>
        </p:nvSpPr>
        <p:spPr>
          <a:xfrm>
            <a:off x="873125" y="1524000"/>
            <a:ext cx="7399338" cy="4770537"/>
          </a:xfrm>
          <a:prstGeom prst="rect">
            <a:avLst/>
          </a:prstGeom>
        </p:spPr>
        <p:txBody>
          <a:bodyPr>
            <a:spAutoFit/>
          </a:bodyPr>
          <a:lstStyle/>
          <a:p>
            <a:pPr eaLnBrk="1" hangingPunct="1">
              <a:buFont typeface="Arial" panose="020B0604020202020204" pitchFamily="34" charset="0"/>
              <a:buNone/>
              <a:defRPr/>
            </a:pPr>
            <a:r>
              <a:rPr lang="en-GB" altLang="en-US" sz="1600" dirty="0">
                <a:latin typeface="XCCW Joined 1a" panose="03050602040000000000" pitchFamily="66" charset="0"/>
              </a:rPr>
              <a:t>Sound can travel through solids, liquids and gases.</a:t>
            </a:r>
          </a:p>
          <a:p>
            <a:pPr eaLnBrk="1" hangingPunct="1">
              <a:buFont typeface="Arial" panose="020B0604020202020204" pitchFamily="34" charset="0"/>
              <a:buNone/>
              <a:defRPr/>
            </a:pPr>
            <a:endParaRPr lang="en-GB" altLang="en-US" sz="1600" dirty="0">
              <a:latin typeface="XCCW Joined 1a" panose="03050602040000000000" pitchFamily="66" charset="0"/>
            </a:endParaRPr>
          </a:p>
          <a:p>
            <a:pPr eaLnBrk="1" hangingPunct="1">
              <a:buFont typeface="Arial" panose="020B0604020202020204" pitchFamily="34" charset="0"/>
              <a:buNone/>
              <a:defRPr/>
            </a:pPr>
            <a:r>
              <a:rPr lang="en-GB" altLang="en-US" sz="1600" dirty="0">
                <a:latin typeface="XCCW Joined 1a" panose="03050602040000000000" pitchFamily="66" charset="0"/>
              </a:rPr>
              <a:t>Sound travels as a wave, vibrating the particles in the medium it is travelling in.</a:t>
            </a: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endParaRPr lang="en-GB" altLang="en-US" sz="1600" dirty="0">
              <a:latin typeface="+mn-lt"/>
            </a:endParaRPr>
          </a:p>
          <a:p>
            <a:pPr eaLnBrk="1" hangingPunct="1">
              <a:buFont typeface="Arial" panose="020B0604020202020204" pitchFamily="34" charset="0"/>
              <a:buNone/>
              <a:defRPr/>
            </a:pPr>
            <a:r>
              <a:rPr lang="en-GB" altLang="en-US" sz="1600" dirty="0" smtClean="0">
                <a:latin typeface="XCCW Joined 1a" panose="03050602040000000000" pitchFamily="66" charset="0"/>
              </a:rPr>
              <a:t>So </a:t>
            </a:r>
            <a:r>
              <a:rPr lang="en-GB" altLang="en-US" sz="1600" dirty="0">
                <a:latin typeface="XCCW Joined 1a" panose="03050602040000000000" pitchFamily="66" charset="0"/>
              </a:rPr>
              <a:t>in our example, when you hit the drum, the drum skin vibrated. This made the air particles closest to the drum start to vibrate as well. The vibrations then passed to the next air particle, then the next, then the next. This carried on until the air particles closest to your ear vibrated, passing the vibrations into your ear. </a:t>
            </a:r>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625725"/>
            <a:ext cx="38814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2625725"/>
            <a:ext cx="38814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61" y="1016732"/>
            <a:ext cx="8955039" cy="994172"/>
          </a:xfrm>
        </p:spPr>
        <p:txBody>
          <a:bodyPr>
            <a:normAutofit fontScale="90000"/>
          </a:bodyPr>
          <a:lstStyle/>
          <a:p>
            <a:r>
              <a:rPr lang="en-GB" altLang="en-US" dirty="0" smtClean="0">
                <a:latin typeface="XCCW Joined 1a" panose="03050602040000000000" pitchFamily="66" charset="0"/>
              </a:rPr>
              <a:t>Have you ever felt a speaker when the sound is on?</a:t>
            </a:r>
            <a:br>
              <a:rPr lang="en-GB" altLang="en-US" dirty="0" smtClean="0">
                <a:latin typeface="XCCW Joined 1a" panose="03050602040000000000" pitchFamily="66" charset="0"/>
              </a:rPr>
            </a:br>
            <a:r>
              <a:rPr lang="en-GB" altLang="en-US" b="1" dirty="0" smtClean="0">
                <a:latin typeface="XCCW Joined 1a" panose="03050602040000000000" pitchFamily="66" charset="0"/>
              </a:rPr>
              <a:t>It vibrates</a:t>
            </a:r>
            <a:r>
              <a:rPr lang="en-GB" altLang="en-US" b="1" dirty="0" smtClean="0"/>
              <a:t/>
            </a:r>
            <a:br>
              <a:rPr lang="en-GB" altLang="en-US" b="1" dirty="0" smtClean="0"/>
            </a:b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942" y="2579105"/>
            <a:ext cx="2487425" cy="27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8964" y="2010904"/>
            <a:ext cx="2814497" cy="245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0429" y="5435824"/>
            <a:ext cx="4895443" cy="369332"/>
          </a:xfrm>
          <a:prstGeom prst="rect">
            <a:avLst/>
          </a:prstGeom>
        </p:spPr>
        <p:txBody>
          <a:bodyPr wrap="none">
            <a:spAutoFit/>
          </a:bodyPr>
          <a:lstStyle/>
          <a:p>
            <a:r>
              <a:rPr lang="en-GB" dirty="0" smtClean="0">
                <a:hlinkClick r:id="rId4"/>
              </a:rPr>
              <a:t>https://www.youtube.com/watch?v=QAlvdmQAEQ4</a:t>
            </a:r>
            <a:endParaRPr lang="en-GB" dirty="0" smtClean="0"/>
          </a:p>
        </p:txBody>
      </p:sp>
      <p:sp>
        <p:nvSpPr>
          <p:cNvPr id="9" name="TextBox 8"/>
          <p:cNvSpPr txBox="1"/>
          <p:nvPr/>
        </p:nvSpPr>
        <p:spPr>
          <a:xfrm>
            <a:off x="477848" y="4708516"/>
            <a:ext cx="5573458" cy="646331"/>
          </a:xfrm>
          <a:prstGeom prst="rect">
            <a:avLst/>
          </a:prstGeom>
          <a:noFill/>
        </p:spPr>
        <p:txBody>
          <a:bodyPr wrap="square" rtlCol="0">
            <a:spAutoFit/>
          </a:bodyPr>
          <a:lstStyle/>
          <a:p>
            <a:r>
              <a:rPr lang="en-GB" dirty="0" smtClean="0">
                <a:latin typeface="XCCW Joined 1a" panose="03050602040000000000" pitchFamily="66" charset="0"/>
              </a:rPr>
              <a:t>Watch how the cymbal vibrates in this video clip. </a:t>
            </a:r>
            <a:endParaRPr lang="en-GB" dirty="0">
              <a:latin typeface="XCCW Joined 1a" panose="03050602040000000000" pitchFamily="66" charset="0"/>
            </a:endParaRPr>
          </a:p>
        </p:txBody>
      </p:sp>
    </p:spTree>
    <p:extLst>
      <p:ext uri="{BB962C8B-B14F-4D97-AF65-F5344CB8AC3E}">
        <p14:creationId xmlns:p14="http://schemas.microsoft.com/office/powerpoint/2010/main" val="30042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50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6" y="1103435"/>
            <a:ext cx="8774723" cy="4501661"/>
          </a:xfrm>
        </p:spPr>
        <p:txBody>
          <a:bodyPr>
            <a:noAutofit/>
          </a:bodyPr>
          <a:lstStyle/>
          <a:p>
            <a:pPr>
              <a:lnSpc>
                <a:spcPct val="100000"/>
              </a:lnSpc>
              <a:spcBef>
                <a:spcPct val="0"/>
              </a:spcBef>
              <a:buNone/>
            </a:pPr>
            <a:r>
              <a:rPr lang="en-GB" altLang="en-US" dirty="0">
                <a:latin typeface="XCCW Joined 1a" panose="03050602040000000000" pitchFamily="66" charset="0"/>
              </a:rPr>
              <a:t>Press your fingers to your throat and talk to a friend.</a:t>
            </a:r>
          </a:p>
          <a:p>
            <a:pPr>
              <a:lnSpc>
                <a:spcPct val="100000"/>
              </a:lnSpc>
              <a:spcBef>
                <a:spcPct val="0"/>
              </a:spcBef>
              <a:buNone/>
            </a:pPr>
            <a:endParaRPr lang="en-GB" altLang="en-US" dirty="0">
              <a:latin typeface="XCCW Joined 1a" panose="03050602040000000000" pitchFamily="66" charset="0"/>
            </a:endParaRPr>
          </a:p>
          <a:p>
            <a:pPr>
              <a:lnSpc>
                <a:spcPct val="100000"/>
              </a:lnSpc>
              <a:spcBef>
                <a:spcPct val="0"/>
              </a:spcBef>
              <a:buNone/>
            </a:pPr>
            <a:r>
              <a:rPr lang="en-GB" altLang="en-US" dirty="0">
                <a:solidFill>
                  <a:srgbClr val="FF0000"/>
                </a:solidFill>
                <a:latin typeface="XCCW Joined 1a" panose="03050602040000000000" pitchFamily="66" charset="0"/>
              </a:rPr>
              <a:t>Can you feel the vibrations in your throat? </a:t>
            </a:r>
          </a:p>
          <a:p>
            <a:pPr>
              <a:lnSpc>
                <a:spcPct val="100000"/>
              </a:lnSpc>
              <a:spcBef>
                <a:spcPct val="0"/>
              </a:spcBef>
              <a:buNone/>
            </a:pPr>
            <a:endParaRPr lang="en-GB" dirty="0">
              <a:latin typeface="XCCW Joined 1a" panose="03050602040000000000" pitchFamily="66" charset="0"/>
            </a:endParaRPr>
          </a:p>
          <a:p>
            <a:pPr>
              <a:lnSpc>
                <a:spcPct val="100000"/>
              </a:lnSpc>
              <a:spcBef>
                <a:spcPct val="0"/>
              </a:spcBef>
              <a:buNone/>
            </a:pPr>
            <a:r>
              <a:rPr lang="en-GB" altLang="en-US" dirty="0">
                <a:latin typeface="XCCW Joined 1a" panose="03050602040000000000" pitchFamily="66" charset="0"/>
              </a:rPr>
              <a:t> If you put some grains of rice on a drum and gently strike the drum. </a:t>
            </a:r>
          </a:p>
          <a:p>
            <a:pPr>
              <a:lnSpc>
                <a:spcPct val="100000"/>
              </a:lnSpc>
              <a:spcBef>
                <a:spcPct val="0"/>
              </a:spcBef>
              <a:buNone/>
            </a:pPr>
            <a:endParaRPr lang="en-GB" altLang="en-US" dirty="0">
              <a:latin typeface="XCCW Joined 1a" panose="03050602040000000000" pitchFamily="66" charset="0"/>
            </a:endParaRPr>
          </a:p>
          <a:p>
            <a:pPr>
              <a:lnSpc>
                <a:spcPct val="100000"/>
              </a:lnSpc>
              <a:spcBef>
                <a:spcPct val="0"/>
              </a:spcBef>
              <a:buNone/>
            </a:pPr>
            <a:r>
              <a:rPr lang="en-GB" altLang="en-US">
                <a:solidFill>
                  <a:srgbClr val="FF0000"/>
                </a:solidFill>
                <a:latin typeface="XCCW Joined 1a" panose="03050602040000000000" pitchFamily="66" charset="0"/>
              </a:rPr>
              <a:t>What would happen? </a:t>
            </a:r>
            <a:r>
              <a:rPr lang="en-GB" altLang="en-US" dirty="0">
                <a:solidFill>
                  <a:srgbClr val="FF0000"/>
                </a:solidFill>
                <a:latin typeface="XCCW Joined 1a" panose="03050602040000000000" pitchFamily="66" charset="0"/>
              </a:rPr>
              <a:t>Why?</a:t>
            </a:r>
          </a:p>
          <a:p>
            <a:pPr>
              <a:lnSpc>
                <a:spcPct val="100000"/>
              </a:lnSpc>
              <a:spcBef>
                <a:spcPct val="0"/>
              </a:spcBef>
              <a:buNone/>
            </a:pPr>
            <a:endParaRPr lang="en-GB" altLang="en-US" dirty="0">
              <a:latin typeface="XCCW Joined 1a" panose="03050602040000000000" pitchFamily="66" charset="0"/>
            </a:endParaRPr>
          </a:p>
          <a:p>
            <a:pPr>
              <a:lnSpc>
                <a:spcPct val="100000"/>
              </a:lnSpc>
              <a:spcBef>
                <a:spcPct val="0"/>
              </a:spcBef>
              <a:buNone/>
            </a:pPr>
            <a:r>
              <a:rPr lang="en-GB" altLang="en-US" dirty="0">
                <a:latin typeface="XCCW Joined 1a" panose="03050602040000000000" pitchFamily="66" charset="0"/>
              </a:rPr>
              <a:t>The </a:t>
            </a:r>
            <a:r>
              <a:rPr lang="en-GB" altLang="en-US" sz="2400" b="1" dirty="0">
                <a:latin typeface="XCCW Joined 1a" panose="03050602040000000000" pitchFamily="66" charset="0"/>
              </a:rPr>
              <a:t>vibrations</a:t>
            </a:r>
            <a:r>
              <a:rPr lang="en-GB" altLang="en-US" dirty="0">
                <a:latin typeface="XCCW Joined 1a" panose="03050602040000000000" pitchFamily="66" charset="0"/>
              </a:rPr>
              <a:t> from the drum cause</a:t>
            </a:r>
          </a:p>
          <a:p>
            <a:pPr>
              <a:lnSpc>
                <a:spcPct val="100000"/>
              </a:lnSpc>
              <a:spcBef>
                <a:spcPct val="0"/>
              </a:spcBef>
              <a:buNone/>
            </a:pPr>
            <a:r>
              <a:rPr lang="en-GB" altLang="en-US" dirty="0">
                <a:latin typeface="XCCW Joined 1a" panose="03050602040000000000" pitchFamily="66" charset="0"/>
              </a:rPr>
              <a:t> the rice to dance around. </a:t>
            </a:r>
          </a:p>
          <a:p>
            <a:pPr>
              <a:lnSpc>
                <a:spcPct val="100000"/>
              </a:lnSpc>
              <a:spcBef>
                <a:spcPct val="0"/>
              </a:spcBef>
              <a:buNone/>
            </a:pPr>
            <a:endParaRPr lang="en-GB" altLang="en-US" dirty="0">
              <a:latin typeface="XCCW Joined 1a" panose="03050602040000000000" pitchFamily="66" charset="0"/>
            </a:endParaRPr>
          </a:p>
          <a:p>
            <a:pPr>
              <a:lnSpc>
                <a:spcPct val="100000"/>
              </a:lnSpc>
              <a:spcBef>
                <a:spcPct val="0"/>
              </a:spcBef>
              <a:buNone/>
            </a:pPr>
            <a:r>
              <a:rPr lang="en-GB" altLang="en-US" dirty="0">
                <a:latin typeface="XCCW Joined 1a" panose="03050602040000000000" pitchFamily="66" charset="0"/>
              </a:rPr>
              <a:t>It is these vibrations that let us hear the</a:t>
            </a:r>
          </a:p>
          <a:p>
            <a:pPr>
              <a:lnSpc>
                <a:spcPct val="100000"/>
              </a:lnSpc>
              <a:spcBef>
                <a:spcPct val="0"/>
              </a:spcBef>
              <a:buNone/>
            </a:pPr>
            <a:r>
              <a:rPr lang="en-GB" altLang="en-US" dirty="0">
                <a:latin typeface="XCCW Joined 1a" panose="03050602040000000000" pitchFamily="66" charset="0"/>
              </a:rPr>
              <a:t> sound of the drum</a:t>
            </a:r>
            <a:r>
              <a:rPr lang="en-GB" dirty="0">
                <a:latin typeface="XCCW Joined 1a" panose="03050602040000000000" pitchFamily="66" charset="0"/>
              </a:rPr>
              <a:t> </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051" y="2860257"/>
            <a:ext cx="1802057" cy="326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24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462756" y="-73025"/>
            <a:ext cx="8220075" cy="1597025"/>
          </a:xfrm>
        </p:spPr>
        <p:txBody>
          <a:bodyPr>
            <a:normAutofit/>
          </a:bodyPr>
          <a:lstStyle/>
          <a:p>
            <a:pPr eaLnBrk="1" hangingPunct="1"/>
            <a:r>
              <a:rPr lang="en-GB" altLang="en-US" sz="2800" dirty="0" smtClean="0">
                <a:latin typeface="XCCW Joined 1a" panose="03050602040000000000" pitchFamily="66" charset="0"/>
              </a:rPr>
              <a:t>Hearing Sounds</a:t>
            </a:r>
          </a:p>
        </p:txBody>
      </p:sp>
      <p:sp>
        <p:nvSpPr>
          <p:cNvPr id="2" name="Rectangle 1"/>
          <p:cNvSpPr/>
          <p:nvPr/>
        </p:nvSpPr>
        <p:spPr>
          <a:xfrm>
            <a:off x="873124" y="964442"/>
            <a:ext cx="7399338" cy="2554545"/>
          </a:xfrm>
          <a:prstGeom prst="rect">
            <a:avLst/>
          </a:prstGeom>
        </p:spPr>
        <p:txBody>
          <a:bodyPr>
            <a:spAutoFit/>
          </a:bodyPr>
          <a:lstStyle/>
          <a:p>
            <a:pPr eaLnBrk="1" hangingPunct="1">
              <a:buFont typeface="Arial" panose="020B0604020202020204" pitchFamily="34" charset="0"/>
              <a:buNone/>
              <a:defRPr/>
            </a:pPr>
            <a:r>
              <a:rPr lang="en-GB" altLang="en-US" sz="1600" dirty="0">
                <a:latin typeface="XCCW Joined 1a" panose="03050602040000000000" pitchFamily="66" charset="0"/>
              </a:rPr>
              <a:t>Once in your ear, the vibrations travel into the ear canal until they reach the eardrum. The eardrum passes the vibrations through the middle ear bones (the hammer, the anvil and the stirrup) into the inner ear. The inner ear is shaped like a snail and is called the cochlea. Inside the cochlea, there are thousands of tiny hair cells. Hair cells change the vibrations into electrical signals that are sent to the brain through the hearing nerve. The brain tells you that you are hearing a sound and what that sound is.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0180" y="3616570"/>
            <a:ext cx="3974123" cy="25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78064">
            <a:off x="734137" y="3964675"/>
            <a:ext cx="1671745" cy="147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167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93" y="584766"/>
            <a:ext cx="7886700" cy="617385"/>
          </a:xfrm>
        </p:spPr>
        <p:txBody>
          <a:bodyPr>
            <a:noAutofit/>
          </a:bodyPr>
          <a:lstStyle/>
          <a:p>
            <a:r>
              <a:rPr lang="en-GB" sz="2400" dirty="0">
                <a:latin typeface="XCCW Joined 1a" panose="03050602040000000000" pitchFamily="66" charset="0"/>
              </a:rPr>
              <a:t>Label the worksheet to find out the names of parts of the </a:t>
            </a:r>
            <a:r>
              <a:rPr lang="en-GB" sz="2400" dirty="0" smtClean="0">
                <a:latin typeface="XCCW Joined 1a" panose="03050602040000000000" pitchFamily="66" charset="0"/>
              </a:rPr>
              <a:t>ear. </a:t>
            </a:r>
            <a:endParaRPr lang="en-GB" sz="2400" dirty="0">
              <a:latin typeface="XCCW Joined 1a" panose="03050602040000000000" pitchFamily="66" charset="0"/>
            </a:endParaRP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01676" y="1427019"/>
            <a:ext cx="7675708" cy="4481789"/>
          </a:xfrm>
          <a:prstGeom prst="rect">
            <a:avLst/>
          </a:prstGeom>
        </p:spPr>
      </p:pic>
    </p:spTree>
    <p:extLst>
      <p:ext uri="{BB962C8B-B14F-4D97-AF65-F5344CB8AC3E}">
        <p14:creationId xmlns:p14="http://schemas.microsoft.com/office/powerpoint/2010/main" val="2581236634"/>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1190</TotalTime>
  <Words>665</Words>
  <Application>Microsoft Office PowerPoint</Application>
  <PresentationFormat>On-screen Show (4:3)</PresentationFormat>
  <Paragraphs>65</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XCCW Joined 1a</vt:lpstr>
      <vt:lpstr>Sassoon Infant Md</vt:lpstr>
      <vt:lpstr>Twinkl</vt:lpstr>
      <vt:lpstr>Sassoon Infant Rg</vt:lpstr>
      <vt:lpstr>Times New Roman</vt:lpstr>
      <vt:lpstr>Calibri</vt:lpstr>
      <vt:lpstr>Office Theme</vt:lpstr>
      <vt:lpstr> Thursday 22nd May 2021  LO: To identify how sounds are made, associating some of them with something vibrating</vt:lpstr>
      <vt:lpstr>Task 1 Pre-Assessment</vt:lpstr>
      <vt:lpstr>Sound waves </vt:lpstr>
      <vt:lpstr>How Does Sound Travel</vt:lpstr>
      <vt:lpstr>How Does Sound Travel?</vt:lpstr>
      <vt:lpstr>Have you ever felt a speaker when the sound is on? It vibrates </vt:lpstr>
      <vt:lpstr>PowerPoint Presentation</vt:lpstr>
      <vt:lpstr>Hearing Sounds</vt:lpstr>
      <vt:lpstr>Label the worksheet to find out the names of parts of the ear. </vt:lpstr>
      <vt:lpstr>PowerPoint Presentation</vt:lpstr>
      <vt:lpstr>PowerPoint Presentation</vt:lpstr>
      <vt:lpstr>PowerPoint Presentation</vt:lpstr>
      <vt:lpstr>Next Step: Thought bubble: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Catherine Hickey</cp:lastModifiedBy>
  <cp:revision>99</cp:revision>
  <dcterms:created xsi:type="dcterms:W3CDTF">2014-10-01T16:09:27Z</dcterms:created>
  <dcterms:modified xsi:type="dcterms:W3CDTF">2021-04-01T15:26:16Z</dcterms:modified>
</cp:coreProperties>
</file>