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4" r:id="rId3"/>
    <p:sldId id="268" r:id="rId4"/>
    <p:sldId id="269" r:id="rId5"/>
    <p:sldId id="270" r:id="rId6"/>
    <p:sldId id="271" r:id="rId7"/>
    <p:sldId id="272" r:id="rId8"/>
  </p:sldIdLst>
  <p:sldSz cx="9144000" cy="6858000" type="screen4x3"/>
  <p:notesSz cx="6858000" cy="9144000"/>
  <p:embeddedFontLst>
    <p:embeddedFont>
      <p:font typeface="XCCW Joined 1a" panose="03050602040000000000" pitchFamily="66" charset="0"/>
      <p:regular r:id="rId11"/>
    </p:embeddedFon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69" d="100"/>
          <a:sy n="69" d="100"/>
        </p:scale>
        <p:origin x="139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9245" y="2191785"/>
            <a:ext cx="8329543" cy="1478694"/>
          </a:xfrm>
        </p:spPr>
        <p:txBody>
          <a:bodyPr/>
          <a:lstStyle/>
          <a:p>
            <a:r>
              <a:rPr lang="en-GB" sz="2400" u="sng" smtClean="0">
                <a:latin typeface="XCCW Joined 1a" panose="03050602040000000000" pitchFamily="66" charset="0"/>
              </a:rPr>
              <a:t>Thursday </a:t>
            </a:r>
            <a:r>
              <a:rPr lang="en-GB" sz="2400" u="sng" smtClean="0">
                <a:latin typeface="XCCW Joined 1a" panose="03050602040000000000" pitchFamily="66" charset="0"/>
              </a:rPr>
              <a:t>29</a:t>
            </a:r>
            <a:r>
              <a:rPr lang="en-GB" sz="2400" u="sng" baseline="30000" smtClean="0">
                <a:latin typeface="XCCW Joined 1a" panose="03050602040000000000" pitchFamily="66" charset="0"/>
              </a:rPr>
              <a:t>th</a:t>
            </a:r>
            <a:r>
              <a:rPr lang="en-GB" sz="2400" u="sng" smtClean="0">
                <a:latin typeface="XCCW Joined 1a" panose="03050602040000000000" pitchFamily="66" charset="0"/>
              </a:rPr>
              <a:t> April 2021</a:t>
            </a:r>
            <a:r>
              <a:rPr lang="en-GB" sz="2400" u="sng" dirty="0">
                <a:latin typeface="XCCW Joined 1a" panose="03050602040000000000" pitchFamily="66" charset="0"/>
              </a:rPr>
              <a:t/>
            </a:r>
            <a:br>
              <a:rPr lang="en-GB" sz="2400" u="sng" dirty="0">
                <a:latin typeface="XCCW Joined 1a" panose="03050602040000000000" pitchFamily="66" charset="0"/>
              </a:rPr>
            </a:br>
            <a:r>
              <a:rPr lang="en-GB" sz="2400" u="sng" dirty="0" smtClean="0">
                <a:latin typeface="XCCW Joined 1a" panose="03050602040000000000" pitchFamily="66" charset="0"/>
              </a:rPr>
              <a:t/>
            </a:r>
            <a:br>
              <a:rPr lang="en-GB" sz="2400" u="sng" dirty="0" smtClean="0">
                <a:latin typeface="XCCW Joined 1a" panose="03050602040000000000" pitchFamily="66" charset="0"/>
              </a:rPr>
            </a:br>
            <a:r>
              <a:rPr lang="en-GB" sz="2400" u="sng" dirty="0" smtClean="0">
                <a:latin typeface="XCCW Joined 1a" panose="03050602040000000000" pitchFamily="66" charset="0"/>
              </a:rPr>
              <a:t>LO</a:t>
            </a:r>
            <a:r>
              <a:rPr lang="en-GB" sz="2400" u="sng" dirty="0">
                <a:latin typeface="XCCW Joined 1a" panose="03050602040000000000" pitchFamily="66" charset="0"/>
              </a:rPr>
              <a:t>: To learn about the way we grow and change throughout the human lifecycle</a:t>
            </a:r>
            <a:r>
              <a:rPr lang="en-GB" sz="2400" dirty="0">
                <a:latin typeface="XCCW Joined 1a" panose="03050602040000000000" pitchFamily="66" charset="0"/>
              </a:rPr>
              <a:t/>
            </a:r>
            <a:br>
              <a:rPr lang="en-GB" sz="2400" dirty="0">
                <a:latin typeface="XCCW Joined 1a" panose="03050602040000000000" pitchFamily="66" charset="0"/>
              </a:rPr>
            </a:br>
            <a:r>
              <a:rPr lang="en-GB" sz="2400" dirty="0">
                <a:latin typeface="XCCW Joined 1a" panose="03050602040000000000" pitchFamily="66" charset="0"/>
              </a:rPr>
              <a:t/>
            </a:r>
            <a:br>
              <a:rPr lang="en-GB" sz="2400" dirty="0">
                <a:latin typeface="XCCW Joined 1a" panose="03050602040000000000" pitchFamily="66" charset="0"/>
              </a:rPr>
            </a:br>
            <a:r>
              <a:rPr lang="en-GB" sz="2400" dirty="0" smtClean="0">
                <a:latin typeface="XCCW Joined 1a" panose="03050602040000000000" pitchFamily="66" charset="0"/>
              </a:rPr>
              <a:t>I </a:t>
            </a:r>
            <a:r>
              <a:rPr lang="en-GB" sz="2400" dirty="0">
                <a:latin typeface="XCCW Joined 1a" panose="03050602040000000000" pitchFamily="66" charset="0"/>
              </a:rPr>
              <a:t>can identify changes throughout the human life cycle</a:t>
            </a:r>
            <a:br>
              <a:rPr lang="en-GB" sz="2400" dirty="0">
                <a:latin typeface="XCCW Joined 1a" panose="03050602040000000000" pitchFamily="66" charset="0"/>
              </a:rPr>
            </a:br>
            <a:r>
              <a:rPr lang="en-GB" sz="2400" dirty="0" smtClean="0">
                <a:latin typeface="XCCW Joined 1a" panose="03050602040000000000" pitchFamily="66" charset="0"/>
              </a:rPr>
              <a:t/>
            </a:r>
            <a:br>
              <a:rPr lang="en-GB" sz="2400" dirty="0" smtClean="0">
                <a:latin typeface="XCCW Joined 1a" panose="03050602040000000000" pitchFamily="66" charset="0"/>
              </a:rPr>
            </a:br>
            <a:r>
              <a:rPr lang="en-GB" sz="2400" dirty="0" smtClean="0">
                <a:latin typeface="XCCW Joined 1a" panose="03050602040000000000" pitchFamily="66" charset="0"/>
              </a:rPr>
              <a:t>I </a:t>
            </a:r>
            <a:r>
              <a:rPr lang="en-GB" sz="2400" dirty="0">
                <a:latin typeface="XCCW Joined 1a" panose="03050602040000000000" pitchFamily="66" charset="0"/>
              </a:rPr>
              <a:t>understand change is on-going</a:t>
            </a:r>
            <a:br>
              <a:rPr lang="en-GB" sz="2400" dirty="0">
                <a:latin typeface="XCCW Joined 1a" panose="03050602040000000000" pitchFamily="66" charset="0"/>
              </a:rPr>
            </a:br>
            <a:r>
              <a:rPr lang="en-GB" sz="2400" dirty="0" smtClean="0">
                <a:latin typeface="XCCW Joined 1a" panose="03050602040000000000" pitchFamily="66" charset="0"/>
              </a:rPr>
              <a:t/>
            </a:r>
            <a:br>
              <a:rPr lang="en-GB" sz="2400" dirty="0" smtClean="0">
                <a:latin typeface="XCCW Joined 1a" panose="03050602040000000000" pitchFamily="66" charset="0"/>
              </a:rPr>
            </a:br>
            <a:r>
              <a:rPr lang="en-GB" sz="2400" dirty="0" smtClean="0">
                <a:latin typeface="XCCW Joined 1a" panose="03050602040000000000" pitchFamily="66" charset="0"/>
              </a:rPr>
              <a:t>I </a:t>
            </a:r>
            <a:r>
              <a:rPr lang="en-GB" sz="2400" dirty="0">
                <a:latin typeface="XCCW Joined 1a" panose="03050602040000000000" pitchFamily="66" charset="0"/>
              </a:rPr>
              <a:t>understand change is individual </a:t>
            </a:r>
            <a:endParaRPr lang="en-GB" sz="2400" dirty="0">
              <a:latin typeface="+mn-lt"/>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41288" y="3016034"/>
            <a:ext cx="8220075" cy="994306"/>
          </a:xfrm>
        </p:spPr>
        <p:txBody>
          <a:bodyPr/>
          <a:lstStyle/>
          <a:p>
            <a:r>
              <a:rPr lang="en-GB" sz="2800" dirty="0">
                <a:latin typeface="XCCW Joined 1a" panose="03050602040000000000" pitchFamily="66" charset="0"/>
              </a:rPr>
              <a:t>We are beginning a new unit where we will learn about what to expect when we grow older and go through puberty. Puberty is the changes that children go through (both physical changes to our body and emotional changes) that change us from a child to an adult. Everybody experiences puberty and Miss Hickey and Miss Lillington are here to help you understand what these changes are and explain what to expect. </a:t>
            </a:r>
            <a:r>
              <a:rPr lang="en-GB" sz="3600" dirty="0">
                <a:latin typeface="XCCW Joined 1a" panose="03050602040000000000" pitchFamily="66" charset="0"/>
              </a:rPr>
              <a:t/>
            </a:r>
            <a:br>
              <a:rPr lang="en-GB" sz="3600" dirty="0">
                <a:latin typeface="XCCW Joined 1a" panose="03050602040000000000" pitchFamily="66" charset="0"/>
              </a:rPr>
            </a:br>
            <a:endParaRPr lang="en-GB" sz="3600" dirty="0">
              <a:latin typeface="+mn-lt"/>
            </a:endParaRPr>
          </a:p>
        </p:txBody>
      </p:sp>
    </p:spTree>
    <p:extLst>
      <p:ext uri="{BB962C8B-B14F-4D97-AF65-F5344CB8AC3E}">
        <p14:creationId xmlns:p14="http://schemas.microsoft.com/office/powerpoint/2010/main" val="20870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4098" y="925932"/>
            <a:ext cx="8220075" cy="994306"/>
          </a:xfrm>
        </p:spPr>
        <p:txBody>
          <a:bodyPr/>
          <a:lstStyle/>
          <a:p>
            <a:r>
              <a:rPr lang="en-GB" sz="2800" u="sng" dirty="0" smtClean="0">
                <a:latin typeface="XCCW Joined 1a" panose="03050602040000000000" pitchFamily="66" charset="0"/>
              </a:rPr>
              <a:t>Task 1:</a:t>
            </a:r>
            <a:br>
              <a:rPr lang="en-GB" sz="2800" u="sng" dirty="0" smtClean="0">
                <a:latin typeface="XCCW Joined 1a" panose="03050602040000000000" pitchFamily="66" charset="0"/>
              </a:rPr>
            </a:br>
            <a:r>
              <a:rPr lang="en-GB" sz="2000" dirty="0" smtClean="0">
                <a:latin typeface="XCCW Joined 1a" panose="03050602040000000000" pitchFamily="66" charset="0"/>
              </a:rPr>
              <a:t>What </a:t>
            </a:r>
            <a:r>
              <a:rPr lang="en-GB" sz="2000" dirty="0">
                <a:latin typeface="XCCW Joined 1a" panose="03050602040000000000" pitchFamily="66" charset="0"/>
              </a:rPr>
              <a:t>are the changes we go through in the human life cycle? </a:t>
            </a:r>
            <a:br>
              <a:rPr lang="en-GB" sz="2000" dirty="0">
                <a:latin typeface="XCCW Joined 1a" panose="03050602040000000000" pitchFamily="66" charset="0"/>
              </a:rPr>
            </a:br>
            <a:r>
              <a:rPr lang="en-GB" sz="2000" dirty="0">
                <a:latin typeface="XCCW Joined 1a" panose="03050602040000000000" pitchFamily="66" charset="0"/>
              </a:rPr>
              <a:t/>
            </a:r>
            <a:br>
              <a:rPr lang="en-GB" sz="2000" dirty="0">
                <a:latin typeface="XCCW Joined 1a" panose="03050602040000000000" pitchFamily="66" charset="0"/>
              </a:rPr>
            </a:br>
            <a:r>
              <a:rPr lang="en-GB" sz="2000" dirty="0">
                <a:latin typeface="XCCW Joined 1a" panose="03050602040000000000" pitchFamily="66" charset="0"/>
              </a:rPr>
              <a:t>Order your set of cards chronologically. </a:t>
            </a:r>
            <a:r>
              <a:rPr lang="en-GB" sz="3600" dirty="0"/>
              <a:t/>
            </a:r>
            <a:br>
              <a:rPr lang="en-GB" sz="3600" dirty="0"/>
            </a:br>
            <a:endParaRPr lang="en-GB" sz="3600" dirty="0">
              <a:latin typeface="+mn-lt"/>
            </a:endParaRPr>
          </a:p>
        </p:txBody>
      </p:sp>
      <p:grpSp>
        <p:nvGrpSpPr>
          <p:cNvPr id="3" name="Group 2"/>
          <p:cNvGrpSpPr/>
          <p:nvPr/>
        </p:nvGrpSpPr>
        <p:grpSpPr>
          <a:xfrm>
            <a:off x="2387499" y="1920238"/>
            <a:ext cx="4609046" cy="4419949"/>
            <a:chOff x="475571" y="1870013"/>
            <a:chExt cx="4672554" cy="4743394"/>
          </a:xfrm>
        </p:grpSpPr>
        <p:pic>
          <p:nvPicPr>
            <p:cNvPr id="4" name="Picture 3"/>
            <p:cNvPicPr>
              <a:picLocks noChangeAspect="1"/>
            </p:cNvPicPr>
            <p:nvPr/>
          </p:nvPicPr>
          <p:blipFill rotWithShape="1">
            <a:blip r:embed="rId2"/>
            <a:srcRect b="52135"/>
            <a:stretch/>
          </p:blipFill>
          <p:spPr>
            <a:xfrm>
              <a:off x="2830777" y="1874413"/>
              <a:ext cx="2269609" cy="1561205"/>
            </a:xfrm>
            <a:prstGeom prst="rect">
              <a:avLst/>
            </a:prstGeom>
          </p:spPr>
        </p:pic>
        <p:pic>
          <p:nvPicPr>
            <p:cNvPr id="5" name="Picture 4"/>
            <p:cNvPicPr>
              <a:picLocks noChangeAspect="1"/>
            </p:cNvPicPr>
            <p:nvPr/>
          </p:nvPicPr>
          <p:blipFill rotWithShape="1">
            <a:blip r:embed="rId3"/>
            <a:srcRect l="2436" t="49361"/>
            <a:stretch/>
          </p:blipFill>
          <p:spPr>
            <a:xfrm>
              <a:off x="475571" y="3406132"/>
              <a:ext cx="2307469" cy="3207275"/>
            </a:xfrm>
            <a:prstGeom prst="rect">
              <a:avLst/>
            </a:prstGeom>
          </p:spPr>
        </p:pic>
        <p:pic>
          <p:nvPicPr>
            <p:cNvPr id="6" name="Picture 5"/>
            <p:cNvPicPr>
              <a:picLocks noChangeAspect="1"/>
            </p:cNvPicPr>
            <p:nvPr/>
          </p:nvPicPr>
          <p:blipFill rotWithShape="1">
            <a:blip r:embed="rId3"/>
            <a:srcRect b="50292"/>
            <a:stretch/>
          </p:blipFill>
          <p:spPr>
            <a:xfrm>
              <a:off x="2783040" y="3435618"/>
              <a:ext cx="2365085" cy="3148301"/>
            </a:xfrm>
            <a:prstGeom prst="rect">
              <a:avLst/>
            </a:prstGeom>
          </p:spPr>
        </p:pic>
        <p:pic>
          <p:nvPicPr>
            <p:cNvPr id="8" name="Picture 7"/>
            <p:cNvPicPr>
              <a:picLocks noChangeAspect="1"/>
            </p:cNvPicPr>
            <p:nvPr/>
          </p:nvPicPr>
          <p:blipFill rotWithShape="1">
            <a:blip r:embed="rId2"/>
            <a:srcRect t="52001"/>
            <a:stretch/>
          </p:blipFill>
          <p:spPr>
            <a:xfrm>
              <a:off x="532359" y="1870013"/>
              <a:ext cx="2269609" cy="1565605"/>
            </a:xfrm>
            <a:prstGeom prst="rect">
              <a:avLst/>
            </a:prstGeom>
          </p:spPr>
        </p:pic>
      </p:grpSp>
    </p:spTree>
    <p:extLst>
      <p:ext uri="{BB962C8B-B14F-4D97-AF65-F5344CB8AC3E}">
        <p14:creationId xmlns:p14="http://schemas.microsoft.com/office/powerpoint/2010/main" val="12250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4320" y="1006928"/>
            <a:ext cx="4254212" cy="714853"/>
          </a:xfrm>
        </p:spPr>
        <p:txBody>
          <a:bodyPr/>
          <a:lstStyle/>
          <a:p>
            <a:endParaRPr lang="en-GB" sz="3600" dirty="0">
              <a:latin typeface="+mn-lt"/>
            </a:endParaRPr>
          </a:p>
        </p:txBody>
      </p:sp>
      <p:sp>
        <p:nvSpPr>
          <p:cNvPr id="3" name="Title 1"/>
          <p:cNvSpPr txBox="1">
            <a:spLocks/>
          </p:cNvSpPr>
          <p:nvPr/>
        </p:nvSpPr>
        <p:spPr>
          <a:xfrm>
            <a:off x="922760" y="2122373"/>
            <a:ext cx="5442236" cy="953009"/>
          </a:xfrm>
          <a:prstGeom prst="roundRect">
            <a:avLst>
              <a:gd name="adj" fmla="val 9641"/>
            </a:avLst>
          </a:prstGeom>
          <a:noFill/>
          <a:ln w="25400">
            <a:noFill/>
          </a:ln>
        </p:spPr>
        <p:txBody>
          <a:bodyPr vert="horz" lIns="252000" tIns="252000" rIns="252000" bIns="252000" rtlCol="0" anchor="ctr" anchorCtr="1">
            <a:normAutofit fontScale="92500" lnSpcReduction="20000"/>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mtClean="0">
                <a:latin typeface="XCCW Joined 1a" panose="03050602040000000000" pitchFamily="66" charset="0"/>
              </a:rPr>
              <a:t> </a:t>
            </a:r>
            <a:endParaRPr lang="en-GB" dirty="0">
              <a:latin typeface="XCCW Joined 1a" panose="03050602040000000000" pitchFamily="66" charset="0"/>
            </a:endParaRPr>
          </a:p>
        </p:txBody>
      </p:sp>
      <p:pic>
        <p:nvPicPr>
          <p:cNvPr id="4" name="Picture 3"/>
          <p:cNvPicPr>
            <a:picLocks noChangeAspect="1"/>
          </p:cNvPicPr>
          <p:nvPr/>
        </p:nvPicPr>
        <p:blipFill>
          <a:blip r:embed="rId2"/>
          <a:stretch>
            <a:fillRect/>
          </a:stretch>
        </p:blipFill>
        <p:spPr>
          <a:xfrm>
            <a:off x="470257" y="1004999"/>
            <a:ext cx="2274818" cy="1525312"/>
          </a:xfrm>
          <a:prstGeom prst="rect">
            <a:avLst/>
          </a:prstGeom>
        </p:spPr>
      </p:pic>
      <p:pic>
        <p:nvPicPr>
          <p:cNvPr id="5" name="Picture 4"/>
          <p:cNvPicPr>
            <a:picLocks noChangeAspect="1"/>
          </p:cNvPicPr>
          <p:nvPr/>
        </p:nvPicPr>
        <p:blipFill>
          <a:blip r:embed="rId3"/>
          <a:stretch>
            <a:fillRect/>
          </a:stretch>
        </p:blipFill>
        <p:spPr>
          <a:xfrm>
            <a:off x="3508750" y="1021436"/>
            <a:ext cx="2270436" cy="1525312"/>
          </a:xfrm>
          <a:prstGeom prst="rect">
            <a:avLst/>
          </a:prstGeom>
        </p:spPr>
      </p:pic>
      <p:pic>
        <p:nvPicPr>
          <p:cNvPr id="6" name="Picture 5"/>
          <p:cNvPicPr>
            <a:picLocks noChangeAspect="1"/>
          </p:cNvPicPr>
          <p:nvPr/>
        </p:nvPicPr>
        <p:blipFill>
          <a:blip r:embed="rId4"/>
          <a:stretch>
            <a:fillRect/>
          </a:stretch>
        </p:blipFill>
        <p:spPr>
          <a:xfrm>
            <a:off x="6382543" y="1011255"/>
            <a:ext cx="2274818" cy="1525312"/>
          </a:xfrm>
          <a:prstGeom prst="rect">
            <a:avLst/>
          </a:prstGeom>
        </p:spPr>
      </p:pic>
      <p:pic>
        <p:nvPicPr>
          <p:cNvPr id="7" name="Picture 6"/>
          <p:cNvPicPr>
            <a:picLocks noChangeAspect="1"/>
          </p:cNvPicPr>
          <p:nvPr/>
        </p:nvPicPr>
        <p:blipFill>
          <a:blip r:embed="rId5"/>
          <a:stretch>
            <a:fillRect/>
          </a:stretch>
        </p:blipFill>
        <p:spPr>
          <a:xfrm>
            <a:off x="6411133" y="3137693"/>
            <a:ext cx="2274818" cy="1525312"/>
          </a:xfrm>
          <a:prstGeom prst="rect">
            <a:avLst/>
          </a:prstGeom>
        </p:spPr>
      </p:pic>
      <p:pic>
        <p:nvPicPr>
          <p:cNvPr id="8" name="Picture 7"/>
          <p:cNvPicPr>
            <a:picLocks noChangeAspect="1"/>
          </p:cNvPicPr>
          <p:nvPr/>
        </p:nvPicPr>
        <p:blipFill>
          <a:blip r:embed="rId6"/>
          <a:stretch>
            <a:fillRect/>
          </a:stretch>
        </p:blipFill>
        <p:spPr>
          <a:xfrm>
            <a:off x="3450771" y="3121861"/>
            <a:ext cx="2274818" cy="1525312"/>
          </a:xfrm>
          <a:prstGeom prst="rect">
            <a:avLst/>
          </a:prstGeom>
        </p:spPr>
      </p:pic>
      <p:pic>
        <p:nvPicPr>
          <p:cNvPr id="9" name="Picture 8"/>
          <p:cNvPicPr>
            <a:picLocks noChangeAspect="1"/>
          </p:cNvPicPr>
          <p:nvPr/>
        </p:nvPicPr>
        <p:blipFill>
          <a:blip r:embed="rId7"/>
          <a:stretch>
            <a:fillRect/>
          </a:stretch>
        </p:blipFill>
        <p:spPr>
          <a:xfrm>
            <a:off x="432896" y="3200003"/>
            <a:ext cx="2274818" cy="1525312"/>
          </a:xfrm>
          <a:prstGeom prst="rect">
            <a:avLst/>
          </a:prstGeom>
        </p:spPr>
      </p:pic>
      <p:sp>
        <p:nvSpPr>
          <p:cNvPr id="10" name="Right Arrow 9"/>
          <p:cNvSpPr/>
          <p:nvPr/>
        </p:nvSpPr>
        <p:spPr>
          <a:xfrm>
            <a:off x="2931885" y="1779496"/>
            <a:ext cx="482565" cy="19544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864712" y="1771951"/>
            <a:ext cx="414757" cy="19722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a:stretch>
            <a:fillRect/>
          </a:stretch>
        </p:blipFill>
        <p:spPr>
          <a:xfrm rot="5400000">
            <a:off x="7326626" y="2746452"/>
            <a:ext cx="476505" cy="181356"/>
          </a:xfrm>
          <a:prstGeom prst="rect">
            <a:avLst/>
          </a:prstGeom>
        </p:spPr>
      </p:pic>
      <p:pic>
        <p:nvPicPr>
          <p:cNvPr id="14" name="Picture 13"/>
          <p:cNvPicPr>
            <a:picLocks noChangeAspect="1"/>
          </p:cNvPicPr>
          <p:nvPr/>
        </p:nvPicPr>
        <p:blipFill>
          <a:blip r:embed="rId8"/>
          <a:stretch>
            <a:fillRect/>
          </a:stretch>
        </p:blipFill>
        <p:spPr>
          <a:xfrm rot="10800000">
            <a:off x="2745075" y="3873706"/>
            <a:ext cx="587333" cy="223537"/>
          </a:xfrm>
          <a:prstGeom prst="rect">
            <a:avLst/>
          </a:prstGeom>
        </p:spPr>
      </p:pic>
      <p:sp>
        <p:nvSpPr>
          <p:cNvPr id="15" name="Right Arrow 14"/>
          <p:cNvSpPr/>
          <p:nvPr/>
        </p:nvSpPr>
        <p:spPr>
          <a:xfrm rot="10800000">
            <a:off x="5858393" y="3830656"/>
            <a:ext cx="414757" cy="19722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68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50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8" y="1360477"/>
            <a:ext cx="7894749" cy="5693866"/>
          </a:xfrm>
          <a:prstGeom prst="rect">
            <a:avLst/>
          </a:prstGeom>
        </p:spPr>
        <p:txBody>
          <a:bodyPr wrap="square">
            <a:spAutoFit/>
          </a:bodyPr>
          <a:lstStyle/>
          <a:p>
            <a:r>
              <a:rPr lang="en-GB" sz="2800" b="1" dirty="0">
                <a:latin typeface="XCCW Joined 1a" panose="03050602040000000000" pitchFamily="66" charset="0"/>
              </a:rPr>
              <a:t>What are these people able to do at this age in their lives? </a:t>
            </a:r>
            <a:r>
              <a:rPr lang="en-GB" sz="2800" b="1" dirty="0" smtClean="0">
                <a:latin typeface="XCCW Joined 1a" panose="03050602040000000000" pitchFamily="66" charset="0"/>
              </a:rPr>
              <a:t>Write down your ideas on the images of the varied ages with your partner. </a:t>
            </a:r>
            <a:r>
              <a:rPr lang="en-GB" sz="2800" dirty="0">
                <a:latin typeface="XCCW Joined 1a" panose="03050602040000000000" pitchFamily="66" charset="0"/>
              </a:rPr>
              <a:t/>
            </a:r>
            <a:br>
              <a:rPr lang="en-GB" sz="2800" dirty="0">
                <a:latin typeface="XCCW Joined 1a" panose="03050602040000000000" pitchFamily="66" charset="0"/>
              </a:rPr>
            </a:br>
            <a:endParaRPr lang="en-GB" sz="2800" dirty="0" smtClean="0">
              <a:latin typeface="XCCW Joined 1a" panose="03050602040000000000" pitchFamily="66" charset="0"/>
            </a:endParaRPr>
          </a:p>
          <a:p>
            <a:r>
              <a:rPr lang="en-GB" sz="2800" dirty="0" smtClean="0">
                <a:latin typeface="XCCW Joined 1a" panose="03050602040000000000" pitchFamily="66" charset="0"/>
              </a:rPr>
              <a:t>E.g</a:t>
            </a:r>
            <a:r>
              <a:rPr lang="en-GB" sz="2800" dirty="0">
                <a:latin typeface="XCCW Joined 1a" panose="03050602040000000000" pitchFamily="66" charset="0"/>
              </a:rPr>
              <a:t>. A baby is beginning to speak, a teenager may pass their driving test, an adult may choose to start their own family</a:t>
            </a:r>
            <a:r>
              <a:rPr lang="en-GB" sz="2800" dirty="0" smtClean="0">
                <a:latin typeface="XCCW Joined 1a" panose="03050602040000000000" pitchFamily="66" charset="0"/>
              </a:rPr>
              <a:t>.</a:t>
            </a:r>
          </a:p>
          <a:p>
            <a:r>
              <a:rPr lang="en-GB" sz="2800" dirty="0" smtClean="0">
                <a:latin typeface="XCCW Joined 1a" panose="03050602040000000000" pitchFamily="66" charset="0"/>
              </a:rPr>
              <a:t>Remember these </a:t>
            </a:r>
            <a:r>
              <a:rPr lang="en-GB" sz="2800" dirty="0">
                <a:latin typeface="XCCW Joined 1a" panose="03050602040000000000" pitchFamily="66" charset="0"/>
              </a:rPr>
              <a:t>are changes that not everybody will go </a:t>
            </a:r>
            <a:r>
              <a:rPr lang="en-GB" sz="2800" dirty="0" smtClean="0">
                <a:latin typeface="XCCW Joined 1a" panose="03050602040000000000" pitchFamily="66" charset="0"/>
              </a:rPr>
              <a:t>through!  </a:t>
            </a:r>
            <a:endParaRPr lang="en-GB" sz="2800" dirty="0">
              <a:latin typeface="XCCW Joined 1a" panose="03050602040000000000" pitchFamily="66" charset="0"/>
            </a:endParaRPr>
          </a:p>
          <a:p>
            <a:r>
              <a:rPr lang="en-GB" sz="2800" dirty="0">
                <a:latin typeface="XCCW Joined 1a" panose="03050602040000000000" pitchFamily="66" charset="0"/>
              </a:rPr>
              <a:t/>
            </a:r>
            <a:br>
              <a:rPr lang="en-GB" sz="2800" dirty="0">
                <a:latin typeface="XCCW Joined 1a" panose="03050602040000000000" pitchFamily="66" charset="0"/>
              </a:rPr>
            </a:br>
            <a:endParaRPr lang="en-GB" sz="2800" dirty="0">
              <a:latin typeface="XCCW Joined 1a" panose="03050602040000000000" pitchFamily="66" charset="0"/>
            </a:endParaRPr>
          </a:p>
        </p:txBody>
      </p:sp>
      <p:sp>
        <p:nvSpPr>
          <p:cNvPr id="4" name="Title 1"/>
          <p:cNvSpPr>
            <a:spLocks noGrp="1"/>
          </p:cNvSpPr>
          <p:nvPr>
            <p:ph type="title"/>
          </p:nvPr>
        </p:nvSpPr>
        <p:spPr>
          <a:xfrm>
            <a:off x="457198" y="478895"/>
            <a:ext cx="8220075" cy="994306"/>
          </a:xfrm>
        </p:spPr>
        <p:txBody>
          <a:bodyPr/>
          <a:lstStyle/>
          <a:p>
            <a:r>
              <a:rPr lang="en-GB" sz="3200" dirty="0" smtClean="0">
                <a:latin typeface="XCCW Joined 1a" panose="03050602040000000000" pitchFamily="66" charset="0"/>
              </a:rPr>
              <a:t>Task 2</a:t>
            </a:r>
            <a:endParaRPr lang="en-GB" sz="3200" dirty="0">
              <a:latin typeface="XCCW Joined 1a" panose="03050602040000000000" pitchFamily="66" charset="0"/>
            </a:endParaRPr>
          </a:p>
        </p:txBody>
      </p:sp>
    </p:spTree>
    <p:extLst>
      <p:ext uri="{BB962C8B-B14F-4D97-AF65-F5344CB8AC3E}">
        <p14:creationId xmlns:p14="http://schemas.microsoft.com/office/powerpoint/2010/main" val="1180337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4168" y="3041791"/>
            <a:ext cx="8220075" cy="994306"/>
          </a:xfrm>
        </p:spPr>
        <p:txBody>
          <a:bodyPr/>
          <a:lstStyle/>
          <a:p>
            <a:r>
              <a:rPr lang="en-GB" sz="2800" b="0" dirty="0">
                <a:latin typeface="XCCW Joined 1a" panose="03050602040000000000" pitchFamily="66" charset="0"/>
              </a:rPr>
              <a:t>Throughout all our lives we are always changing. As we get older we grow taller and heavier, learn more life skills and have more responsibilities.  Not everybody has the same milestones, we are all individual and unique. There is nothing wrong with going to university as a middle aged adult or never learning to drive! As long as your life choices are sensible, safe and you are </a:t>
            </a:r>
            <a:r>
              <a:rPr lang="en-GB" sz="2800" b="0" dirty="0" smtClean="0">
                <a:latin typeface="XCCW Joined 1a" panose="03050602040000000000" pitchFamily="66" charset="0"/>
              </a:rPr>
              <a:t>happy, </a:t>
            </a:r>
            <a:r>
              <a:rPr lang="en-GB" sz="2800" b="0" dirty="0">
                <a:latin typeface="XCCW Joined 1a" panose="03050602040000000000" pitchFamily="66" charset="0"/>
              </a:rPr>
              <a:t>it really doesn’t matter what everybody else is doing!  </a:t>
            </a:r>
            <a:r>
              <a:rPr lang="en-GB" sz="3600" b="0" dirty="0">
                <a:latin typeface="XCCW Joined 1a" panose="03050602040000000000" pitchFamily="66" charset="0"/>
              </a:rPr>
              <a:t/>
            </a:r>
            <a:br>
              <a:rPr lang="en-GB" sz="3600" b="0" dirty="0">
                <a:latin typeface="XCCW Joined 1a" panose="03050602040000000000" pitchFamily="66" charset="0"/>
              </a:rPr>
            </a:br>
            <a:endParaRPr lang="en-GB" sz="3600" b="0" dirty="0">
              <a:latin typeface="+mn-lt"/>
            </a:endParaRPr>
          </a:p>
        </p:txBody>
      </p:sp>
    </p:spTree>
    <p:extLst>
      <p:ext uri="{BB962C8B-B14F-4D97-AF65-F5344CB8AC3E}">
        <p14:creationId xmlns:p14="http://schemas.microsoft.com/office/powerpoint/2010/main" val="156304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Words>202</Words>
  <Application>Microsoft Office PowerPoint</Application>
  <PresentationFormat>On-screen Show (4:3)</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XCCW Joined 1a</vt:lpstr>
      <vt:lpstr>Arial</vt:lpstr>
      <vt:lpstr>Twinkl</vt:lpstr>
      <vt:lpstr>Calibri</vt:lpstr>
      <vt:lpstr>Office Theme</vt:lpstr>
      <vt:lpstr>PowerPoint Presentation</vt:lpstr>
      <vt:lpstr>Thursday 29th April 2021  LO: To learn about the way we grow and change throughout the human lifecycle  I can identify changes throughout the human life cycle  I understand change is on-going  I understand change is individual </vt:lpstr>
      <vt:lpstr>We are beginning a new unit where we will learn about what to expect when we grow older and go through puberty. Puberty is the changes that children go through (both physical changes to our body and emotional changes) that change us from a child to an adult. Everybody experiences puberty and Miss Hickey and Miss Lillington are here to help you understand what these changes are and explain what to expect.  </vt:lpstr>
      <vt:lpstr>Task 1: What are the changes we go through in the human life cycle?   Order your set of cards chronologically.  </vt:lpstr>
      <vt:lpstr>PowerPoint Presentation</vt:lpstr>
      <vt:lpstr>Task 2</vt:lpstr>
      <vt:lpstr>Throughout all our lives we are always changing. As we get older we grow taller and heavier, learn more life skills and have more responsibilities.  Not everybody has the same milestones, we are all individual and unique. There is nothing wrong with going to university as a middle aged adult or never learning to drive! As long as your life choices are sensible, safe and you are happy, it really doesn’t matter what everybody else is doing!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Catherine Hickey</cp:lastModifiedBy>
  <cp:revision>16</cp:revision>
  <dcterms:created xsi:type="dcterms:W3CDTF">2019-03-06T14:54:46Z</dcterms:created>
  <dcterms:modified xsi:type="dcterms:W3CDTF">2021-04-27T13:50:01Z</dcterms:modified>
</cp:coreProperties>
</file>