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1" r:id="rId3"/>
    <p:sldId id="282" r:id="rId4"/>
    <p:sldId id="264" r:id="rId5"/>
    <p:sldId id="283" r:id="rId6"/>
    <p:sldId id="284" r:id="rId7"/>
    <p:sldId id="286" r:id="rId8"/>
    <p:sldId id="287" r:id="rId9"/>
  </p:sldIdLst>
  <p:sldSz cx="9144000" cy="6858000" type="screen4x3"/>
  <p:notesSz cx="6858000" cy="9144000"/>
  <p:embeddedFontLst>
    <p:embeddedFont>
      <p:font typeface="XCCW Joined 1a" panose="03050602040000000000" pitchFamily="66" charset="0"/>
      <p:regular r:id="rId12"/>
    </p:embeddedFont>
    <p:embeddedFont>
      <p:font typeface="Twinkl SemiBold" charset="0"/>
      <p:regular r:id="rId13"/>
      <p:bold r:id="rId14"/>
    </p:embeddedFon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D15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710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A8E7C0-95A1-4780-824B-2763E4F41A99}" type="datetimeFigureOut">
              <a:rPr lang="en-GB"/>
              <a:pPr>
                <a:defRPr/>
              </a:pPr>
              <a:t>28/03/2021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C48D08-3732-40F5-9988-05745DE73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C7EF0C-5AED-4789-9A0D-8A5563ED22F9}" type="datetimeFigureOut">
              <a:rPr lang="en-GB"/>
              <a:pPr>
                <a:defRPr/>
              </a:pPr>
              <a:t>28/03/2021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586CA4-5AD4-4B58-A571-0EE32C5E9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45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1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9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455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6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ids.britannica.com/kids/article/sundial/40391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wfvr8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841" y="2647622"/>
            <a:ext cx="879715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u="sng" dirty="0" smtClean="0">
                <a:latin typeface="XCCW Joined 1a" panose="03050602040000000000" pitchFamily="66" charset="0"/>
              </a:rPr>
              <a:t>L.O. to observe and record changes over time</a:t>
            </a:r>
            <a:endParaRPr lang="en-GB" sz="2800" u="sng" dirty="0">
              <a:latin typeface="XCCW Joined 1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18" y="236484"/>
            <a:ext cx="879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u="sng" dirty="0" smtClean="0">
                <a:latin typeface="XCCW Joined 1a" panose="03050602040000000000" pitchFamily="66" charset="0"/>
              </a:rPr>
              <a:t>Monday 3</a:t>
            </a:r>
            <a:r>
              <a:rPr lang="en-GB" sz="3200" u="sng" baseline="30000" dirty="0" smtClean="0">
                <a:latin typeface="XCCW Joined 1a" panose="03050602040000000000" pitchFamily="66" charset="0"/>
              </a:rPr>
              <a:t>rd</a:t>
            </a:r>
            <a:r>
              <a:rPr lang="en-GB" sz="3200" u="sng" dirty="0" smtClean="0">
                <a:latin typeface="XCCW Joined 1a" panose="03050602040000000000" pitchFamily="66" charset="0"/>
              </a:rPr>
              <a:t> May 2021</a:t>
            </a:r>
            <a:endParaRPr lang="en-GB" sz="2400" u="sng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634" y="6159063"/>
            <a:ext cx="1387366" cy="6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7" y="1761158"/>
            <a:ext cx="8686802" cy="99430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800" b="0" dirty="0">
                <a:latin typeface="XCCW Joined 1a" panose="03050602040000000000" pitchFamily="66" charset="0"/>
              </a:rPr>
              <a:t>Sundials are the oldest known instruments for telling </a:t>
            </a:r>
            <a:r>
              <a:rPr lang="en-GB" sz="1800" b="0" dirty="0" smtClean="0">
                <a:latin typeface="XCCW Joined 1a" panose="03050602040000000000" pitchFamily="66" charset="0"/>
              </a:rPr>
              <a:t>time. The </a:t>
            </a:r>
            <a:r>
              <a:rPr lang="en-GB" sz="1800" b="0" dirty="0">
                <a:latin typeface="XCCW Joined 1a" panose="03050602040000000000" pitchFamily="66" charset="0"/>
              </a:rPr>
              <a:t>surface of a sundial has markings for each hour of daylight. </a:t>
            </a:r>
            <a:br>
              <a:rPr lang="en-GB" sz="1800" b="0" dirty="0">
                <a:latin typeface="XCCW Joined 1a" panose="03050602040000000000" pitchFamily="66" charset="0"/>
              </a:rPr>
            </a:br>
            <a:r>
              <a:rPr lang="en-GB" sz="1800" b="0" dirty="0" smtClean="0">
                <a:latin typeface="XCCW Joined 1a" panose="03050602040000000000" pitchFamily="66" charset="0"/>
              </a:rPr>
              <a:t>As </a:t>
            </a:r>
            <a:r>
              <a:rPr lang="en-GB" sz="1800" b="0" dirty="0">
                <a:latin typeface="XCCW Joined 1a" panose="03050602040000000000" pitchFamily="66" charset="0"/>
              </a:rPr>
              <a:t>the Sun moves across the sky, another part of the sundial casts a shadow on these markings. The position of the shadow shows what time it is.</a:t>
            </a:r>
            <a:br>
              <a:rPr lang="en-GB" sz="1800" b="0" dirty="0">
                <a:latin typeface="XCCW Joined 1a" panose="03050602040000000000" pitchFamily="66" charset="0"/>
              </a:rPr>
            </a:br>
            <a:r>
              <a:rPr lang="en-GB" sz="1400" b="0" dirty="0">
                <a:latin typeface="XCCW Joined 1a" panose="03050602040000000000" pitchFamily="66" charset="0"/>
              </a:rPr>
              <a:t/>
            </a:r>
            <a:br>
              <a:rPr lang="en-GB" sz="1400" b="0" dirty="0">
                <a:latin typeface="XCCW Joined 1a" panose="03050602040000000000" pitchFamily="66" charset="0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99" y="2963917"/>
            <a:ext cx="4423155" cy="34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283" y="407727"/>
            <a:ext cx="80982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XCCW Joined 1a" panose="03050602040000000000" pitchFamily="66" charset="0"/>
              </a:rPr>
              <a:t>The ancient Egyptians were the first people to divide both the night and day into 12 equal parts, which gave us the 24 hour day!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XCCW Joined 1a" panose="03050602040000000000" pitchFamily="66" charset="0"/>
              </a:rPr>
              <a:t>The ancient Egyptians had several ways of using the shadows cast by the Sun to tell the time.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XCCW Joined 1a" panose="03050602040000000000" pitchFamily="66" charset="0"/>
              </a:rPr>
              <a:t>The ancient Egyptians made the earliest known sundial in about 3500 </a:t>
            </a:r>
            <a:r>
              <a:rPr lang="en-GB" cap="small" dirty="0" err="1">
                <a:latin typeface="XCCW Joined 1a" panose="03050602040000000000" pitchFamily="66" charset="0"/>
              </a:rPr>
              <a:t>bce</a:t>
            </a:r>
            <a:r>
              <a:rPr lang="en-GB" dirty="0">
                <a:latin typeface="XCCW Joined 1a" panose="03050602040000000000" pitchFamily="66" charset="0"/>
              </a:rPr>
              <a:t>. This sundial was simply a stick or a pillar that cast a shadow on the ground</a:t>
            </a:r>
            <a:r>
              <a:rPr lang="en-GB" dirty="0" smtClean="0">
                <a:latin typeface="XCCW Joined 1a" panose="03050602040000000000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dirty="0" smtClean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XCCW Joined 1a" panose="03050602040000000000" pitchFamily="66" charset="0"/>
              </a:rPr>
              <a:t>Click the link below to see how the sundial would work.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1282" y="5334028"/>
            <a:ext cx="8098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XCCW Joined 1a" panose="03050602040000000000" pitchFamily="66" charset="0"/>
                <a:hlinkClick r:id="rId2"/>
              </a:rPr>
              <a:t>https://</a:t>
            </a:r>
            <a:r>
              <a:rPr lang="en-GB" sz="2800" dirty="0" smtClean="0">
                <a:latin typeface="XCCW Joined 1a" panose="03050602040000000000" pitchFamily="66" charset="0"/>
                <a:hlinkClick r:id="rId2"/>
              </a:rPr>
              <a:t>kids.britannica.com/kids/article/sundial/403911</a:t>
            </a:r>
            <a:endParaRPr lang="en-GB" sz="2800" dirty="0" smtClean="0">
              <a:latin typeface="XCCW Joined 1a" panose="03050602040000000000" pitchFamily="66" charset="0"/>
            </a:endParaRPr>
          </a:p>
          <a:p>
            <a:pPr algn="ctr"/>
            <a:endParaRPr lang="en-GB" sz="28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7999" y="541529"/>
            <a:ext cx="5749159" cy="43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E84D15"/>
                </a:solidFill>
                <a:latin typeface="XCCW Joined 1a" panose="03050602040000000000" pitchFamily="66" charset="0"/>
              </a:rPr>
              <a:t>NAME</a:t>
            </a:r>
            <a:r>
              <a:rPr lang="en-GB" altLang="en-US" dirty="0">
                <a:latin typeface="XCCW Joined 1a" panose="03050602040000000000" pitchFamily="66" charset="0"/>
              </a:rPr>
              <a:t>: </a:t>
            </a:r>
            <a:r>
              <a:rPr lang="en-GB" altLang="en-US" b="1" dirty="0">
                <a:latin typeface="XCCW Joined 1a" panose="03050602040000000000" pitchFamily="66" charset="0"/>
              </a:rPr>
              <a:t>Ra</a:t>
            </a:r>
          </a:p>
          <a:p>
            <a:pPr eaLnBrk="1" hangingPunct="1"/>
            <a:endParaRPr lang="en-GB" altLang="en-US" dirty="0">
              <a:latin typeface="XCCW Joined 1a" panose="03050602040000000000" pitchFamily="66" charset="0"/>
            </a:endParaRPr>
          </a:p>
          <a:p>
            <a:pPr eaLnBrk="1" hangingPunct="1"/>
            <a:r>
              <a:rPr lang="en-GB" altLang="en-US" b="1" dirty="0">
                <a:solidFill>
                  <a:srgbClr val="E84D15"/>
                </a:solidFill>
                <a:latin typeface="XCCW Joined 1a" panose="03050602040000000000" pitchFamily="66" charset="0"/>
              </a:rPr>
              <a:t>GOD OF</a:t>
            </a:r>
            <a:r>
              <a:rPr lang="en-GB" altLang="en-US" dirty="0">
                <a:latin typeface="XCCW Joined 1a" panose="03050602040000000000" pitchFamily="66" charset="0"/>
              </a:rPr>
              <a:t>: the sun</a:t>
            </a:r>
          </a:p>
          <a:p>
            <a:pPr eaLnBrk="1" hangingPunct="1"/>
            <a:endParaRPr lang="en-GB" altLang="en-US" dirty="0">
              <a:latin typeface="XCCW Joined 1a" panose="03050602040000000000" pitchFamily="66" charset="0"/>
            </a:endParaRPr>
          </a:p>
          <a:p>
            <a:pPr eaLnBrk="1" hangingPunct="1"/>
            <a:r>
              <a:rPr lang="en-GB" altLang="en-US" dirty="0">
                <a:latin typeface="XCCW Joined 1a" panose="03050602040000000000" pitchFamily="66" charset="0"/>
              </a:rPr>
              <a:t>Ra was the most important god to all the Egyptians.</a:t>
            </a:r>
          </a:p>
          <a:p>
            <a:pPr eaLnBrk="1" hangingPunct="1"/>
            <a:endParaRPr lang="en-GB" altLang="en-US" dirty="0">
              <a:latin typeface="XCCW Joined 1a" panose="03050602040000000000" pitchFamily="66" charset="0"/>
            </a:endParaRPr>
          </a:p>
          <a:p>
            <a:pPr eaLnBrk="1" hangingPunct="1"/>
            <a:r>
              <a:rPr lang="en-GB" altLang="en-US" dirty="0">
                <a:latin typeface="XCCW Joined 1a" panose="03050602040000000000" pitchFamily="66" charset="0"/>
              </a:rPr>
              <a:t>It was believed that he was swallowed by Nut the sky goddess every night and born again in the morning.</a:t>
            </a:r>
          </a:p>
          <a:p>
            <a:pPr eaLnBrk="1" hangingPunct="1"/>
            <a:endParaRPr lang="en-GB" altLang="en-US" dirty="0">
              <a:latin typeface="XCCW Joined 1a" panose="03050602040000000000" pitchFamily="66" charset="0"/>
            </a:endParaRPr>
          </a:p>
          <a:p>
            <a:pPr eaLnBrk="1" hangingPunct="1"/>
            <a:r>
              <a:rPr lang="en-GB" altLang="en-US" dirty="0">
                <a:latin typeface="XCCW Joined 1a" panose="03050602040000000000" pitchFamily="66" charset="0"/>
              </a:rPr>
              <a:t>The Egyptians also believed that Ra travelled through the underworld at night, where he appeared as a man with the head of a ram!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486161"/>
            <a:ext cx="2228192" cy="5869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36579" y="5123821"/>
            <a:ext cx="4267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XCCW Joined 1a" panose="03050602040000000000" pitchFamily="66" charset="0"/>
                <a:hlinkClick r:id="rId3"/>
              </a:rPr>
              <a:t>https://</a:t>
            </a:r>
            <a:r>
              <a:rPr lang="en-GB" sz="2200" dirty="0" smtClean="0">
                <a:latin typeface="XCCW Joined 1a" panose="03050602040000000000" pitchFamily="66" charset="0"/>
                <a:hlinkClick r:id="rId3"/>
              </a:rPr>
              <a:t>www.bbc.co.uk/bitesize/clips/zwfvr82</a:t>
            </a:r>
            <a:endParaRPr lang="en-GB" sz="2200" dirty="0">
              <a:latin typeface="XCCW Joined 1a" panose="03050602040000000000" pitchFamily="66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237157"/>
            <a:ext cx="8761356" cy="994306"/>
          </a:xfrm>
        </p:spPr>
        <p:txBody>
          <a:bodyPr/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How to create an ancient Egyptian sundial!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8676" y="158330"/>
            <a:ext cx="8761356" cy="994306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endParaRPr lang="en-GB" sz="2000" dirty="0">
              <a:latin typeface="XCCW Joined 1a" panose="0305060204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454" y="837204"/>
            <a:ext cx="82295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latin typeface="XCCW Joined 1a" panose="03050602040000000000" pitchFamily="66" charset="0"/>
              </a:rPr>
              <a:t>The ancient Egyptians would simply use an upright stick or pillar (known as a gnomon) to cast a shadow onto the ground. The sloping edge of the gnomon is called the style. As the day passes, the gnomon’s shadow moves around the dial. Every hour it falls on a new hour line</a:t>
            </a:r>
            <a:r>
              <a:rPr lang="en-GB" sz="1600" dirty="0" smtClean="0">
                <a:latin typeface="XCCW Joined 1a" panose="03050602040000000000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1600" dirty="0" smtClean="0">
                <a:latin typeface="XCCW Joined 1a" panose="03050602040000000000" pitchFamily="66" charset="0"/>
              </a:rPr>
              <a:t>As </a:t>
            </a:r>
            <a:r>
              <a:rPr lang="en-GB" sz="1600" dirty="0">
                <a:latin typeface="XCCW Joined 1a" panose="03050602040000000000" pitchFamily="66" charset="0"/>
              </a:rPr>
              <a:t>the sun </a:t>
            </a:r>
            <a:r>
              <a:rPr lang="en-GB" sz="1600" dirty="0" smtClean="0">
                <a:latin typeface="XCCW Joined 1a" panose="03050602040000000000" pitchFamily="66" charset="0"/>
              </a:rPr>
              <a:t>moves </a:t>
            </a:r>
            <a:r>
              <a:rPr lang="en-GB" sz="1600" dirty="0">
                <a:latin typeface="XCCW Joined 1a" panose="03050602040000000000" pitchFamily="66" charset="0"/>
              </a:rPr>
              <a:t>across the sky, the shadow </a:t>
            </a:r>
            <a:r>
              <a:rPr lang="en-GB" sz="1600" dirty="0" smtClean="0">
                <a:latin typeface="XCCW Joined 1a" panose="03050602040000000000" pitchFamily="66" charset="0"/>
              </a:rPr>
              <a:t>will also move. </a:t>
            </a:r>
            <a:r>
              <a:rPr lang="en-GB" sz="1600" dirty="0">
                <a:latin typeface="XCCW Joined 1a" panose="03050602040000000000" pitchFamily="66" charset="0"/>
              </a:rPr>
              <a:t>The position of the shadow indicates the time of day. The flat surface of the </a:t>
            </a:r>
            <a:r>
              <a:rPr lang="en-GB" sz="1600" dirty="0" smtClean="0">
                <a:latin typeface="XCCW Joined 1a" panose="03050602040000000000" pitchFamily="66" charset="0"/>
              </a:rPr>
              <a:t>sundial </a:t>
            </a:r>
            <a:r>
              <a:rPr lang="en-GB" sz="1600" dirty="0">
                <a:latin typeface="XCCW Joined 1a" panose="03050602040000000000" pitchFamily="66" charset="0"/>
              </a:rPr>
              <a:t>is called the dial plate</a:t>
            </a:r>
            <a:r>
              <a:rPr lang="en-GB" sz="1600" dirty="0" smtClean="0">
                <a:latin typeface="XCCW Joined 1a" panose="03050602040000000000" pitchFamily="66" charset="0"/>
              </a:rPr>
              <a:t>.</a:t>
            </a:r>
            <a:endParaRPr lang="en-GB" sz="1600" dirty="0">
              <a:latin typeface="XCCW Joined 1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16" y="3853414"/>
            <a:ext cx="6150012" cy="30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520" y="1357586"/>
            <a:ext cx="32468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XCCW Joined 1a" panose="03050602040000000000" pitchFamily="66" charset="0"/>
              </a:rPr>
              <a:t>Equipment:</a:t>
            </a:r>
            <a:endParaRPr lang="en-GB" sz="2400" b="1" dirty="0">
              <a:latin typeface="XCCW Joined 1a" panose="03050602040000000000" pitchFamily="66" charset="0"/>
            </a:endParaRPr>
          </a:p>
          <a:p>
            <a:pPr algn="ctr"/>
            <a:endParaRPr lang="en-GB" sz="1600" dirty="0">
              <a:latin typeface="XCCW Joined 1a" panose="03050602040000000000" pitchFamily="66" charset="0"/>
            </a:endParaRPr>
          </a:p>
          <a:p>
            <a:pPr algn="ctr"/>
            <a:r>
              <a:rPr lang="en-GB" sz="2000" dirty="0" smtClean="0">
                <a:latin typeface="XCCW Joined 1a" panose="03050602040000000000" pitchFamily="66" charset="0"/>
              </a:rPr>
              <a:t>- Straight </a:t>
            </a:r>
            <a:r>
              <a:rPr lang="en-GB" sz="2000" dirty="0">
                <a:latin typeface="XCCW Joined 1a" panose="03050602040000000000" pitchFamily="66" charset="0"/>
              </a:rPr>
              <a:t>stick </a:t>
            </a:r>
            <a:endParaRPr lang="en-GB" sz="2000" dirty="0" smtClean="0">
              <a:latin typeface="XCCW Joined 1a" panose="03050602040000000000" pitchFamily="66" charset="0"/>
            </a:endParaRPr>
          </a:p>
          <a:p>
            <a:pPr algn="ctr"/>
            <a:endParaRPr lang="en-GB" sz="2000" dirty="0">
              <a:latin typeface="XCCW Joined 1a" panose="03050602040000000000" pitchFamily="66" charset="0"/>
            </a:endParaRPr>
          </a:p>
          <a:p>
            <a:pPr algn="ctr"/>
            <a:r>
              <a:rPr lang="en-GB" sz="2000" dirty="0" smtClean="0">
                <a:latin typeface="XCCW Joined 1a" panose="03050602040000000000" pitchFamily="66" charset="0"/>
              </a:rPr>
              <a:t>- Numbered </a:t>
            </a:r>
            <a:r>
              <a:rPr lang="en-GB" sz="2000" dirty="0">
                <a:latin typeface="XCCW Joined 1a" panose="03050602040000000000" pitchFamily="66" charset="0"/>
              </a:rPr>
              <a:t>stones for hour </a:t>
            </a:r>
            <a:r>
              <a:rPr lang="en-GB" sz="2000" dirty="0" smtClean="0">
                <a:latin typeface="XCCW Joined 1a" panose="03050602040000000000" pitchFamily="66" charset="0"/>
              </a:rPr>
              <a:t>markers.</a:t>
            </a:r>
          </a:p>
          <a:p>
            <a:pPr algn="ctr"/>
            <a:endParaRPr lang="en-GB" sz="2000" dirty="0">
              <a:latin typeface="XCCW Joined 1a" panose="03050602040000000000" pitchFamily="66" charset="0"/>
            </a:endParaRPr>
          </a:p>
          <a:p>
            <a:pPr algn="ctr"/>
            <a:r>
              <a:rPr lang="en-GB" sz="2000" dirty="0" smtClean="0">
                <a:latin typeface="XCCW Joined 1a" panose="03050602040000000000" pitchFamily="66" charset="0"/>
              </a:rPr>
              <a:t>- Bucket with sand to weight down the stick</a:t>
            </a:r>
          </a:p>
          <a:p>
            <a:pPr algn="ctr"/>
            <a:endParaRPr lang="en-GB" sz="2000" dirty="0">
              <a:latin typeface="XCCW Joined 1a" panose="03050602040000000000" pitchFamily="66" charset="0"/>
            </a:endParaRPr>
          </a:p>
          <a:p>
            <a:pPr algn="ctr"/>
            <a:r>
              <a:rPr lang="en-GB" sz="2000" dirty="0" smtClean="0">
                <a:latin typeface="XCCW Joined 1a" panose="03050602040000000000" pitchFamily="66" charset="0"/>
              </a:rPr>
              <a:t>- Piece </a:t>
            </a:r>
            <a:r>
              <a:rPr lang="en-GB" sz="2000" dirty="0">
                <a:latin typeface="XCCW Joined 1a" panose="03050602040000000000" pitchFamily="66" charset="0"/>
              </a:rPr>
              <a:t>of </a:t>
            </a:r>
            <a:r>
              <a:rPr lang="en-GB" sz="2000" dirty="0" smtClean="0">
                <a:latin typeface="XCCW Joined 1a" panose="03050602040000000000" pitchFamily="66" charset="0"/>
              </a:rPr>
              <a:t>chalk</a:t>
            </a:r>
          </a:p>
          <a:p>
            <a:pPr algn="ctr"/>
            <a:endParaRPr lang="en-GB" sz="2000" dirty="0">
              <a:latin typeface="XCCW Joined 1a" panose="03050602040000000000" pitchFamily="66" charset="0"/>
            </a:endParaRPr>
          </a:p>
          <a:p>
            <a:pPr algn="ctr"/>
            <a:r>
              <a:rPr lang="en-GB" sz="2000" dirty="0" smtClean="0">
                <a:latin typeface="XCCW Joined 1a" panose="03050602040000000000" pitchFamily="66" charset="0"/>
              </a:rPr>
              <a:t>- A compass</a:t>
            </a:r>
            <a:endParaRPr lang="en-GB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8676" y="237157"/>
            <a:ext cx="8761356" cy="994306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sz="2400" dirty="0" smtClean="0">
                <a:latin typeface="XCCW Joined 1a" panose="03050602040000000000" pitchFamily="66" charset="0"/>
              </a:rPr>
              <a:t>How to create an ancient Egyptian sundial!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088" y="2794876"/>
            <a:ext cx="3262652" cy="346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7" y="1031765"/>
            <a:ext cx="3450543" cy="33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985" y="363915"/>
            <a:ext cx="398342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latin typeface="XCCW Joined 1a" panose="03050602040000000000" pitchFamily="66" charset="0"/>
              </a:rPr>
              <a:t>Method:</a:t>
            </a:r>
            <a:endParaRPr lang="en-GB" b="1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endParaRPr lang="en-GB" sz="1400" dirty="0">
              <a:latin typeface="XCCW Joined 1a" panose="03050602040000000000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 smtClean="0">
                <a:latin typeface="XCCW Joined 1a" panose="03050602040000000000" pitchFamily="66" charset="0"/>
              </a:rPr>
              <a:t>First, use </a:t>
            </a:r>
            <a:r>
              <a:rPr lang="en-GB" sz="1400" dirty="0">
                <a:latin typeface="XCCW Joined 1a" panose="03050602040000000000" pitchFamily="66" charset="0"/>
              </a:rPr>
              <a:t>your compass </a:t>
            </a:r>
            <a:r>
              <a:rPr lang="en-GB" sz="1400" dirty="0" smtClean="0">
                <a:latin typeface="XCCW Joined 1a" panose="03050602040000000000" pitchFamily="66" charset="0"/>
              </a:rPr>
              <a:t>to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XCCW Joined 1a" panose="03050602040000000000" pitchFamily="66" charset="0"/>
              </a:rPr>
              <a:t>accurately identify North.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XCCW Joined 1a" panose="03050602040000000000" pitchFamily="66" charset="0"/>
              </a:rPr>
              <a:t>2. Next, find </a:t>
            </a:r>
            <a:r>
              <a:rPr lang="en-GB" sz="1400" dirty="0">
                <a:latin typeface="XCCW Joined 1a" panose="03050602040000000000" pitchFamily="66" charset="0"/>
              </a:rPr>
              <a:t>a sunny location and place your stick upright into the </a:t>
            </a:r>
            <a:r>
              <a:rPr lang="en-GB" sz="1400" dirty="0" smtClean="0">
                <a:latin typeface="XCCW Joined 1a" panose="03050602040000000000" pitchFamily="66" charset="0"/>
              </a:rPr>
              <a:t>bucket filled with sand.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XCCW Joined 1a" panose="03050602040000000000" pitchFamily="66" charset="0"/>
              </a:rPr>
              <a:t>3. Then, carefully bend the stick </a:t>
            </a:r>
            <a:r>
              <a:rPr lang="en-GB" sz="1400" dirty="0">
                <a:latin typeface="XCCW Joined 1a" panose="03050602040000000000" pitchFamily="66" charset="0"/>
              </a:rPr>
              <a:t>slightly towards the North</a:t>
            </a:r>
            <a:r>
              <a:rPr lang="en-GB" sz="1400" dirty="0" smtClean="0">
                <a:latin typeface="XCCW Joined 1a" panose="0305060204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XCCW Joined 1a" panose="03050602040000000000" pitchFamily="66" charset="0"/>
              </a:rPr>
              <a:t>4. Starting </a:t>
            </a:r>
            <a:r>
              <a:rPr lang="en-GB" sz="1400" dirty="0">
                <a:latin typeface="XCCW Joined 1a" panose="03050602040000000000" pitchFamily="66" charset="0"/>
              </a:rPr>
              <a:t>in the morning, place a stone on the shadow line every time it is </a:t>
            </a:r>
            <a:r>
              <a:rPr lang="en-GB" sz="1400" dirty="0" smtClean="0">
                <a:latin typeface="XCCW Joined 1a" panose="03050602040000000000" pitchFamily="66" charset="0"/>
              </a:rPr>
              <a:t>9 </a:t>
            </a:r>
            <a:r>
              <a:rPr lang="en-GB" sz="1400" dirty="0">
                <a:latin typeface="XCCW Joined 1a" panose="03050602040000000000" pitchFamily="66" charset="0"/>
              </a:rPr>
              <a:t>am, 10 am, etc. Set an alarm at the </a:t>
            </a:r>
            <a:r>
              <a:rPr lang="en-GB" sz="1400" dirty="0" smtClean="0">
                <a:latin typeface="XCCW Joined 1a" panose="03050602040000000000" pitchFamily="66" charset="0"/>
              </a:rPr>
              <a:t>start </a:t>
            </a:r>
            <a:r>
              <a:rPr lang="en-GB" sz="1400" dirty="0">
                <a:latin typeface="XCCW Joined 1a" panose="03050602040000000000" pitchFamily="66" charset="0"/>
              </a:rPr>
              <a:t>of each hour to remind yourself to check the movement of the shadow</a:t>
            </a:r>
            <a:r>
              <a:rPr lang="en-GB" sz="1400" dirty="0" smtClean="0">
                <a:latin typeface="XCCW Joined 1a" panose="03050602040000000000" pitchFamily="66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XCCW Joined 1a" panose="03050602040000000000" pitchFamily="66" charset="0"/>
              </a:rPr>
              <a:t>5. Continue </a:t>
            </a:r>
            <a:r>
              <a:rPr lang="en-GB" sz="1400" dirty="0">
                <a:latin typeface="XCCW Joined 1a" panose="03050602040000000000" pitchFamily="66" charset="0"/>
              </a:rPr>
              <a:t>to do this until the sun goes down and you will have a sundial to tell the time of day!</a:t>
            </a:r>
          </a:p>
          <a:p>
            <a:endParaRPr lang="en-GB" sz="1600" dirty="0" smtClean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 </a:t>
            </a:r>
            <a:endParaRPr lang="en-GB" sz="1600" dirty="0">
              <a:latin typeface="XCCW Joined 1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23" y="2805386"/>
            <a:ext cx="3262652" cy="3467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10" t="6492" r="5412" b="7970"/>
          <a:stretch/>
        </p:blipFill>
        <p:spPr>
          <a:xfrm>
            <a:off x="4477406" y="573348"/>
            <a:ext cx="3216166" cy="31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1130" y="1220969"/>
            <a:ext cx="78433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XCCW Joined 1a" panose="03050602040000000000" pitchFamily="66" charset="0"/>
              </a:rPr>
              <a:t>Did you notice in which direction your shadow moved (</a:t>
            </a:r>
            <a:r>
              <a:rPr lang="en-GB" dirty="0" smtClean="0">
                <a:latin typeface="XCCW Joined 1a" panose="03050602040000000000" pitchFamily="66" charset="0"/>
              </a:rPr>
              <a:t>clockwise/counter clockwise</a:t>
            </a:r>
            <a:r>
              <a:rPr lang="en-GB" dirty="0" smtClean="0">
                <a:latin typeface="XCCW Joined 1a" panose="03050602040000000000" pitchFamily="66" charset="0"/>
              </a:rPr>
              <a:t>)?</a:t>
            </a:r>
          </a:p>
          <a:p>
            <a:pPr algn="ctr">
              <a:lnSpc>
                <a:spcPct val="150000"/>
              </a:lnSpc>
            </a:pPr>
            <a:endParaRPr lang="en-GB" dirty="0" smtClean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XCCW Joined 1a" panose="03050602040000000000" pitchFamily="66" charset="0"/>
              </a:rPr>
              <a:t>Are the hourly markers evenly spaced around the dial plate? Why or why not</a:t>
            </a:r>
            <a:r>
              <a:rPr lang="en-GB" dirty="0" smtClean="0">
                <a:latin typeface="XCCW Joined 1a" panose="03050602040000000000" pitchFamily="66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GB" dirty="0" smtClean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XCCW Joined 1a" panose="03050602040000000000" pitchFamily="66" charset="0"/>
              </a:rPr>
              <a:t>Could you use this sundial to tell time in one month or 6 months from today? Why or why not</a:t>
            </a:r>
            <a:r>
              <a:rPr lang="en-GB" dirty="0" smtClean="0">
                <a:latin typeface="XCCW Joined 1a" panose="03050602040000000000" pitchFamily="66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489" y="82441"/>
            <a:ext cx="784334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XCCW Joined 1a" panose="03050602040000000000" pitchFamily="66" charset="0"/>
              </a:rPr>
              <a:t>Let’s think…</a:t>
            </a:r>
            <a:endParaRPr lang="en-GB" sz="3200" b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203</TotalTime>
  <Words>453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XCCW Joined 1a</vt:lpstr>
      <vt:lpstr>Arial</vt:lpstr>
      <vt:lpstr>Twinkl SemiBold</vt:lpstr>
      <vt:lpstr>Twinkl</vt:lpstr>
      <vt:lpstr>Sassoon Infant Rg</vt:lpstr>
      <vt:lpstr>Calibri</vt:lpstr>
      <vt:lpstr>Office Theme</vt:lpstr>
      <vt:lpstr>PowerPoint Presentation</vt:lpstr>
      <vt:lpstr>Sundials are the oldest known instruments for telling time. The surface of a sundial has markings for each hour of daylight.  As the Sun moves across the sky, another part of the sundial casts a shadow on these markings. The position of the shadow shows what time it is.  </vt:lpstr>
      <vt:lpstr>PowerPoint Presentation</vt:lpstr>
      <vt:lpstr>PowerPoint Presentation</vt:lpstr>
      <vt:lpstr>How to create an ancient Egyptian sundial!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Cris Lima</dc:creator>
  <cp:lastModifiedBy>Victoria Lillington</cp:lastModifiedBy>
  <cp:revision>32</cp:revision>
  <dcterms:created xsi:type="dcterms:W3CDTF">2017-09-28T13:00:12Z</dcterms:created>
  <dcterms:modified xsi:type="dcterms:W3CDTF">2021-03-28T18:57:59Z</dcterms:modified>
</cp:coreProperties>
</file>