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95" r:id="rId2"/>
    <p:sldId id="299" r:id="rId3"/>
    <p:sldId id="296" r:id="rId4"/>
    <p:sldId id="297" r:id="rId5"/>
    <p:sldId id="298" r:id="rId6"/>
    <p:sldId id="303" r:id="rId7"/>
    <p:sldId id="300" r:id="rId8"/>
    <p:sldId id="301" r:id="rId9"/>
    <p:sldId id="302" r:id="rId10"/>
    <p:sldId id="304" r:id="rId11"/>
    <p:sldId id="305" r:id="rId12"/>
    <p:sldId id="306" r:id="rId13"/>
  </p:sldIdLst>
  <p:sldSz cx="9144000" cy="6858000" type="screen4x3"/>
  <p:notesSz cx="6858000" cy="9144000"/>
  <p:embeddedFontLst>
    <p:embeddedFont>
      <p:font typeface="Twinkl" panose="020B0604020202020204" charset="0"/>
      <p:regular r:id="rId16"/>
      <p:bold r:id="rId17"/>
    </p:embeddedFont>
    <p:embeddedFont>
      <p:font typeface="XCCW Joined 1a" panose="03050602040000000000" pitchFamily="66"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guide id="12" orient="horz" pos="21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15"/>
    <a:srgbClr val="F1884C"/>
    <a:srgbClr val="E94E13"/>
    <a:srgbClr val="F7C1A2"/>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showGuides="1">
      <p:cViewPr varScale="1">
        <p:scale>
          <a:sx n="91" d="100"/>
          <a:sy n="91" d="100"/>
        </p:scale>
        <p:origin x="1170" y="90"/>
      </p:cViewPr>
      <p:guideLst>
        <p:guide orient="horz" pos="2160"/>
        <p:guide pos="2880"/>
        <p:guide pos="340"/>
        <p:guide orient="horz" pos="3974"/>
        <p:guide pos="5420"/>
        <p:guide orient="horz" pos="346"/>
        <p:guide pos="476"/>
        <p:guide orient="horz" pos="482"/>
        <p:guide orient="horz" pos="3838"/>
        <p:guide pos="5284"/>
        <p:guide orient="horz" pos="2169"/>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he-ancient-world-world-history-history-subjects-key-stage-2/ks2-egyptians/ks2-egyptians-powerpoint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he-ancient-world-world-history-history-subjects-key-stage-2/ks2-egyptians/ks2-egyptians-powerpoint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358729"/>
            <a:ext cx="8220075" cy="994306"/>
          </a:xfrm>
        </p:spPr>
        <p:txBody>
          <a:bodyPr/>
          <a:lstStyle/>
          <a:p>
            <a:pPr algn="ctr">
              <a:lnSpc>
                <a:spcPct val="150000"/>
              </a:lnSpc>
            </a:pPr>
            <a:r>
              <a:rPr lang="en-GB" b="0" u="sng" dirty="0" smtClean="0">
                <a:latin typeface="XCCW Joined 1a" panose="03050602040000000000" pitchFamily="66" charset="0"/>
              </a:rPr>
              <a:t>L.O. to identify Egypt’s physical features</a:t>
            </a:r>
            <a:endParaRPr lang="en-GB" b="0" u="sng" dirty="0">
              <a:latin typeface="XCCW Joined 1a" panose="03050602040000000000" pitchFamily="66" charset="0"/>
            </a:endParaRPr>
          </a:p>
        </p:txBody>
      </p:sp>
      <p:sp>
        <p:nvSpPr>
          <p:cNvPr id="3" name="Rectangle 2"/>
          <p:cNvSpPr/>
          <p:nvPr/>
        </p:nvSpPr>
        <p:spPr>
          <a:xfrm>
            <a:off x="2848303" y="646415"/>
            <a:ext cx="5717627" cy="523220"/>
          </a:xfrm>
          <a:prstGeom prst="rect">
            <a:avLst/>
          </a:prstGeom>
        </p:spPr>
        <p:txBody>
          <a:bodyPr wrap="square">
            <a:spAutoFit/>
          </a:bodyPr>
          <a:lstStyle/>
          <a:p>
            <a:pPr algn="r"/>
            <a:r>
              <a:rPr lang="en-GB" sz="2800" u="sng" dirty="0" smtClean="0">
                <a:latin typeface="XCCW Joined 1a" panose="03050602040000000000" pitchFamily="66" charset="0"/>
              </a:rPr>
              <a:t>Tuesday 27</a:t>
            </a:r>
            <a:r>
              <a:rPr lang="en-GB" sz="2800" u="sng" baseline="30000" dirty="0" smtClean="0">
                <a:latin typeface="XCCW Joined 1a" panose="03050602040000000000" pitchFamily="66" charset="0"/>
              </a:rPr>
              <a:t>th</a:t>
            </a:r>
            <a:r>
              <a:rPr lang="en-GB" sz="2800" u="sng" dirty="0" smtClean="0">
                <a:latin typeface="XCCW Joined 1a" panose="03050602040000000000" pitchFamily="66" charset="0"/>
              </a:rPr>
              <a:t> April 2021</a:t>
            </a:r>
            <a:endParaRPr lang="en-GB" sz="2800" dirty="0"/>
          </a:p>
        </p:txBody>
      </p:sp>
    </p:spTree>
    <p:extLst>
      <p:ext uri="{BB962C8B-B14F-4D97-AF65-F5344CB8AC3E}">
        <p14:creationId xmlns:p14="http://schemas.microsoft.com/office/powerpoint/2010/main" val="72397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29352" y="537178"/>
            <a:ext cx="3542642" cy="3215720"/>
          </a:xfrm>
          <a:prstGeom prst="rect">
            <a:avLst/>
          </a:prstGeom>
        </p:spPr>
      </p:pic>
      <p:sp>
        <p:nvSpPr>
          <p:cNvPr id="4" name="Rectangle 3"/>
          <p:cNvSpPr/>
          <p:nvPr/>
        </p:nvSpPr>
        <p:spPr>
          <a:xfrm>
            <a:off x="604344" y="369011"/>
            <a:ext cx="3095297" cy="5978560"/>
          </a:xfrm>
          <a:prstGeom prst="rect">
            <a:avLst/>
          </a:prstGeom>
        </p:spPr>
        <p:txBody>
          <a:bodyPr wrap="square">
            <a:spAutoFit/>
          </a:bodyPr>
          <a:lstStyle/>
          <a:p>
            <a:pPr>
              <a:lnSpc>
                <a:spcPct val="150000"/>
              </a:lnSpc>
            </a:pPr>
            <a:r>
              <a:rPr lang="en-GB" sz="1700" dirty="0">
                <a:solidFill>
                  <a:srgbClr val="282828"/>
                </a:solidFill>
                <a:latin typeface="XCCW Joined 1a" panose="03050602040000000000" pitchFamily="66" charset="0"/>
              </a:rPr>
              <a:t>Egypt's Sinai Peninsula, also known as the "Land of </a:t>
            </a:r>
            <a:r>
              <a:rPr lang="en-GB" sz="1700" i="1" dirty="0" err="1">
                <a:solidFill>
                  <a:srgbClr val="282828"/>
                </a:solidFill>
                <a:latin typeface="XCCW Joined 1a" panose="03050602040000000000" pitchFamily="66" charset="0"/>
              </a:rPr>
              <a:t>Fayrouz</a:t>
            </a:r>
            <a:r>
              <a:rPr lang="en-GB" sz="1700" dirty="0">
                <a:solidFill>
                  <a:srgbClr val="282828"/>
                </a:solidFill>
                <a:latin typeface="XCCW Joined 1a" panose="03050602040000000000" pitchFamily="66" charset="0"/>
              </a:rPr>
              <a:t>" meaning "turquoise," is a triangular formation at the </a:t>
            </a:r>
            <a:r>
              <a:rPr lang="en-GB" sz="1700" dirty="0" smtClean="0">
                <a:solidFill>
                  <a:srgbClr val="282828"/>
                </a:solidFill>
                <a:latin typeface="XCCW Joined 1a" panose="03050602040000000000" pitchFamily="66" charset="0"/>
              </a:rPr>
              <a:t>north eastern </a:t>
            </a:r>
            <a:r>
              <a:rPr lang="en-GB" sz="1700" dirty="0">
                <a:solidFill>
                  <a:srgbClr val="282828"/>
                </a:solidFill>
                <a:latin typeface="XCCW Joined 1a" panose="03050602040000000000" pitchFamily="66" charset="0"/>
              </a:rPr>
              <a:t>end of Egypt and the </a:t>
            </a:r>
            <a:r>
              <a:rPr lang="en-GB" sz="1700" dirty="0" smtClean="0">
                <a:solidFill>
                  <a:srgbClr val="282828"/>
                </a:solidFill>
                <a:latin typeface="XCCW Joined 1a" panose="03050602040000000000" pitchFamily="66" charset="0"/>
              </a:rPr>
              <a:t>south western </a:t>
            </a:r>
            <a:r>
              <a:rPr lang="en-GB" sz="1700" dirty="0">
                <a:solidFill>
                  <a:srgbClr val="282828"/>
                </a:solidFill>
                <a:latin typeface="XCCW Joined 1a" panose="03050602040000000000" pitchFamily="66" charset="0"/>
              </a:rPr>
              <a:t>end of Israel, it looks like a corkscrew-like cap at the top of the Red Sea and forms a land bridge between the </a:t>
            </a:r>
            <a:r>
              <a:rPr lang="en-GB" sz="1700" dirty="0" smtClean="0">
                <a:solidFill>
                  <a:srgbClr val="282828"/>
                </a:solidFill>
                <a:latin typeface="XCCW Joined 1a" panose="03050602040000000000" pitchFamily="66" charset="0"/>
              </a:rPr>
              <a:t>Asia </a:t>
            </a:r>
            <a:r>
              <a:rPr lang="en-GB" sz="1700" dirty="0">
                <a:solidFill>
                  <a:srgbClr val="282828"/>
                </a:solidFill>
                <a:latin typeface="XCCW Joined 1a" panose="03050602040000000000" pitchFamily="66" charset="0"/>
              </a:rPr>
              <a:t>and </a:t>
            </a:r>
            <a:r>
              <a:rPr lang="en-GB" sz="1700" dirty="0" smtClean="0">
                <a:solidFill>
                  <a:srgbClr val="282828"/>
                </a:solidFill>
                <a:latin typeface="XCCW Joined 1a" panose="03050602040000000000" pitchFamily="66" charset="0"/>
              </a:rPr>
              <a:t>Africa.</a:t>
            </a:r>
            <a:endParaRPr lang="en-GB" sz="1700" dirty="0">
              <a:latin typeface="XCCW Joined 1a" panose="03050602040000000000" pitchFamily="66" charset="0"/>
            </a:endParaRPr>
          </a:p>
        </p:txBody>
      </p:sp>
      <p:sp>
        <p:nvSpPr>
          <p:cNvPr id="5" name="Rectangle 4"/>
          <p:cNvSpPr/>
          <p:nvPr/>
        </p:nvSpPr>
        <p:spPr>
          <a:xfrm>
            <a:off x="3699641" y="5576923"/>
            <a:ext cx="5084412" cy="830997"/>
          </a:xfrm>
          <a:prstGeom prst="rect">
            <a:avLst/>
          </a:prstGeom>
        </p:spPr>
        <p:txBody>
          <a:bodyPr wrap="square">
            <a:spAutoFit/>
          </a:bodyPr>
          <a:lstStyle/>
          <a:p>
            <a:pPr algn="ctr"/>
            <a:r>
              <a:rPr lang="en-GB" sz="1600" dirty="0" smtClean="0">
                <a:solidFill>
                  <a:srgbClr val="282828"/>
                </a:solidFill>
                <a:latin typeface="XCCW Joined 1a" panose="03050602040000000000" pitchFamily="66" charset="0"/>
                <a:cs typeface="Calibri" panose="020F0502020204030204" pitchFamily="34" charset="0"/>
              </a:rPr>
              <a:t>Sinai is also one of the coldest areas in Egypt because of its high altitudes and mountainous landscape.</a:t>
            </a:r>
            <a:endParaRPr lang="en-GB" sz="1600" dirty="0">
              <a:latin typeface="XCCW Joined 1a" panose="03050602040000000000" pitchFamily="66"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3996526" y="2776702"/>
            <a:ext cx="3633984" cy="2721980"/>
          </a:xfrm>
          <a:prstGeom prst="rect">
            <a:avLst/>
          </a:prstGeom>
        </p:spPr>
      </p:pic>
    </p:spTree>
    <p:extLst>
      <p:ext uri="{BB962C8B-B14F-4D97-AF65-F5344CB8AC3E}">
        <p14:creationId xmlns:p14="http://schemas.microsoft.com/office/powerpoint/2010/main" val="72284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750" y="573488"/>
            <a:ext cx="8220075" cy="994306"/>
          </a:xfrm>
        </p:spPr>
        <p:txBody>
          <a:bodyPr/>
          <a:lstStyle/>
          <a:p>
            <a:pPr algn="ctr">
              <a:lnSpc>
                <a:spcPct val="150000"/>
              </a:lnSpc>
            </a:pPr>
            <a:r>
              <a:rPr lang="en-GB" sz="1800" b="0" dirty="0" smtClean="0">
                <a:latin typeface="XCCW Joined 1a" panose="03050602040000000000" pitchFamily="66" charset="0"/>
              </a:rPr>
              <a:t>Using our knowledge of Egypt’s physical features, we are now going to create collage maps to show the different landscapes Egypt has.</a:t>
            </a:r>
            <a:endParaRPr lang="en-GB" sz="1800" b="0" dirty="0">
              <a:latin typeface="XCCW Joined 1a" panose="03050602040000000000" pitchFamily="66" charset="0"/>
            </a:endParaRPr>
          </a:p>
        </p:txBody>
      </p:sp>
      <p:pic>
        <p:nvPicPr>
          <p:cNvPr id="6146" name="Picture 2" descr="IMG_59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065185" y="2469072"/>
            <a:ext cx="4383340" cy="32741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descr="IMG_59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06941" y="2469072"/>
            <a:ext cx="4383340" cy="32741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0624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405" y="2776279"/>
            <a:ext cx="3836277" cy="994306"/>
          </a:xfrm>
        </p:spPr>
        <p:txBody>
          <a:bodyPr/>
          <a:lstStyle/>
          <a:p>
            <a:pPr algn="ctr">
              <a:lnSpc>
                <a:spcPct val="150000"/>
              </a:lnSpc>
            </a:pPr>
            <a:r>
              <a:rPr lang="en-GB" sz="2000" b="0" dirty="0" smtClean="0">
                <a:latin typeface="XCCW Joined 1a" panose="03050602040000000000" pitchFamily="66" charset="0"/>
              </a:rPr>
              <a:t>Use this map to help you when creating your collage.</a:t>
            </a:r>
            <a:br>
              <a:rPr lang="en-GB" sz="2000" b="0" dirty="0" smtClean="0">
                <a:latin typeface="XCCW Joined 1a" panose="03050602040000000000" pitchFamily="66" charset="0"/>
              </a:rPr>
            </a:br>
            <a:r>
              <a:rPr lang="en-GB" sz="2000" b="0" dirty="0">
                <a:latin typeface="XCCW Joined 1a" panose="03050602040000000000" pitchFamily="66" charset="0"/>
              </a:rPr>
              <a:t/>
            </a:r>
            <a:br>
              <a:rPr lang="en-GB" sz="2000" b="0" dirty="0">
                <a:latin typeface="XCCW Joined 1a" panose="03050602040000000000" pitchFamily="66" charset="0"/>
              </a:rPr>
            </a:br>
            <a:r>
              <a:rPr lang="en-GB" sz="2000" b="0" dirty="0" smtClean="0">
                <a:latin typeface="XCCW Joined 1a" panose="03050602040000000000" pitchFamily="66" charset="0"/>
              </a:rPr>
              <a:t>Think carefully about the different physical regions:</a:t>
            </a:r>
            <a:br>
              <a:rPr lang="en-GB" sz="2000" b="0" dirty="0" smtClean="0">
                <a:latin typeface="XCCW Joined 1a" panose="03050602040000000000" pitchFamily="66" charset="0"/>
              </a:rPr>
            </a:br>
            <a:r>
              <a:rPr lang="en-GB" sz="2000" b="0" dirty="0" smtClean="0">
                <a:latin typeface="XCCW Joined 1a" panose="03050602040000000000" pitchFamily="66" charset="0"/>
              </a:rPr>
              <a:t>Nile (Delta)</a:t>
            </a:r>
            <a:br>
              <a:rPr lang="en-GB" sz="2000" b="0" dirty="0" smtClean="0">
                <a:latin typeface="XCCW Joined 1a" panose="03050602040000000000" pitchFamily="66" charset="0"/>
              </a:rPr>
            </a:br>
            <a:r>
              <a:rPr lang="en-GB" sz="2000" b="0" dirty="0" smtClean="0">
                <a:latin typeface="XCCW Joined 1a" panose="03050602040000000000" pitchFamily="66" charset="0"/>
              </a:rPr>
              <a:t>Desert (East and West)</a:t>
            </a:r>
            <a:br>
              <a:rPr lang="en-GB" sz="2000" b="0" dirty="0" smtClean="0">
                <a:latin typeface="XCCW Joined 1a" panose="03050602040000000000" pitchFamily="66" charset="0"/>
              </a:rPr>
            </a:br>
            <a:r>
              <a:rPr lang="en-GB" sz="2000" b="0" dirty="0" smtClean="0">
                <a:latin typeface="XCCW Joined 1a" panose="03050602040000000000" pitchFamily="66" charset="0"/>
              </a:rPr>
              <a:t>Mountains (Sinai)</a:t>
            </a:r>
            <a:endParaRPr lang="en-GB" sz="2000" b="0" dirty="0">
              <a:latin typeface="XCCW Joined 1a" panose="03050602040000000000" pitchFamily="66" charset="0"/>
            </a:endParaRPr>
          </a:p>
        </p:txBody>
      </p:sp>
      <p:pic>
        <p:nvPicPr>
          <p:cNvPr id="3" name="Picture 2" descr="Nile River 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27" y="504496"/>
            <a:ext cx="4433301" cy="588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5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76" y="762674"/>
            <a:ext cx="8220075" cy="994306"/>
          </a:xfrm>
        </p:spPr>
        <p:txBody>
          <a:bodyPr/>
          <a:lstStyle/>
          <a:p>
            <a:pPr algn="ctr">
              <a:lnSpc>
                <a:spcPct val="150000"/>
              </a:lnSpc>
            </a:pPr>
            <a:r>
              <a:rPr lang="en-GB" sz="2400" b="0" dirty="0" smtClean="0">
                <a:latin typeface="XCCW Joined 1a" panose="03050602040000000000" pitchFamily="66" charset="0"/>
              </a:rPr>
              <a:t>Today we are going to create our own collage maps to help us discover more about Egypt’s physical features.</a:t>
            </a:r>
            <a:endParaRPr lang="en-GB" sz="2400" b="0" dirty="0">
              <a:latin typeface="XCCW Joined 1a" panose="03050602040000000000" pitchFamily="66" charset="0"/>
            </a:endParaRPr>
          </a:p>
        </p:txBody>
      </p:sp>
      <p:pic>
        <p:nvPicPr>
          <p:cNvPr id="2050" name="Picture 2" descr="IMG_59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1411" y="2761184"/>
            <a:ext cx="4033837" cy="30130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descr="IMG_59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749" y="2250803"/>
            <a:ext cx="2044700" cy="1528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descr="IMG_59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3330" y="3390078"/>
            <a:ext cx="2085975" cy="15271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descr="IMG_59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1749" y="4636349"/>
            <a:ext cx="2044700" cy="1528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541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436" y="477568"/>
            <a:ext cx="8334702" cy="2585323"/>
          </a:xfrm>
          <a:prstGeom prst="rect">
            <a:avLst/>
          </a:prstGeom>
        </p:spPr>
        <p:txBody>
          <a:bodyPr wrap="square">
            <a:spAutoFit/>
          </a:bodyPr>
          <a:lstStyle/>
          <a:p>
            <a:pPr algn="ctr">
              <a:lnSpc>
                <a:spcPct val="150000"/>
              </a:lnSpc>
            </a:pPr>
            <a:r>
              <a:rPr lang="en-GB" dirty="0">
                <a:solidFill>
                  <a:srgbClr val="000000"/>
                </a:solidFill>
                <a:latin typeface="XCCW Joined 1a" panose="03050602040000000000" pitchFamily="66" charset="0"/>
              </a:rPr>
              <a:t>Egypt’s natural landscape, flora and fauna were important sources for the ancient Egyptian economy and inspired and shaped the religious beliefs, art and architecture of its people. Therefore, understanding Egypt’s unique environment and landscape is key to understanding its culture and its people.</a:t>
            </a:r>
            <a:endParaRPr lang="en-GB" dirty="0">
              <a:latin typeface="XCCW Joined 1a" panose="03050602040000000000" pitchFamily="66" charset="0"/>
            </a:endParaRPr>
          </a:p>
        </p:txBody>
      </p:sp>
      <p:pic>
        <p:nvPicPr>
          <p:cNvPr id="4" name="Picture 3"/>
          <p:cNvPicPr>
            <a:picLocks noChangeAspect="1"/>
          </p:cNvPicPr>
          <p:nvPr/>
        </p:nvPicPr>
        <p:blipFill>
          <a:blip r:embed="rId2"/>
          <a:stretch>
            <a:fillRect/>
          </a:stretch>
        </p:blipFill>
        <p:spPr>
          <a:xfrm>
            <a:off x="2492512" y="3062891"/>
            <a:ext cx="4232549" cy="3305162"/>
          </a:xfrm>
          <a:prstGeom prst="rect">
            <a:avLst/>
          </a:prstGeom>
        </p:spPr>
      </p:pic>
    </p:spTree>
    <p:extLst>
      <p:ext uri="{BB962C8B-B14F-4D97-AF65-F5344CB8AC3E}">
        <p14:creationId xmlns:p14="http://schemas.microsoft.com/office/powerpoint/2010/main" val="417013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179" y="482485"/>
            <a:ext cx="2779988" cy="6001643"/>
          </a:xfrm>
          <a:prstGeom prst="rect">
            <a:avLst/>
          </a:prstGeom>
        </p:spPr>
        <p:txBody>
          <a:bodyPr wrap="square">
            <a:spAutoFit/>
          </a:bodyPr>
          <a:lstStyle/>
          <a:p>
            <a:pPr algn="ctr"/>
            <a:r>
              <a:rPr lang="en-GB" sz="1600" dirty="0">
                <a:solidFill>
                  <a:srgbClr val="000000"/>
                </a:solidFill>
                <a:latin typeface="XCCW Joined 1a" panose="03050602040000000000" pitchFamily="66" charset="0"/>
              </a:rPr>
              <a:t>Egypt is located in the north-eastern corner of Africa and is today bounded by Libya to the west, Israel to the north-east and Sudan to the south. The Mediterranean Sea provides a natural boundary to the North of the country whilst the Gulf of Suez and the Red Sea form part of Egypt’s boundary to the east. The country has six main physical regions: the Nile Valley, the Nile Delta, the Western Desert, the Eastern Desert and the Sinai Peninsula.</a:t>
            </a:r>
            <a:endParaRPr lang="en-GB" sz="1600" dirty="0">
              <a:latin typeface="XCCW Joined 1a" panose="03050602040000000000" pitchFamily="66" charset="0"/>
            </a:endParaRPr>
          </a:p>
        </p:txBody>
      </p:sp>
      <p:pic>
        <p:nvPicPr>
          <p:cNvPr id="1026" name="Picture 2" descr="Egypt Map Basics — Young Pioneer T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67" y="1135117"/>
            <a:ext cx="5822730" cy="460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10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3626" y="460278"/>
            <a:ext cx="8261655" cy="1629292"/>
          </a:xfrm>
          <a:prstGeom prst="rect">
            <a:avLst/>
          </a:prstGeom>
        </p:spPr>
        <p:txBody>
          <a:bodyPr wrap="square">
            <a:spAutoFit/>
          </a:bodyPr>
          <a:lstStyle/>
          <a:p>
            <a:pPr algn="ctr">
              <a:lnSpc>
                <a:spcPct val="150000"/>
              </a:lnSpc>
            </a:pPr>
            <a:r>
              <a:rPr lang="en-GB" sz="1700" dirty="0">
                <a:solidFill>
                  <a:srgbClr val="000000"/>
                </a:solidFill>
                <a:latin typeface="XCCW Joined 1a" panose="03050602040000000000" pitchFamily="66" charset="0"/>
              </a:rPr>
              <a:t>Egypt has a very </a:t>
            </a:r>
            <a:r>
              <a:rPr lang="en-GB" sz="1700" dirty="0" smtClean="0">
                <a:solidFill>
                  <a:srgbClr val="000000"/>
                </a:solidFill>
                <a:latin typeface="XCCW Joined 1a" panose="03050602040000000000" pitchFamily="66" charset="0"/>
              </a:rPr>
              <a:t>dry </a:t>
            </a:r>
            <a:r>
              <a:rPr lang="en-GB" sz="1700" dirty="0">
                <a:solidFill>
                  <a:srgbClr val="000000"/>
                </a:solidFill>
                <a:latin typeface="XCCW Joined 1a" panose="03050602040000000000" pitchFamily="66" charset="0"/>
              </a:rPr>
              <a:t>climate with the majority of the landscape being dominated by large deserts to the east and west of the Nile River with vegetation occurring only in the Nile Valley, the Nile Delta and pockets of desert Oases.</a:t>
            </a:r>
            <a:endParaRPr lang="en-GB" sz="1700" dirty="0">
              <a:latin typeface="XCCW Joined 1a" panose="03050602040000000000" pitchFamily="66" charset="0"/>
            </a:endParaRPr>
          </a:p>
        </p:txBody>
      </p:sp>
      <p:pic>
        <p:nvPicPr>
          <p:cNvPr id="4" name="Picture 3"/>
          <p:cNvPicPr>
            <a:picLocks noChangeAspect="1"/>
          </p:cNvPicPr>
          <p:nvPr/>
        </p:nvPicPr>
        <p:blipFill>
          <a:blip r:embed="rId2"/>
          <a:stretch>
            <a:fillRect/>
          </a:stretch>
        </p:blipFill>
        <p:spPr>
          <a:xfrm>
            <a:off x="2007475" y="2089570"/>
            <a:ext cx="5492179" cy="4288797"/>
          </a:xfrm>
          <a:prstGeom prst="rect">
            <a:avLst/>
          </a:prstGeom>
        </p:spPr>
      </p:pic>
    </p:spTree>
    <p:extLst>
      <p:ext uri="{BB962C8B-B14F-4D97-AF65-F5344CB8AC3E}">
        <p14:creationId xmlns:p14="http://schemas.microsoft.com/office/powerpoint/2010/main" val="380981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049" y="735724"/>
            <a:ext cx="8019392" cy="5712462"/>
          </a:xfrm>
          <a:prstGeom prst="rect">
            <a:avLst/>
          </a:prstGeom>
        </p:spPr>
        <p:txBody>
          <a:bodyPr wrap="square">
            <a:spAutoFit/>
          </a:bodyPr>
          <a:lstStyle/>
          <a:p>
            <a:pPr algn="ctr">
              <a:lnSpc>
                <a:spcPct val="150000"/>
              </a:lnSpc>
            </a:pPr>
            <a:r>
              <a:rPr lang="en-GB" sz="1600" dirty="0">
                <a:latin typeface="XCCW Joined 1a" panose="03050602040000000000" pitchFamily="66" charset="0"/>
              </a:rPr>
              <a:t>Egypt is predominantly desert. </a:t>
            </a:r>
            <a:r>
              <a:rPr lang="en-GB" sz="1600" dirty="0" smtClean="0">
                <a:latin typeface="XCCW Joined 1a" panose="03050602040000000000" pitchFamily="66" charset="0"/>
              </a:rPr>
              <a:t>Only 35,000 km2 (3.5%) of </a:t>
            </a:r>
            <a:r>
              <a:rPr lang="en-GB" sz="1600" dirty="0">
                <a:latin typeface="XCCW Joined 1a" panose="03050602040000000000" pitchFamily="66" charset="0"/>
              </a:rPr>
              <a:t>the total land area is cultivated and permanently settled. Most of the country lies within the wide band of desert that stretches eastwards from Africa's Atlantic Coast across the continent and into southwest Asia.</a:t>
            </a:r>
          </a:p>
          <a:p>
            <a:pPr algn="ctr">
              <a:lnSpc>
                <a:spcPct val="150000"/>
              </a:lnSpc>
            </a:pPr>
            <a:endParaRPr lang="en-GB" sz="1600" dirty="0">
              <a:latin typeface="XCCW Joined 1a" panose="03050602040000000000" pitchFamily="66" charset="0"/>
            </a:endParaRPr>
          </a:p>
          <a:p>
            <a:pPr algn="ctr">
              <a:lnSpc>
                <a:spcPct val="150000"/>
              </a:lnSpc>
            </a:pPr>
            <a:r>
              <a:rPr lang="en-GB" b="1" dirty="0">
                <a:latin typeface="XCCW Joined 1a" panose="03050602040000000000" pitchFamily="66" charset="0"/>
              </a:rPr>
              <a:t>Egypt's geological history has produced four major physical regions:</a:t>
            </a:r>
          </a:p>
          <a:p>
            <a:pPr algn="ctr">
              <a:lnSpc>
                <a:spcPct val="150000"/>
              </a:lnSpc>
            </a:pPr>
            <a:endParaRPr lang="en-GB" sz="1600" dirty="0">
              <a:latin typeface="XCCW Joined 1a" panose="03050602040000000000" pitchFamily="66" charset="0"/>
            </a:endParaRPr>
          </a:p>
          <a:p>
            <a:pPr algn="ctr">
              <a:lnSpc>
                <a:spcPct val="150000"/>
              </a:lnSpc>
            </a:pPr>
            <a:r>
              <a:rPr lang="en-GB" sz="1600" dirty="0" smtClean="0">
                <a:latin typeface="XCCW Joined 1a" panose="03050602040000000000" pitchFamily="66" charset="0"/>
              </a:rPr>
              <a:t>- The Nile river and Delta</a:t>
            </a:r>
            <a:endParaRPr lang="en-GB" sz="1600" dirty="0">
              <a:latin typeface="XCCW Joined 1a" panose="03050602040000000000" pitchFamily="66" charset="0"/>
            </a:endParaRPr>
          </a:p>
          <a:p>
            <a:pPr algn="ctr">
              <a:lnSpc>
                <a:spcPct val="150000"/>
              </a:lnSpc>
            </a:pPr>
            <a:r>
              <a:rPr lang="en-GB" sz="1600" dirty="0" smtClean="0">
                <a:latin typeface="XCCW Joined 1a" panose="03050602040000000000" pitchFamily="66" charset="0"/>
              </a:rPr>
              <a:t>-Western </a:t>
            </a:r>
            <a:r>
              <a:rPr lang="en-GB" sz="1600" dirty="0">
                <a:latin typeface="XCCW Joined 1a" panose="03050602040000000000" pitchFamily="66" charset="0"/>
              </a:rPr>
              <a:t>Desert (from the Nile </a:t>
            </a:r>
            <a:r>
              <a:rPr lang="en-GB" sz="1600" dirty="0" smtClean="0">
                <a:latin typeface="XCCW Joined 1a" panose="03050602040000000000" pitchFamily="66" charset="0"/>
              </a:rPr>
              <a:t>in the west </a:t>
            </a:r>
            <a:r>
              <a:rPr lang="en-GB" sz="1600" dirty="0">
                <a:latin typeface="XCCW Joined 1a" panose="03050602040000000000" pitchFamily="66" charset="0"/>
              </a:rPr>
              <a:t>to the Libyan border)</a:t>
            </a:r>
          </a:p>
          <a:p>
            <a:pPr algn="ctr">
              <a:lnSpc>
                <a:spcPct val="150000"/>
              </a:lnSpc>
            </a:pPr>
            <a:r>
              <a:rPr lang="en-GB" sz="1600" dirty="0" smtClean="0">
                <a:latin typeface="XCCW Joined 1a" panose="03050602040000000000" pitchFamily="66" charset="0"/>
              </a:rPr>
              <a:t>- Eastern </a:t>
            </a:r>
            <a:r>
              <a:rPr lang="en-GB" sz="1600" dirty="0">
                <a:latin typeface="XCCW Joined 1a" panose="03050602040000000000" pitchFamily="66" charset="0"/>
              </a:rPr>
              <a:t>Desert (extends from the Nile </a:t>
            </a:r>
            <a:r>
              <a:rPr lang="en-GB" sz="1600" dirty="0" smtClean="0">
                <a:latin typeface="XCCW Joined 1a" panose="03050602040000000000" pitchFamily="66" charset="0"/>
              </a:rPr>
              <a:t>Valley east, </a:t>
            </a:r>
            <a:r>
              <a:rPr lang="en-GB" sz="1600" dirty="0">
                <a:latin typeface="XCCW Joined 1a" panose="03050602040000000000" pitchFamily="66" charset="0"/>
              </a:rPr>
              <a:t>all the way to the Red Sea coast)</a:t>
            </a:r>
          </a:p>
          <a:p>
            <a:pPr algn="ctr">
              <a:lnSpc>
                <a:spcPct val="150000"/>
              </a:lnSpc>
            </a:pPr>
            <a:r>
              <a:rPr lang="en-GB" sz="1600" dirty="0" smtClean="0">
                <a:latin typeface="XCCW Joined 1a" panose="03050602040000000000" pitchFamily="66" charset="0"/>
              </a:rPr>
              <a:t>- Sinai </a:t>
            </a:r>
            <a:r>
              <a:rPr lang="en-GB" sz="1600" dirty="0">
                <a:latin typeface="XCCW Joined 1a" panose="03050602040000000000" pitchFamily="66" charset="0"/>
              </a:rPr>
              <a:t>Peninsula</a:t>
            </a:r>
          </a:p>
        </p:txBody>
      </p:sp>
    </p:spTree>
    <p:extLst>
      <p:ext uri="{BB962C8B-B14F-4D97-AF65-F5344CB8AC3E}">
        <p14:creationId xmlns:p14="http://schemas.microsoft.com/office/powerpoint/2010/main" val="202661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13" y="518930"/>
            <a:ext cx="7919545" cy="1538883"/>
          </a:xfrm>
          <a:prstGeom prst="rect">
            <a:avLst/>
          </a:prstGeom>
        </p:spPr>
        <p:txBody>
          <a:bodyPr wrap="square">
            <a:spAutoFit/>
          </a:bodyPr>
          <a:lstStyle/>
          <a:p>
            <a:pPr algn="ctr">
              <a:lnSpc>
                <a:spcPct val="150000"/>
              </a:lnSpc>
            </a:pPr>
            <a:r>
              <a:rPr lang="en-GB" sz="1600" dirty="0">
                <a:solidFill>
                  <a:srgbClr val="000000"/>
                </a:solidFill>
                <a:latin typeface="XCCW Joined 1a" panose="03050602040000000000" pitchFamily="66" charset="0"/>
              </a:rPr>
              <a:t>Egypt’s most important geographical feature is the Nile River. </a:t>
            </a:r>
            <a:r>
              <a:rPr lang="en-GB" sz="1600" dirty="0" smtClean="0">
                <a:solidFill>
                  <a:srgbClr val="000000"/>
                </a:solidFill>
                <a:latin typeface="XCCW Joined 1a" panose="03050602040000000000" pitchFamily="66" charset="0"/>
              </a:rPr>
              <a:t>The </a:t>
            </a:r>
            <a:r>
              <a:rPr lang="en-GB" sz="1600" dirty="0">
                <a:solidFill>
                  <a:srgbClr val="000000"/>
                </a:solidFill>
                <a:latin typeface="XCCW Joined 1a" panose="03050602040000000000" pitchFamily="66" charset="0"/>
              </a:rPr>
              <a:t>Nile is the longest river on </a:t>
            </a:r>
            <a:r>
              <a:rPr lang="en-GB" sz="1600" dirty="0" smtClean="0">
                <a:solidFill>
                  <a:srgbClr val="000000"/>
                </a:solidFill>
                <a:latin typeface="XCCW Joined 1a" panose="03050602040000000000" pitchFamily="66" charset="0"/>
              </a:rPr>
              <a:t>earth, which </a:t>
            </a:r>
            <a:r>
              <a:rPr lang="en-GB" sz="1600" dirty="0">
                <a:solidFill>
                  <a:srgbClr val="000000"/>
                </a:solidFill>
                <a:latin typeface="XCCW Joined 1a" panose="03050602040000000000" pitchFamily="66" charset="0"/>
              </a:rPr>
              <a:t>winds its way from the south of the country to north where it ends in the Nile Delta and flows into the Mediterranean Sea. </a:t>
            </a:r>
            <a:endParaRPr lang="en-GB" sz="1600" dirty="0">
              <a:latin typeface="XCCW Joined 1a" panose="03050602040000000000" pitchFamily="66" charset="0"/>
            </a:endParaRPr>
          </a:p>
        </p:txBody>
      </p:sp>
      <p:pic>
        <p:nvPicPr>
          <p:cNvPr id="3074" name="Picture 2" descr="https://upload.wikimedia.org/wikipedia/commons/thumb/c/cc/Nile_delta_landsat_false_color.jpg/220px-Nile_delta_landsat_false_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38" y="2462102"/>
            <a:ext cx="3607128" cy="2705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8445" y="5387072"/>
            <a:ext cx="3186714" cy="646331"/>
          </a:xfrm>
          <a:prstGeom prst="rect">
            <a:avLst/>
          </a:prstGeom>
        </p:spPr>
        <p:txBody>
          <a:bodyPr wrap="square">
            <a:spAutoFit/>
          </a:bodyPr>
          <a:lstStyle/>
          <a:p>
            <a:pPr algn="ctr"/>
            <a:r>
              <a:rPr lang="en-GB" dirty="0" smtClean="0">
                <a:solidFill>
                  <a:srgbClr val="000000"/>
                </a:solidFill>
                <a:latin typeface="XCCW Joined 1a" panose="03050602040000000000" pitchFamily="66" charset="0"/>
              </a:rPr>
              <a:t>Satellite photograph of the Nile </a:t>
            </a:r>
            <a:r>
              <a:rPr lang="en-GB" dirty="0">
                <a:solidFill>
                  <a:srgbClr val="000000"/>
                </a:solidFill>
                <a:latin typeface="XCCW Joined 1a" panose="03050602040000000000" pitchFamily="66" charset="0"/>
              </a:rPr>
              <a:t>Delta </a:t>
            </a:r>
            <a:endParaRPr lang="en-GB" dirty="0"/>
          </a:p>
        </p:txBody>
      </p:sp>
      <p:pic>
        <p:nvPicPr>
          <p:cNvPr id="6" name="Picture 5"/>
          <p:cNvPicPr>
            <a:picLocks noChangeAspect="1"/>
          </p:cNvPicPr>
          <p:nvPr/>
        </p:nvPicPr>
        <p:blipFill>
          <a:blip r:embed="rId3"/>
          <a:stretch>
            <a:fillRect/>
          </a:stretch>
        </p:blipFill>
        <p:spPr>
          <a:xfrm>
            <a:off x="5044472" y="2057813"/>
            <a:ext cx="2911859" cy="4209916"/>
          </a:xfrm>
          <a:prstGeom prst="rect">
            <a:avLst/>
          </a:prstGeom>
        </p:spPr>
      </p:pic>
    </p:spTree>
    <p:extLst>
      <p:ext uri="{BB962C8B-B14F-4D97-AF65-F5344CB8AC3E}">
        <p14:creationId xmlns:p14="http://schemas.microsoft.com/office/powerpoint/2010/main" val="427731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ile River 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850" y="82667"/>
            <a:ext cx="3732963" cy="495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5668" y="575586"/>
            <a:ext cx="3347546" cy="5678478"/>
          </a:xfrm>
          <a:prstGeom prst="rect">
            <a:avLst/>
          </a:prstGeom>
        </p:spPr>
        <p:txBody>
          <a:bodyPr wrap="square">
            <a:spAutoFit/>
          </a:bodyPr>
          <a:lstStyle/>
          <a:p>
            <a:pPr algn="ctr">
              <a:lnSpc>
                <a:spcPct val="150000"/>
              </a:lnSpc>
            </a:pPr>
            <a:r>
              <a:rPr lang="en-GB" sz="1600" dirty="0" smtClean="0">
                <a:latin typeface="XCCW Joined 1a" panose="03050602040000000000" pitchFamily="66" charset="0"/>
              </a:rPr>
              <a:t>The</a:t>
            </a:r>
            <a:r>
              <a:rPr lang="en-GB" sz="1600" dirty="0">
                <a:latin typeface="XCCW Joined 1a" panose="03050602040000000000" pitchFamily="66" charset="0"/>
              </a:rPr>
              <a:t> Western Desert of Egypt is an area of the Sahara that lies west of the river Nile, up to the Libyan border, and south from the Mediterranean sea to the border with </a:t>
            </a:r>
            <a:r>
              <a:rPr lang="en-GB" sz="1600" dirty="0" smtClean="0">
                <a:latin typeface="XCCW Joined 1a" panose="03050602040000000000" pitchFamily="66" charset="0"/>
              </a:rPr>
              <a:t>Sudan</a:t>
            </a:r>
            <a:r>
              <a:rPr lang="en-GB" sz="1600" dirty="0">
                <a:latin typeface="XCCW Joined 1a" panose="03050602040000000000" pitchFamily="66" charset="0"/>
              </a:rPr>
              <a:t>. The Western Desert is mostly rocky desert, though an area of sandy desert, known as the Great Sand Sea, lies to the west against the Libyan border</a:t>
            </a:r>
            <a:r>
              <a:rPr lang="en-GB" dirty="0">
                <a:latin typeface="XCCW Joined 1a" panose="03050602040000000000" pitchFamily="66" charset="0"/>
              </a:rPr>
              <a:t>. </a:t>
            </a:r>
          </a:p>
        </p:txBody>
      </p:sp>
      <p:pic>
        <p:nvPicPr>
          <p:cNvPr id="4100" name="Picture 4" descr="https://upload.wikimedia.org/wikipedia/commons/thumb/1/10/D%C3%A9sert_Lybique_%285%29.JPG/220px-D%C3%A9sert_Lybique_%28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533" y="3549194"/>
            <a:ext cx="3270798" cy="2453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6/6c/Desert_blanc.jpg/220px-Desert_blan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815" y="5034243"/>
            <a:ext cx="2897569" cy="193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6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ile River 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057" y="575586"/>
            <a:ext cx="2997025" cy="39753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221" y="444953"/>
            <a:ext cx="3631324" cy="5970865"/>
          </a:xfrm>
          <a:prstGeom prst="rect">
            <a:avLst/>
          </a:prstGeom>
        </p:spPr>
        <p:txBody>
          <a:bodyPr wrap="square">
            <a:spAutoFit/>
          </a:bodyPr>
          <a:lstStyle/>
          <a:p>
            <a:pPr algn="ctr">
              <a:lnSpc>
                <a:spcPct val="150000"/>
              </a:lnSpc>
            </a:pPr>
            <a:r>
              <a:rPr lang="en-GB" sz="1600" dirty="0">
                <a:latin typeface="XCCW Joined 1a" panose="03050602040000000000" pitchFamily="66" charset="0"/>
              </a:rPr>
              <a:t>The Eastern Desert is the part of the Sahara desert that is located east of the Nile river, between the river and the Red </a:t>
            </a:r>
            <a:r>
              <a:rPr lang="en-GB" sz="1600" dirty="0" smtClean="0">
                <a:latin typeface="XCCW Joined 1a" panose="03050602040000000000" pitchFamily="66" charset="0"/>
              </a:rPr>
              <a:t>Sea. It </a:t>
            </a:r>
            <a:r>
              <a:rPr lang="en-GB" sz="1600" dirty="0">
                <a:latin typeface="XCCW Joined 1a" panose="03050602040000000000" pitchFamily="66" charset="0"/>
              </a:rPr>
              <a:t>extends from Egypt in the north to Eritrea in the south, and also comprises parts of Sudan and Ethiopia. The Eastern Desert's main geographic features are the western Red Sea coastline—with the "Red Sea Riviera"—and the Eastern Desert mountain range that runs along the </a:t>
            </a:r>
            <a:r>
              <a:rPr lang="en-GB" sz="1600" dirty="0" smtClean="0">
                <a:latin typeface="XCCW Joined 1a" panose="03050602040000000000" pitchFamily="66" charset="0"/>
              </a:rPr>
              <a:t>coast.</a:t>
            </a:r>
            <a:endParaRPr lang="en-GB" sz="1600" dirty="0">
              <a:latin typeface="XCCW Joined 1a" panose="03050602040000000000" pitchFamily="66" charset="0"/>
            </a:endParaRPr>
          </a:p>
        </p:txBody>
      </p:sp>
      <p:pic>
        <p:nvPicPr>
          <p:cNvPr id="5122" name="Picture 2" descr="Arabische Wüste Satell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119" y="1793324"/>
            <a:ext cx="2377419" cy="496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1716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350</TotalTime>
  <Words>509</Words>
  <Application>Microsoft Office PowerPoint</Application>
  <PresentationFormat>On-screen Show (4:3)</PresentationFormat>
  <Paragraphs>22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Twinkl</vt:lpstr>
      <vt:lpstr>XCCW Joined 1a</vt:lpstr>
      <vt:lpstr>Calibri</vt:lpstr>
      <vt:lpstr>Arial</vt:lpstr>
      <vt:lpstr>Office Theme</vt:lpstr>
      <vt:lpstr>L.O. to identify Egypt’s physical features</vt:lpstr>
      <vt:lpstr>Today we are going to create our own collage maps to help us discover more about Egypt’s physical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our knowledge of Egypt’s physical features, we are now going to create collage maps to show the different landscapes Egypt has.</vt:lpstr>
      <vt:lpstr>Use this map to help you when creating your collage.  Think carefully about the different physical regions: Nile (Delta) Desert (East and West) Mountains (Sinai)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Victoria Lillington</cp:lastModifiedBy>
  <cp:revision>62</cp:revision>
  <dcterms:created xsi:type="dcterms:W3CDTF">2020-09-02T01:41:24Z</dcterms:created>
  <dcterms:modified xsi:type="dcterms:W3CDTF">2021-04-27T09:56:51Z</dcterms:modified>
</cp:coreProperties>
</file>