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9" r:id="rId5"/>
    <p:sldId id="258" r:id="rId6"/>
    <p:sldId id="260" r:id="rId7"/>
    <p:sldId id="261" r:id="rId8"/>
    <p:sldId id="262" r:id="rId9"/>
    <p:sldId id="263" r:id="rId10"/>
    <p:sldId id="264" r:id="rId11"/>
    <p:sldId id="265" r:id="rId12"/>
    <p:sldId id="266" r:id="rId13"/>
    <p:sldId id="268"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4F5C341-812A-4FC8-A9E4-FE8E344A4877}" type="datetimeFigureOut">
              <a:rPr lang="en-GB" smtClean="0"/>
              <a:t>29/01/2021</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86A0A46-CEBD-40BB-AAFE-69A4F3847E6D}" type="slidenum">
              <a:rPr lang="en-GB" smtClean="0"/>
              <a:t>‹#›</a:t>
            </a:fld>
            <a:endParaRPr lang="en-GB"/>
          </a:p>
        </p:txBody>
      </p:sp>
    </p:spTree>
    <p:extLst>
      <p:ext uri="{BB962C8B-B14F-4D97-AF65-F5344CB8AC3E}">
        <p14:creationId xmlns:p14="http://schemas.microsoft.com/office/powerpoint/2010/main" val="3250229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5C341-812A-4FC8-A9E4-FE8E344A487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128471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5C341-812A-4FC8-A9E4-FE8E344A487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93532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5C341-812A-4FC8-A9E4-FE8E344A4877}"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255552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4F5C341-812A-4FC8-A9E4-FE8E344A4877}" type="datetimeFigureOut">
              <a:rPr lang="en-GB" smtClean="0"/>
              <a:t>29/01/2021</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4399862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F5C341-812A-4FC8-A9E4-FE8E344A487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135677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5C341-812A-4FC8-A9E4-FE8E344A4877}"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31156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F5C341-812A-4FC8-A9E4-FE8E344A4877}"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2110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5C341-812A-4FC8-A9E4-FE8E344A4877}"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29336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24F5C341-812A-4FC8-A9E4-FE8E344A4877}" type="datetimeFigureOut">
              <a:rPr lang="en-GB" smtClean="0"/>
              <a:t>29/01/2021</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86A0A46-CEBD-40BB-AAFE-69A4F3847E6D}"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771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4F5C341-812A-4FC8-A9E4-FE8E344A4877}" type="datetimeFigureOut">
              <a:rPr lang="en-GB" smtClean="0"/>
              <a:t>29/01/2021</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86A0A46-CEBD-40BB-AAFE-69A4F3847E6D}"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865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4F5C341-812A-4FC8-A9E4-FE8E344A4877}" type="datetimeFigureOut">
              <a:rPr lang="en-GB" smtClean="0"/>
              <a:t>29/01/2021</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86A0A46-CEBD-40BB-AAFE-69A4F3847E6D}" type="slidenum">
              <a:rPr lang="en-GB" smtClean="0"/>
              <a:t>‹#›</a:t>
            </a:fld>
            <a:endParaRPr lang="en-GB"/>
          </a:p>
        </p:txBody>
      </p:sp>
    </p:spTree>
    <p:extLst>
      <p:ext uri="{BB962C8B-B14F-4D97-AF65-F5344CB8AC3E}">
        <p14:creationId xmlns:p14="http://schemas.microsoft.com/office/powerpoint/2010/main" val="310092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ime-to-change.org.uk/get-involved/time-talk-da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sideoutday.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teach/supermovers" TargetMode="External"/><Relationship Id="rId3" Type="http://schemas.openxmlformats.org/officeDocument/2006/relationships/hyperlink" Target="https://www.youtube.com/watch?v=Ccrm8WMdoHY&amp;list=PLfRtjAE9m2kUAc8fj9gfqt8d0hULdpIoE&amp;index=12&amp;t=0s" TargetMode="External"/><Relationship Id="rId7" Type="http://schemas.openxmlformats.org/officeDocument/2006/relationships/hyperlink" Target="https://www.nhs.uk/10-minute-shake-up/shake-ups" TargetMode="External"/><Relationship Id="rId12" Type="http://schemas.openxmlformats.org/officeDocument/2006/relationships/hyperlink" Target="https://www.youtube.com/watch?v=bwnHt2yRoHw" TargetMode="External"/><Relationship Id="rId2" Type="http://schemas.openxmlformats.org/officeDocument/2006/relationships/hyperlink" Target="https://bit.ly/ThisIsPE_YouTube" TargetMode="External"/><Relationship Id="rId1" Type="http://schemas.openxmlformats.org/officeDocument/2006/relationships/slideLayout" Target="../slideLayouts/slideLayout2.xml"/><Relationship Id="rId6" Type="http://schemas.openxmlformats.org/officeDocument/2006/relationships/hyperlink" Target="https://www.youtube.com/channel/UCAxW1XT0iEJo0TYlRfn6rYQ" TargetMode="External"/><Relationship Id="rId11" Type="http://schemas.openxmlformats.org/officeDocument/2006/relationships/hyperlink" Target="https://www.youtube.com/watch?v=Twsy5m0zjbI" TargetMode="External"/><Relationship Id="rId5" Type="http://schemas.openxmlformats.org/officeDocument/2006/relationships/hyperlink" Target="https://www.gonoodle.com/for-families/" TargetMode="External"/><Relationship Id="rId10" Type="http://schemas.openxmlformats.org/officeDocument/2006/relationships/hyperlink" Target="https://www.youtube.com/watch?v=MFy4qTKEB5s" TargetMode="External"/><Relationship Id="rId4" Type="http://schemas.openxmlformats.org/officeDocument/2006/relationships/hyperlink" Target="https://www.youtube.com/user/CosmicKidsYoga" TargetMode="External"/><Relationship Id="rId9" Type="http://schemas.openxmlformats.org/officeDocument/2006/relationships/hyperlink" Target="https://www.youtube.com/watch?v=P2z9MXY3Kr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iMb2Bw4Ae8" TargetMode="External"/><Relationship Id="rId2" Type="http://schemas.openxmlformats.org/officeDocument/2006/relationships/hyperlink" Target="https://www.youtube.com/watch?v=aaTDNYjk-Gw" TargetMode="External"/><Relationship Id="rId1" Type="http://schemas.openxmlformats.org/officeDocument/2006/relationships/slideLayout" Target="../slideLayouts/slideLayout2.xml"/><Relationship Id="rId6" Type="http://schemas.openxmlformats.org/officeDocument/2006/relationships/hyperlink" Target="https://www.youtube.com/watch?v=DSgOW879jjA" TargetMode="External"/><Relationship Id="rId5" Type="http://schemas.openxmlformats.org/officeDocument/2006/relationships/hyperlink" Target="https://www.youtube.com/watch?v=YFdZXwE6fRE" TargetMode="External"/><Relationship Id="rId4" Type="http://schemas.openxmlformats.org/officeDocument/2006/relationships/hyperlink" Target="https://www.youtube.com/watch?v=AOL3isokmY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h0iu80u04Y" TargetMode="External"/><Relationship Id="rId2" Type="http://schemas.openxmlformats.org/officeDocument/2006/relationships/hyperlink" Target="https://www.youtube.com/watch?v=NbcswBYnme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Children’s mental health week 2021</a:t>
            </a:r>
            <a:endParaRPr lang="en-GB" dirty="0"/>
          </a:p>
        </p:txBody>
      </p:sp>
      <p:sp>
        <p:nvSpPr>
          <p:cNvPr id="3" name="Subtitle 2"/>
          <p:cNvSpPr>
            <a:spLocks noGrp="1"/>
          </p:cNvSpPr>
          <p:nvPr>
            <p:ph type="subTitle" idx="1"/>
          </p:nvPr>
        </p:nvSpPr>
        <p:spPr/>
        <p:txBody>
          <a:bodyPr/>
          <a:lstStyle/>
          <a:p>
            <a:r>
              <a:rPr lang="en-GB" dirty="0" smtClean="0"/>
              <a:t>w/c 1</a:t>
            </a:r>
            <a:r>
              <a:rPr lang="en-GB" baseline="30000" dirty="0" smtClean="0"/>
              <a:t>st</a:t>
            </a:r>
            <a:r>
              <a:rPr lang="en-GB" dirty="0" smtClean="0"/>
              <a:t> February 2021</a:t>
            </a:r>
            <a:endParaRPr lang="en-GB" dirty="0"/>
          </a:p>
        </p:txBody>
      </p:sp>
    </p:spTree>
    <p:extLst>
      <p:ext uri="{BB962C8B-B14F-4D97-AF65-F5344CB8AC3E}">
        <p14:creationId xmlns:p14="http://schemas.microsoft.com/office/powerpoint/2010/main" val="354440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Wednesday 3</a:t>
            </a:r>
            <a:r>
              <a:rPr lang="en-GB" baseline="30000" dirty="0" smtClean="0"/>
              <a:t>rd</a:t>
            </a:r>
            <a:r>
              <a:rPr lang="en-GB" dirty="0" smtClean="0"/>
              <a:t> February </a:t>
            </a:r>
            <a:endParaRPr lang="en-GB" dirty="0"/>
          </a:p>
        </p:txBody>
      </p:sp>
      <p:sp>
        <p:nvSpPr>
          <p:cNvPr id="3" name="Content Placeholder 2"/>
          <p:cNvSpPr>
            <a:spLocks noGrp="1"/>
          </p:cNvSpPr>
          <p:nvPr>
            <p:ph idx="1"/>
          </p:nvPr>
        </p:nvSpPr>
        <p:spPr/>
        <p:txBody>
          <a:bodyPr/>
          <a:lstStyle/>
          <a:p>
            <a:r>
              <a:rPr lang="en-GB" dirty="0" smtClean="0">
                <a:sym typeface="Wingdings" panose="05000000000000000000" pitchFamily="2" charset="2"/>
              </a:rPr>
              <a:t>Wednesday </a:t>
            </a:r>
            <a:r>
              <a:rPr lang="en-GB" dirty="0">
                <a:sym typeface="Wingdings" panose="05000000000000000000" pitchFamily="2" charset="2"/>
              </a:rPr>
              <a:t>– focus: being </a:t>
            </a:r>
            <a:r>
              <a:rPr lang="en-GB" dirty="0" smtClean="0">
                <a:sym typeface="Wingdings" panose="05000000000000000000" pitchFamily="2" charset="2"/>
              </a:rPr>
              <a:t>creative</a:t>
            </a:r>
          </a:p>
          <a:p>
            <a:endParaRPr lang="en-GB" dirty="0" smtClean="0">
              <a:sym typeface="Wingdings" panose="05000000000000000000" pitchFamily="2" charset="2"/>
            </a:endParaRPr>
          </a:p>
          <a:p>
            <a:r>
              <a:rPr lang="en-GB" dirty="0">
                <a:sym typeface="Wingdings" panose="05000000000000000000" pitchFamily="2" charset="2"/>
              </a:rPr>
              <a:t>Todays’ P4C question</a:t>
            </a:r>
            <a:r>
              <a:rPr lang="en-GB" dirty="0" smtClean="0">
                <a:sym typeface="Wingdings" panose="05000000000000000000" pitchFamily="2" charset="2"/>
              </a:rPr>
              <a:t>: </a:t>
            </a:r>
          </a:p>
          <a:p>
            <a:pPr marL="0" indent="0">
              <a:buNone/>
            </a:pPr>
            <a:r>
              <a:rPr lang="en-GB" dirty="0" smtClean="0">
                <a:solidFill>
                  <a:srgbClr val="FF0000"/>
                </a:solidFill>
                <a:sym typeface="Wingdings" panose="05000000000000000000" pitchFamily="2" charset="2"/>
              </a:rPr>
              <a:t>Is it worse to fail at something, or to never attempt it </a:t>
            </a:r>
          </a:p>
          <a:p>
            <a:pPr marL="0" indent="0">
              <a:buNone/>
            </a:pPr>
            <a:r>
              <a:rPr lang="en-GB" dirty="0" smtClean="0">
                <a:solidFill>
                  <a:srgbClr val="FF0000"/>
                </a:solidFill>
                <a:sym typeface="Wingdings" panose="05000000000000000000" pitchFamily="2" charset="2"/>
              </a:rPr>
              <a:t>in the first place?</a:t>
            </a:r>
            <a:endParaRPr lang="en-GB" dirty="0" smtClean="0">
              <a:sym typeface="Wingdings" panose="05000000000000000000" pitchFamily="2" charset="2"/>
            </a:endParaRPr>
          </a:p>
          <a:p>
            <a:endParaRPr lang="en-GB" dirty="0">
              <a:sym typeface="Wingdings" panose="05000000000000000000" pitchFamily="2" charset="2"/>
            </a:endParaRPr>
          </a:p>
          <a:p>
            <a:r>
              <a:rPr lang="en-GB" dirty="0">
                <a:sym typeface="Wingdings" panose="05000000000000000000" pitchFamily="2" charset="2"/>
              </a:rPr>
              <a:t>Today’s activities: </a:t>
            </a:r>
            <a:r>
              <a:rPr lang="en-GB" dirty="0" smtClean="0">
                <a:sym typeface="Wingdings" panose="05000000000000000000" pitchFamily="2" charset="2"/>
              </a:rPr>
              <a:t>Get creative!</a:t>
            </a:r>
          </a:p>
          <a:p>
            <a:pPr marL="0" indent="0">
              <a:buNone/>
            </a:pPr>
            <a:r>
              <a:rPr lang="en-GB" dirty="0" smtClean="0">
                <a:sym typeface="Wingdings" panose="05000000000000000000" pitchFamily="2" charset="2"/>
              </a:rPr>
              <a:t>(you will need at least one toilet roll for today’s task!</a:t>
            </a:r>
            <a:endParaRPr lang="en-GB" dirty="0">
              <a:sym typeface="Wingdings" panose="05000000000000000000" pitchFamily="2" charset="2"/>
            </a:endParaRPr>
          </a:p>
          <a:p>
            <a:endParaRPr lang="en-GB" dirty="0">
              <a:sym typeface="Wingdings" panose="05000000000000000000" pitchFamily="2" charset="2"/>
            </a:endParaRPr>
          </a:p>
        </p:txBody>
      </p:sp>
      <p:pic>
        <p:nvPicPr>
          <p:cNvPr id="4" name="Picture 3"/>
          <p:cNvPicPr>
            <a:picLocks noChangeAspect="1"/>
          </p:cNvPicPr>
          <p:nvPr/>
        </p:nvPicPr>
        <p:blipFill>
          <a:blip r:embed="rId2"/>
          <a:stretch>
            <a:fillRect/>
          </a:stretch>
        </p:blipFill>
        <p:spPr>
          <a:xfrm>
            <a:off x="7923166" y="3686990"/>
            <a:ext cx="3202033" cy="2359393"/>
          </a:xfrm>
          <a:prstGeom prst="rect">
            <a:avLst/>
          </a:prstGeom>
        </p:spPr>
      </p:pic>
    </p:spTree>
    <p:extLst>
      <p:ext uri="{BB962C8B-B14F-4D97-AF65-F5344CB8AC3E}">
        <p14:creationId xmlns:p14="http://schemas.microsoft.com/office/powerpoint/2010/main" val="75369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Thursday 4</a:t>
            </a:r>
            <a:r>
              <a:rPr lang="en-GB" baseline="30000" dirty="0" smtClean="0"/>
              <a:t>th</a:t>
            </a:r>
            <a:r>
              <a:rPr lang="en-GB" dirty="0" smtClean="0"/>
              <a:t> February  </a:t>
            </a:r>
            <a:endParaRPr lang="en-GB" dirty="0"/>
          </a:p>
        </p:txBody>
      </p:sp>
      <p:sp>
        <p:nvSpPr>
          <p:cNvPr id="3" name="Content Placeholder 2"/>
          <p:cNvSpPr>
            <a:spLocks noGrp="1"/>
          </p:cNvSpPr>
          <p:nvPr>
            <p:ph idx="1"/>
          </p:nvPr>
        </p:nvSpPr>
        <p:spPr>
          <a:xfrm>
            <a:off x="849086" y="1867989"/>
            <a:ext cx="4612053" cy="4362994"/>
          </a:xfrm>
        </p:spPr>
        <p:txBody>
          <a:bodyPr>
            <a:normAutofit/>
          </a:bodyPr>
          <a:lstStyle/>
          <a:p>
            <a:r>
              <a:rPr lang="en-GB" dirty="0" smtClean="0">
                <a:sym typeface="Wingdings" panose="05000000000000000000" pitchFamily="2" charset="2"/>
              </a:rPr>
              <a:t>Thursday </a:t>
            </a:r>
            <a:r>
              <a:rPr lang="en-GB" dirty="0">
                <a:sym typeface="Wingdings" panose="05000000000000000000" pitchFamily="2" charset="2"/>
              </a:rPr>
              <a:t>– focus: being resilient and overcoming challenges – how can we deal with our worries</a:t>
            </a:r>
            <a:r>
              <a:rPr lang="en-GB" dirty="0" smtClean="0">
                <a:sym typeface="Wingdings" panose="05000000000000000000" pitchFamily="2" charset="2"/>
              </a:rPr>
              <a:t>?</a:t>
            </a:r>
          </a:p>
          <a:p>
            <a:r>
              <a:rPr lang="en-GB" dirty="0"/>
              <a:t>Lots of activities on the website </a:t>
            </a:r>
            <a:r>
              <a:rPr lang="en-GB" dirty="0">
                <a:hlinkClick r:id="rId2"/>
              </a:rPr>
              <a:t>https://www.time-to-change.org.uk/get-involved/time-talk-day</a:t>
            </a:r>
            <a:r>
              <a:rPr lang="en-GB" dirty="0"/>
              <a:t> </a:t>
            </a:r>
            <a:endParaRPr lang="en-GB" dirty="0" smtClean="0"/>
          </a:p>
          <a:p>
            <a:r>
              <a:rPr lang="en-GB" dirty="0">
                <a:sym typeface="Wingdings" panose="05000000000000000000" pitchFamily="2" charset="2"/>
              </a:rPr>
              <a:t>Todays’ P4C question</a:t>
            </a:r>
            <a:r>
              <a:rPr lang="en-GB" dirty="0" smtClean="0">
                <a:sym typeface="Wingdings" panose="05000000000000000000" pitchFamily="2" charset="2"/>
              </a:rPr>
              <a:t>:</a:t>
            </a:r>
          </a:p>
          <a:p>
            <a:pPr marL="0" indent="0">
              <a:buNone/>
            </a:pPr>
            <a:r>
              <a:rPr lang="en-GB" dirty="0" smtClean="0">
                <a:solidFill>
                  <a:srgbClr val="FF0000"/>
                </a:solidFill>
                <a:sym typeface="Wingdings" panose="05000000000000000000" pitchFamily="2" charset="2"/>
              </a:rPr>
              <a:t>Why do people get angry?</a:t>
            </a:r>
          </a:p>
          <a:p>
            <a:pPr marL="0" indent="0">
              <a:buNone/>
            </a:pPr>
            <a:r>
              <a:rPr lang="en-GB" dirty="0" smtClean="0">
                <a:solidFill>
                  <a:srgbClr val="FF0000"/>
                </a:solidFill>
                <a:sym typeface="Wingdings" panose="05000000000000000000" pitchFamily="2" charset="2"/>
              </a:rPr>
              <a:t>How can they control this feeling?</a:t>
            </a:r>
          </a:p>
          <a:p>
            <a:pPr marL="0" indent="0">
              <a:buNone/>
            </a:pPr>
            <a:endParaRPr lang="en-GB" dirty="0">
              <a:sym typeface="Wingdings" panose="05000000000000000000" pitchFamily="2" charset="2"/>
            </a:endParaRPr>
          </a:p>
          <a:p>
            <a:r>
              <a:rPr lang="en-GB" dirty="0">
                <a:sym typeface="Wingdings" panose="05000000000000000000" pitchFamily="2" charset="2"/>
              </a:rPr>
              <a:t>Today’s </a:t>
            </a:r>
            <a:r>
              <a:rPr lang="en-GB" dirty="0" smtClean="0">
                <a:sym typeface="Wingdings" panose="05000000000000000000" pitchFamily="2" charset="2"/>
              </a:rPr>
              <a:t>activity</a:t>
            </a:r>
            <a:r>
              <a:rPr lang="en-GB" dirty="0">
                <a:sym typeface="Wingdings" panose="05000000000000000000" pitchFamily="2" charset="2"/>
              </a:rPr>
              <a:t>: Worry dolls</a:t>
            </a:r>
          </a:p>
          <a:p>
            <a:pPr marL="0" indent="0">
              <a:buNone/>
            </a:pPr>
            <a:endParaRPr lang="en-GB" dirty="0" smtClean="0">
              <a:sym typeface="Wingdings" panose="05000000000000000000" pitchFamily="2" charset="2"/>
            </a:endParaRPr>
          </a:p>
          <a:p>
            <a:endParaRPr lang="en-GB" dirty="0" smtClean="0">
              <a:sym typeface="Wingdings" panose="05000000000000000000" pitchFamily="2" charset="2"/>
            </a:endParaRPr>
          </a:p>
          <a:p>
            <a:endParaRPr lang="en-GB" dirty="0">
              <a:sym typeface="Wingdings" panose="05000000000000000000" pitchFamily="2" charset="2"/>
            </a:endParaRPr>
          </a:p>
        </p:txBody>
      </p:sp>
      <p:pic>
        <p:nvPicPr>
          <p:cNvPr id="5" name="Picture 4"/>
          <p:cNvPicPr>
            <a:picLocks noChangeAspect="1"/>
          </p:cNvPicPr>
          <p:nvPr/>
        </p:nvPicPr>
        <p:blipFill>
          <a:blip r:embed="rId3"/>
          <a:stretch>
            <a:fillRect/>
          </a:stretch>
        </p:blipFill>
        <p:spPr>
          <a:xfrm>
            <a:off x="5461139" y="2103120"/>
            <a:ext cx="6401839" cy="3576709"/>
          </a:xfrm>
          <a:prstGeom prst="rect">
            <a:avLst/>
          </a:prstGeom>
        </p:spPr>
      </p:pic>
    </p:spTree>
    <p:extLst>
      <p:ext uri="{BB962C8B-B14F-4D97-AF65-F5344CB8AC3E}">
        <p14:creationId xmlns:p14="http://schemas.microsoft.com/office/powerpoint/2010/main" val="32790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03" y="394400"/>
            <a:ext cx="10058400" cy="1371600"/>
          </a:xfrm>
        </p:spPr>
        <p:txBody>
          <a:bodyPr/>
          <a:lstStyle/>
          <a:p>
            <a:r>
              <a:rPr lang="en-GB" dirty="0" smtClean="0"/>
              <a:t>Friday</a:t>
            </a:r>
            <a:endParaRPr lang="en-GB" dirty="0"/>
          </a:p>
        </p:txBody>
      </p:sp>
      <p:sp>
        <p:nvSpPr>
          <p:cNvPr id="4" name="AutoShape 2" descr="Image preview"/>
          <p:cNvSpPr>
            <a:spLocks noGrp="1" noChangeAspect="1" noChangeArrowheads="1"/>
          </p:cNvSpPr>
          <p:nvPr>
            <p:ph idx="1"/>
          </p:nvPr>
        </p:nvSpPr>
        <p:spPr bwMode="auto">
          <a:xfrm>
            <a:off x="714103" y="1933303"/>
            <a:ext cx="10058400" cy="39319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GB" dirty="0" smtClean="0">
                <a:sym typeface="Wingdings" panose="05000000000000000000" pitchFamily="2" charset="2"/>
              </a:rPr>
              <a:t>Friday </a:t>
            </a:r>
            <a:r>
              <a:rPr lang="en-GB" dirty="0">
                <a:sym typeface="Wingdings" panose="05000000000000000000" pitchFamily="2" charset="2"/>
              </a:rPr>
              <a:t>– </a:t>
            </a:r>
            <a:r>
              <a:rPr lang="en-GB" b="1" dirty="0">
                <a:sym typeface="Wingdings" panose="05000000000000000000" pitchFamily="2" charset="2"/>
              </a:rPr>
              <a:t>inside out day </a:t>
            </a:r>
            <a:r>
              <a:rPr lang="en-GB" dirty="0">
                <a:sym typeface="Wingdings" panose="05000000000000000000" pitchFamily="2" charset="2"/>
              </a:rPr>
              <a:t>– celebrate the work this week by thinking about the way we present ourselves on the outside, and how we might be feeling on the inside.  If you want to, wear your clothes inside </a:t>
            </a:r>
            <a:r>
              <a:rPr lang="en-GB" dirty="0" smtClean="0">
                <a:sym typeface="Wingdings" panose="05000000000000000000" pitchFamily="2" charset="2"/>
              </a:rPr>
              <a:t>out</a:t>
            </a:r>
          </a:p>
          <a:p>
            <a:r>
              <a:rPr lang="en-GB" dirty="0">
                <a:hlinkClick r:id="rId2"/>
              </a:rPr>
              <a:t>https://www.insideoutday.org.uk</a:t>
            </a:r>
            <a:r>
              <a:rPr lang="en-GB" dirty="0" smtClean="0">
                <a:hlinkClick r:id="rId2"/>
              </a:rPr>
              <a:t>/</a:t>
            </a:r>
            <a:r>
              <a:rPr lang="en-GB" dirty="0" smtClean="0"/>
              <a:t> </a:t>
            </a:r>
          </a:p>
          <a:p>
            <a:r>
              <a:rPr lang="en-GB" dirty="0">
                <a:sym typeface="Wingdings" panose="05000000000000000000" pitchFamily="2" charset="2"/>
              </a:rPr>
              <a:t>Todays’ P4C question</a:t>
            </a:r>
            <a:r>
              <a:rPr lang="en-GB" dirty="0" smtClean="0">
                <a:sym typeface="Wingdings" panose="05000000000000000000" pitchFamily="2" charset="2"/>
              </a:rPr>
              <a:t>:</a:t>
            </a:r>
          </a:p>
          <a:p>
            <a:pPr marL="0" indent="0">
              <a:buNone/>
            </a:pPr>
            <a:r>
              <a:rPr lang="en-GB" dirty="0" smtClean="0">
                <a:solidFill>
                  <a:srgbClr val="FF0000"/>
                </a:solidFill>
              </a:rPr>
              <a:t>Can kindness change the world?</a:t>
            </a:r>
            <a:endParaRPr lang="en-GB" dirty="0">
              <a:solidFill>
                <a:srgbClr val="FF0000"/>
              </a:solidFill>
              <a:sym typeface="Wingdings" panose="05000000000000000000" pitchFamily="2" charset="2"/>
            </a:endParaRPr>
          </a:p>
          <a:p>
            <a:endParaRPr lang="en-GB" dirty="0">
              <a:sym typeface="Wingdings" panose="05000000000000000000" pitchFamily="2" charset="2"/>
            </a:endParaRPr>
          </a:p>
          <a:p>
            <a:r>
              <a:rPr lang="en-GB" dirty="0">
                <a:sym typeface="Wingdings" panose="05000000000000000000" pitchFamily="2" charset="2"/>
              </a:rPr>
              <a:t>Today’s activities: </a:t>
            </a:r>
          </a:p>
          <a:p>
            <a:pPr marL="0" indent="0">
              <a:buNone/>
            </a:pPr>
            <a:r>
              <a:rPr lang="en-GB" dirty="0" smtClean="0">
                <a:sym typeface="Wingdings" panose="05000000000000000000" pitchFamily="2" charset="2"/>
              </a:rPr>
              <a:t>Have you filled a bucket </a:t>
            </a:r>
          </a:p>
          <a:p>
            <a:pPr marL="0" indent="0">
              <a:buNone/>
            </a:pPr>
            <a:r>
              <a:rPr lang="en-GB" dirty="0">
                <a:sym typeface="Wingdings" panose="05000000000000000000" pitchFamily="2" charset="2"/>
              </a:rPr>
              <a:t>t</a:t>
            </a:r>
            <a:r>
              <a:rPr lang="en-GB" dirty="0" smtClean="0">
                <a:sym typeface="Wingdings" panose="05000000000000000000" pitchFamily="2" charset="2"/>
              </a:rPr>
              <a:t>oday?</a:t>
            </a:r>
            <a:endParaRPr lang="en-GB" dirty="0">
              <a:sym typeface="Wingdings" panose="05000000000000000000" pitchFamily="2" charset="2"/>
            </a:endParaRPr>
          </a:p>
          <a:p>
            <a:endParaRPr lang="en-GB" dirty="0" smtClean="0"/>
          </a:p>
          <a:p>
            <a:endParaRPr lang="en-GB" dirty="0"/>
          </a:p>
          <a:p>
            <a:endParaRPr lang="en-GB" dirty="0"/>
          </a:p>
        </p:txBody>
      </p:sp>
      <p:pic>
        <p:nvPicPr>
          <p:cNvPr id="3" name="Picture 2"/>
          <p:cNvPicPr>
            <a:picLocks noChangeAspect="1"/>
          </p:cNvPicPr>
          <p:nvPr/>
        </p:nvPicPr>
        <p:blipFill>
          <a:blip r:embed="rId3"/>
          <a:stretch>
            <a:fillRect/>
          </a:stretch>
        </p:blipFill>
        <p:spPr>
          <a:xfrm>
            <a:off x="4976949" y="3383008"/>
            <a:ext cx="6740433" cy="2982609"/>
          </a:xfrm>
          <a:prstGeom prst="rect">
            <a:avLst/>
          </a:prstGeom>
        </p:spPr>
      </p:pic>
    </p:spTree>
    <p:extLst>
      <p:ext uri="{BB962C8B-B14F-4D97-AF65-F5344CB8AC3E}">
        <p14:creationId xmlns:p14="http://schemas.microsoft.com/office/powerpoint/2010/main" val="197351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
            </a:r>
            <a:r>
              <a:rPr lang="en-GB" dirty="0" smtClean="0"/>
              <a:t>hysical activity and Yoga</a:t>
            </a:r>
            <a:endParaRPr lang="en-GB" dirty="0"/>
          </a:p>
        </p:txBody>
      </p:sp>
      <p:sp>
        <p:nvSpPr>
          <p:cNvPr id="3" name="Content Placeholder 2"/>
          <p:cNvSpPr>
            <a:spLocks noGrp="1"/>
          </p:cNvSpPr>
          <p:nvPr>
            <p:ph idx="1"/>
          </p:nvPr>
        </p:nvSpPr>
        <p:spPr>
          <a:xfrm>
            <a:off x="936172" y="1776548"/>
            <a:ext cx="10058400" cy="4585063"/>
          </a:xfrm>
        </p:spPr>
        <p:txBody>
          <a:bodyPr>
            <a:normAutofit fontScale="85000" lnSpcReduction="20000"/>
          </a:bodyPr>
          <a:lstStyle/>
          <a:p>
            <a:pPr marL="0" indent="0">
              <a:buNone/>
            </a:pPr>
            <a:r>
              <a:rPr lang="en-GB" dirty="0" smtClean="0"/>
              <a:t>There </a:t>
            </a:r>
            <a:r>
              <a:rPr lang="en-GB" dirty="0"/>
              <a:t>are lots of great ideas across the internet to keep kids active at home and we have provided links to these below such as Joe Wicks workouts and Cosmic Yoga. However, these are not physical education lessons, and we all know the importance of physical education to a child’s development and self-confidence. Therefore we will provide 2 links to Physical Education lessons here. Learning and practicing the fundamental skills of agility, balance, coordination and strength are so important.</a:t>
            </a:r>
          </a:p>
          <a:p>
            <a:r>
              <a:rPr lang="en-GB" dirty="0"/>
              <a:t>The department for education have recommended the Yorkshire Sport Foundation #</a:t>
            </a:r>
            <a:r>
              <a:rPr lang="en-GB" dirty="0" err="1"/>
              <a:t>ThisisPE</a:t>
            </a:r>
            <a:r>
              <a:rPr lang="en-GB" dirty="0"/>
              <a:t> campaign </a:t>
            </a:r>
            <a:r>
              <a:rPr lang="en-GB" dirty="0">
                <a:hlinkClick r:id="rId2"/>
              </a:rPr>
              <a:t>https://bit.ly/ThisIsPE_YouTube</a:t>
            </a:r>
            <a:endParaRPr lang="en-GB" dirty="0"/>
          </a:p>
          <a:p>
            <a:r>
              <a:rPr lang="en-GB" dirty="0">
                <a:hlinkClick r:id="rId3"/>
              </a:rPr>
              <a:t>Leeds Rhino Challenges</a:t>
            </a:r>
            <a:endParaRPr lang="en-GB" dirty="0"/>
          </a:p>
          <a:p>
            <a:r>
              <a:rPr lang="en-GB" dirty="0">
                <a:hlinkClick r:id="rId4"/>
              </a:rPr>
              <a:t>Cosmic Kids Yoga</a:t>
            </a:r>
            <a:endParaRPr lang="en-GB" dirty="0"/>
          </a:p>
          <a:p>
            <a:r>
              <a:rPr lang="en-GB" dirty="0" err="1">
                <a:hlinkClick r:id="rId5"/>
              </a:rPr>
              <a:t>GoNoodle</a:t>
            </a:r>
            <a:r>
              <a:rPr lang="en-GB" dirty="0">
                <a:hlinkClick r:id="rId5"/>
              </a:rPr>
              <a:t> Dance Workouts</a:t>
            </a:r>
            <a:endParaRPr lang="en-GB" dirty="0"/>
          </a:p>
          <a:p>
            <a:r>
              <a:rPr lang="en-GB" dirty="0">
                <a:hlinkClick r:id="rId6"/>
              </a:rPr>
              <a:t>Joe Wicks Daily Workouts</a:t>
            </a:r>
            <a:endParaRPr lang="en-GB" dirty="0"/>
          </a:p>
          <a:p>
            <a:r>
              <a:rPr lang="en-GB" dirty="0">
                <a:hlinkClick r:id="rId7"/>
              </a:rPr>
              <a:t>10 minute shake ups</a:t>
            </a:r>
            <a:r>
              <a:rPr lang="en-GB" dirty="0"/>
              <a:t> – Disney new 10 minute shake up games!</a:t>
            </a:r>
          </a:p>
          <a:p>
            <a:r>
              <a:rPr lang="en-GB" dirty="0">
                <a:hlinkClick r:id="rId8"/>
              </a:rPr>
              <a:t>BBC </a:t>
            </a:r>
            <a:r>
              <a:rPr lang="en-GB" dirty="0" err="1">
                <a:hlinkClick r:id="rId8"/>
              </a:rPr>
              <a:t>Supermovers</a:t>
            </a:r>
            <a:r>
              <a:rPr lang="en-GB" dirty="0"/>
              <a:t> – move while you learn.</a:t>
            </a:r>
          </a:p>
          <a:p>
            <a:r>
              <a:rPr lang="en-GB" b="1" dirty="0"/>
              <a:t>Yoga and Mindfulness</a:t>
            </a:r>
            <a:endParaRPr lang="en-GB" dirty="0"/>
          </a:p>
          <a:p>
            <a:pPr lvl="1"/>
            <a:r>
              <a:rPr lang="en-GB" dirty="0">
                <a:hlinkClick r:id="rId9"/>
              </a:rPr>
              <a:t>Warm up</a:t>
            </a:r>
            <a:endParaRPr lang="en-GB" dirty="0"/>
          </a:p>
          <a:p>
            <a:pPr lvl="1"/>
            <a:r>
              <a:rPr lang="en-GB" dirty="0">
                <a:hlinkClick r:id="rId10"/>
              </a:rPr>
              <a:t>Yoga</a:t>
            </a:r>
            <a:endParaRPr lang="en-GB" dirty="0"/>
          </a:p>
          <a:p>
            <a:pPr lvl="1"/>
            <a:r>
              <a:rPr lang="en-GB" dirty="0">
                <a:hlinkClick r:id="rId11"/>
              </a:rPr>
              <a:t>Relax</a:t>
            </a:r>
            <a:endParaRPr lang="en-GB" dirty="0"/>
          </a:p>
          <a:p>
            <a:pPr lvl="1"/>
            <a:r>
              <a:rPr lang="en-GB" dirty="0">
                <a:hlinkClick r:id="rId12"/>
              </a:rPr>
              <a:t>Mindfulness</a:t>
            </a:r>
            <a:endParaRPr lang="en-GB" dirty="0"/>
          </a:p>
          <a:p>
            <a:pPr marL="0" indent="0">
              <a:buNone/>
            </a:pPr>
            <a:endParaRPr lang="en-GB" dirty="0"/>
          </a:p>
        </p:txBody>
      </p:sp>
    </p:spTree>
    <p:extLst>
      <p:ext uri="{BB962C8B-B14F-4D97-AF65-F5344CB8AC3E}">
        <p14:creationId xmlns:p14="http://schemas.microsoft.com/office/powerpoint/2010/main" val="145882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Mindfulness and breathing exercises you might like to try </a:t>
            </a:r>
            <a:r>
              <a:rPr lang="en-GB" dirty="0" smtClean="0">
                <a:sym typeface="Wingdings" panose="05000000000000000000" pitchFamily="2" charset="2"/>
              </a:rPr>
              <a:t></a:t>
            </a:r>
            <a:endParaRPr lang="en-GB" dirty="0"/>
          </a:p>
        </p:txBody>
      </p:sp>
      <p:sp>
        <p:nvSpPr>
          <p:cNvPr id="3" name="Content Placeholder 2"/>
          <p:cNvSpPr>
            <a:spLocks noGrp="1"/>
          </p:cNvSpPr>
          <p:nvPr>
            <p:ph idx="1"/>
          </p:nvPr>
        </p:nvSpPr>
        <p:spPr>
          <a:xfrm>
            <a:off x="1066800" y="2014194"/>
            <a:ext cx="10058400" cy="3931920"/>
          </a:xfrm>
        </p:spPr>
        <p:txBody>
          <a:bodyPr>
            <a:normAutofit/>
          </a:bodyPr>
          <a:lstStyle/>
          <a:p>
            <a:pPr fontAlgn="base"/>
            <a:r>
              <a:rPr lang="en-GB" dirty="0"/>
              <a:t>Muscle </a:t>
            </a:r>
            <a:r>
              <a:rPr lang="en-GB" dirty="0" smtClean="0"/>
              <a:t>relaxation/Mindfulness </a:t>
            </a:r>
            <a:r>
              <a:rPr lang="en-GB" dirty="0" smtClean="0">
                <a:hlinkClick r:id="rId2"/>
              </a:rPr>
              <a:t>https</a:t>
            </a:r>
            <a:r>
              <a:rPr lang="en-GB" dirty="0">
                <a:hlinkClick r:id="rId2"/>
              </a:rPr>
              <a:t>://</a:t>
            </a:r>
            <a:r>
              <a:rPr lang="en-GB" dirty="0" smtClean="0">
                <a:hlinkClick r:id="rId2"/>
              </a:rPr>
              <a:t>www.youtube.com/watch?v=aaTDNYjk-Gw</a:t>
            </a:r>
            <a:endParaRPr lang="en-GB" dirty="0" smtClean="0"/>
          </a:p>
          <a:p>
            <a:pPr fontAlgn="base"/>
            <a:r>
              <a:rPr lang="en-GB" dirty="0" smtClean="0"/>
              <a:t>Belly breathing </a:t>
            </a:r>
            <a:r>
              <a:rPr lang="en-GB" dirty="0">
                <a:hlinkClick r:id="rId3"/>
              </a:rPr>
              <a:t>https://</a:t>
            </a:r>
            <a:r>
              <a:rPr lang="en-GB" dirty="0" smtClean="0">
                <a:hlinkClick r:id="rId3"/>
              </a:rPr>
              <a:t>www.youtube.com/watch?v=RiMb2Bw4Ae8</a:t>
            </a:r>
            <a:r>
              <a:rPr lang="en-GB" dirty="0" smtClean="0"/>
              <a:t> </a:t>
            </a:r>
          </a:p>
          <a:p>
            <a:pPr fontAlgn="base"/>
            <a:r>
              <a:rPr lang="en-GB" dirty="0" smtClean="0"/>
              <a:t>Box breathing </a:t>
            </a:r>
            <a:r>
              <a:rPr lang="en-GB" dirty="0">
                <a:hlinkClick r:id="rId4"/>
              </a:rPr>
              <a:t>https://</a:t>
            </a:r>
            <a:r>
              <a:rPr lang="en-GB" dirty="0" smtClean="0">
                <a:hlinkClick r:id="rId4"/>
              </a:rPr>
              <a:t>www.youtube.com/watch?v=AOL3isokmY4</a:t>
            </a:r>
            <a:endParaRPr lang="en-GB" dirty="0" smtClean="0"/>
          </a:p>
          <a:p>
            <a:pPr fontAlgn="base"/>
            <a:r>
              <a:rPr lang="en-GB" dirty="0" smtClean="0"/>
              <a:t>Square breathing </a:t>
            </a:r>
            <a:r>
              <a:rPr lang="en-GB" dirty="0">
                <a:hlinkClick r:id="rId5"/>
              </a:rPr>
              <a:t>https://</a:t>
            </a:r>
            <a:r>
              <a:rPr lang="en-GB" dirty="0" smtClean="0">
                <a:hlinkClick r:id="rId5"/>
              </a:rPr>
              <a:t>www.youtube.com/watch?v=YFdZXwE6fRE</a:t>
            </a:r>
            <a:endParaRPr lang="en-GB" dirty="0" smtClean="0"/>
          </a:p>
          <a:p>
            <a:pPr fontAlgn="base"/>
            <a:r>
              <a:rPr lang="en-GB" dirty="0" smtClean="0"/>
              <a:t>5 finger breathing </a:t>
            </a:r>
            <a:r>
              <a:rPr lang="en-GB" dirty="0">
                <a:hlinkClick r:id="rId6"/>
              </a:rPr>
              <a:t>https://</a:t>
            </a:r>
            <a:r>
              <a:rPr lang="en-GB" dirty="0" smtClean="0">
                <a:hlinkClick r:id="rId6"/>
              </a:rPr>
              <a:t>www.youtube.com/watch?v=DSgOW879jjA</a:t>
            </a:r>
            <a:r>
              <a:rPr lang="en-GB" dirty="0" smtClean="0"/>
              <a:t> </a:t>
            </a:r>
            <a:r>
              <a:rPr lang="en-GB" dirty="0"/>
              <a:t/>
            </a:r>
            <a:br>
              <a:rPr lang="en-GB" dirty="0"/>
            </a:br>
            <a:endParaRPr lang="en-GB" dirty="0"/>
          </a:p>
          <a:p>
            <a:pPr marL="0" indent="0" fontAlgn="base">
              <a:buNone/>
            </a:pPr>
            <a:endParaRPr lang="en-GB" dirty="0"/>
          </a:p>
          <a:p>
            <a:endParaRPr lang="en-GB" dirty="0"/>
          </a:p>
        </p:txBody>
      </p:sp>
    </p:spTree>
    <p:extLst>
      <p:ext uri="{BB962C8B-B14F-4D97-AF65-F5344CB8AC3E}">
        <p14:creationId xmlns:p14="http://schemas.microsoft.com/office/powerpoint/2010/main" val="369462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if you are worried</a:t>
            </a:r>
            <a:endParaRPr lang="en-GB" dirty="0"/>
          </a:p>
        </p:txBody>
      </p:sp>
      <p:sp>
        <p:nvSpPr>
          <p:cNvPr id="3" name="Content Placeholder 2"/>
          <p:cNvSpPr>
            <a:spLocks noGrp="1"/>
          </p:cNvSpPr>
          <p:nvPr>
            <p:ph idx="1"/>
          </p:nvPr>
        </p:nvSpPr>
        <p:spPr/>
        <p:txBody>
          <a:bodyPr/>
          <a:lstStyle/>
          <a:p>
            <a:pPr fontAlgn="base"/>
            <a:r>
              <a:rPr lang="en-GB" dirty="0"/>
              <a:t>Huge bag of worries </a:t>
            </a:r>
            <a:r>
              <a:rPr lang="en-GB" dirty="0" smtClean="0"/>
              <a:t>book </a:t>
            </a:r>
            <a:r>
              <a:rPr lang="en-GB" dirty="0" smtClean="0">
                <a:hlinkClick r:id="rId2"/>
              </a:rPr>
              <a:t>https</a:t>
            </a:r>
            <a:r>
              <a:rPr lang="en-GB" dirty="0">
                <a:hlinkClick r:id="rId2"/>
              </a:rPr>
              <a:t>://www.youtube.com/watch?v=NbcswBYnmeQ</a:t>
            </a:r>
            <a:r>
              <a:rPr lang="en-GB" dirty="0"/>
              <a:t/>
            </a:r>
            <a:br>
              <a:rPr lang="en-GB" dirty="0"/>
            </a:br>
            <a:r>
              <a:rPr lang="en-GB" dirty="0"/>
              <a:t/>
            </a:r>
            <a:br>
              <a:rPr lang="en-GB" dirty="0"/>
            </a:br>
            <a:endParaRPr lang="en-GB" dirty="0"/>
          </a:p>
          <a:p>
            <a:pPr fontAlgn="base"/>
            <a:r>
              <a:rPr lang="en-GB" dirty="0"/>
              <a:t>The Colour </a:t>
            </a:r>
            <a:r>
              <a:rPr lang="en-GB" dirty="0" smtClean="0"/>
              <a:t>Monster </a:t>
            </a:r>
            <a:r>
              <a:rPr lang="en-GB" dirty="0" smtClean="0">
                <a:hlinkClick r:id="rId3"/>
              </a:rPr>
              <a:t>https</a:t>
            </a:r>
            <a:r>
              <a:rPr lang="en-GB" dirty="0">
                <a:hlinkClick r:id="rId3"/>
              </a:rPr>
              <a:t>://www.youtube.com/watch?v=Ih0iu80u04Y</a:t>
            </a:r>
            <a:endParaRPr lang="en-GB" dirty="0"/>
          </a:p>
          <a:p>
            <a:endParaRPr lang="en-GB" dirty="0" smtClean="0"/>
          </a:p>
          <a:p>
            <a:r>
              <a:rPr lang="en-GB" dirty="0" smtClean="0"/>
              <a:t>Speak to your teacher via email or at the Teams meeting </a:t>
            </a:r>
          </a:p>
          <a:p>
            <a:endParaRPr lang="en-GB" dirty="0"/>
          </a:p>
          <a:p>
            <a:r>
              <a:rPr lang="en-GB" dirty="0" smtClean="0"/>
              <a:t>Ask your parents to let school know</a:t>
            </a:r>
            <a:endParaRPr lang="en-GB" dirty="0"/>
          </a:p>
        </p:txBody>
      </p:sp>
    </p:spTree>
    <p:extLst>
      <p:ext uri="{BB962C8B-B14F-4D97-AF65-F5344CB8AC3E}">
        <p14:creationId xmlns:p14="http://schemas.microsoft.com/office/powerpoint/2010/main" val="52548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4924" y="979714"/>
            <a:ext cx="8223639" cy="5016137"/>
          </a:xfrm>
          <a:prstGeom prst="rect">
            <a:avLst/>
          </a:prstGeom>
        </p:spPr>
      </p:pic>
    </p:spTree>
    <p:extLst>
      <p:ext uri="{BB962C8B-B14F-4D97-AF65-F5344CB8AC3E}">
        <p14:creationId xmlns:p14="http://schemas.microsoft.com/office/powerpoint/2010/main" val="291426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Children’s Mental Health Week 2021</a:t>
            </a:r>
            <a:endParaRPr lang="en-GB" dirty="0"/>
          </a:p>
        </p:txBody>
      </p:sp>
      <p:sp>
        <p:nvSpPr>
          <p:cNvPr id="3" name="Content Placeholder 2"/>
          <p:cNvSpPr>
            <a:spLocks noGrp="1"/>
          </p:cNvSpPr>
          <p:nvPr>
            <p:ph idx="1"/>
          </p:nvPr>
        </p:nvSpPr>
        <p:spPr/>
        <p:txBody>
          <a:bodyPr/>
          <a:lstStyle/>
          <a:p>
            <a:r>
              <a:rPr lang="en-GB" dirty="0" smtClean="0"/>
              <a:t>This week in school we would have been focusing on children’s mental health week, so we want to continue this plan even in lockdown as it is so important.</a:t>
            </a:r>
          </a:p>
          <a:p>
            <a:r>
              <a:rPr lang="en-GB" dirty="0" smtClean="0"/>
              <a:t>This year the theme is ‘Express Yourself’.</a:t>
            </a:r>
          </a:p>
          <a:p>
            <a:r>
              <a:rPr lang="en-GB" dirty="0" smtClean="0"/>
              <a:t>Each day there will be a P4C starter question set by your teacher at the morning Teams meeting for you to reflect upon and share with your families.</a:t>
            </a:r>
          </a:p>
          <a:p>
            <a:r>
              <a:rPr lang="en-GB" dirty="0" smtClean="0"/>
              <a:t>There will be time in the day to do some yoga, calming strategies or mindfulness activities.</a:t>
            </a:r>
          </a:p>
          <a:p>
            <a:r>
              <a:rPr lang="en-GB" dirty="0" smtClean="0"/>
              <a:t>There will be some PSHE challenges around wellbeing e.g. self esteem, celebrating success, overcoming challenges and worries.</a:t>
            </a:r>
          </a:p>
          <a:p>
            <a:r>
              <a:rPr lang="en-GB" dirty="0" smtClean="0"/>
              <a:t>There will be creative activities.</a:t>
            </a:r>
            <a:endParaRPr lang="en-GB" dirty="0"/>
          </a:p>
        </p:txBody>
      </p:sp>
    </p:spTree>
    <p:extLst>
      <p:ext uri="{BB962C8B-B14F-4D97-AF65-F5344CB8AC3E}">
        <p14:creationId xmlns:p14="http://schemas.microsoft.com/office/powerpoint/2010/main" val="96864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the week</a:t>
            </a:r>
            <a:endParaRPr lang="en-GB" dirty="0"/>
          </a:p>
        </p:txBody>
      </p:sp>
      <p:sp>
        <p:nvSpPr>
          <p:cNvPr id="3" name="Content Placeholder 2"/>
          <p:cNvSpPr>
            <a:spLocks noGrp="1"/>
          </p:cNvSpPr>
          <p:nvPr>
            <p:ph idx="1"/>
          </p:nvPr>
        </p:nvSpPr>
        <p:spPr/>
        <p:txBody>
          <a:bodyPr/>
          <a:lstStyle/>
          <a:p>
            <a:r>
              <a:rPr lang="en-GB" dirty="0" smtClean="0"/>
              <a:t>Monday – </a:t>
            </a:r>
            <a:r>
              <a:rPr lang="en-GB" b="1" dirty="0" smtClean="0"/>
              <a:t>dress to express </a:t>
            </a:r>
            <a:r>
              <a:rPr lang="en-GB" dirty="0" smtClean="0"/>
              <a:t>yourself </a:t>
            </a:r>
            <a:r>
              <a:rPr lang="en-GB" dirty="0" smtClean="0">
                <a:sym typeface="Wingdings" panose="05000000000000000000" pitchFamily="2" charset="2"/>
              </a:rPr>
              <a:t>  If you want to dress up for your Teams call in an outfit that best represents yourself you can do – this is optional.  It might be your favourite clothes, sports kit, something linked to a hobby, or just a bright, colourful accessory, hat or crazy hairstyle!</a:t>
            </a:r>
          </a:p>
          <a:p>
            <a:r>
              <a:rPr lang="en-GB" dirty="0" smtClean="0">
                <a:sym typeface="Wingdings" panose="05000000000000000000" pitchFamily="2" charset="2"/>
              </a:rPr>
              <a:t>Tuesday – focus: inspirational people </a:t>
            </a:r>
          </a:p>
          <a:p>
            <a:r>
              <a:rPr lang="en-GB" dirty="0" smtClean="0">
                <a:sym typeface="Wingdings" panose="05000000000000000000" pitchFamily="2" charset="2"/>
              </a:rPr>
              <a:t>Wednesday – focus: being creative</a:t>
            </a:r>
          </a:p>
          <a:p>
            <a:r>
              <a:rPr lang="en-GB" dirty="0" smtClean="0">
                <a:sym typeface="Wingdings" panose="05000000000000000000" pitchFamily="2" charset="2"/>
              </a:rPr>
              <a:t>Thursday – focus: being resilient and overcoming challenges – how can we deal with our worries?</a:t>
            </a:r>
          </a:p>
          <a:p>
            <a:r>
              <a:rPr lang="en-GB" dirty="0" smtClean="0">
                <a:sym typeface="Wingdings" panose="05000000000000000000" pitchFamily="2" charset="2"/>
              </a:rPr>
              <a:t>Friday – </a:t>
            </a:r>
            <a:r>
              <a:rPr lang="en-GB" b="1" dirty="0" smtClean="0">
                <a:sym typeface="Wingdings" panose="05000000000000000000" pitchFamily="2" charset="2"/>
              </a:rPr>
              <a:t>inside out day </a:t>
            </a:r>
            <a:r>
              <a:rPr lang="en-GB" dirty="0" smtClean="0">
                <a:sym typeface="Wingdings" panose="05000000000000000000" pitchFamily="2" charset="2"/>
              </a:rPr>
              <a:t>– celebrate the work this week by thinking about the way we present ourselves on the outside, and how we might be feeling on the inside.  If you want to, wear your clothes inside out for your Teams meeting!</a:t>
            </a:r>
            <a:endParaRPr lang="en-GB" dirty="0"/>
          </a:p>
        </p:txBody>
      </p:sp>
    </p:spTree>
    <p:extLst>
      <p:ext uri="{BB962C8B-B14F-4D97-AF65-F5344CB8AC3E}">
        <p14:creationId xmlns:p14="http://schemas.microsoft.com/office/powerpoint/2010/main" val="419855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in school</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Everyone in school is here to support you – your teachers, your teaching assistants, your friends, and lots of other adults in school.  Even if you are not in school at the moment, you can still ask for hep and support if you need it.</a:t>
            </a:r>
          </a:p>
          <a:p>
            <a:r>
              <a:rPr lang="en-GB" dirty="0" smtClean="0"/>
              <a:t>The following slides show some familiar faces that you can ask for help in school.</a:t>
            </a:r>
          </a:p>
          <a:p>
            <a:r>
              <a:rPr lang="en-GB" dirty="0" smtClean="0"/>
              <a:t>We have visitors into school when we can, such as D-side (Dave) who teach us about online safety and keeping our bodies safe from things like drugs and alcohol.</a:t>
            </a:r>
          </a:p>
          <a:p>
            <a:r>
              <a:rPr lang="en-GB" dirty="0" smtClean="0"/>
              <a:t>We have weekly PSHE lessons and P4C lessons when we learn about healthy minds and bodies and how we cope with our emotions and react to things</a:t>
            </a:r>
          </a:p>
          <a:p>
            <a:r>
              <a:rPr lang="en-GB" dirty="0" smtClean="0"/>
              <a:t>Each classroom has a worry monster box that the teachers check regularly in case anyone has shared a worry</a:t>
            </a:r>
          </a:p>
          <a:p>
            <a:r>
              <a:rPr lang="en-GB" dirty="0" smtClean="0"/>
              <a:t>During lockdown, you can see your teacher every day on Teams and Mrs Al-</a:t>
            </a:r>
            <a:r>
              <a:rPr lang="en-GB" dirty="0" err="1" smtClean="0"/>
              <a:t>Kaseed</a:t>
            </a:r>
            <a:r>
              <a:rPr lang="en-GB" dirty="0" smtClean="0"/>
              <a:t> will check in with some of you she usually sees in class</a:t>
            </a:r>
          </a:p>
          <a:p>
            <a:r>
              <a:rPr lang="en-GB" dirty="0" smtClean="0"/>
              <a:t>We have a nurture room which the school council are involved in renovating with Mrs Casling and Mrs Al-</a:t>
            </a:r>
            <a:r>
              <a:rPr lang="en-GB" dirty="0" err="1" smtClean="0"/>
              <a:t>Kaseed</a:t>
            </a:r>
            <a:r>
              <a:rPr lang="en-GB" dirty="0" smtClean="0"/>
              <a:t> – ready for your return to school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78264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064" y="261894"/>
            <a:ext cx="5476330" cy="1371600"/>
          </a:xfrm>
        </p:spPr>
        <p:txBody>
          <a:bodyPr/>
          <a:lstStyle/>
          <a:p>
            <a:r>
              <a:rPr lang="en-GB" dirty="0" smtClean="0"/>
              <a:t>Who can help?</a:t>
            </a:r>
            <a:endParaRPr lang="en-GB" dirty="0"/>
          </a:p>
        </p:txBody>
      </p:sp>
      <p:sp>
        <p:nvSpPr>
          <p:cNvPr id="6" name="Content Placeholder 5"/>
          <p:cNvSpPr>
            <a:spLocks noGrp="1"/>
          </p:cNvSpPr>
          <p:nvPr>
            <p:ph sz="half" idx="1"/>
          </p:nvPr>
        </p:nvSpPr>
        <p:spPr>
          <a:xfrm>
            <a:off x="374333" y="3556289"/>
            <a:ext cx="5646148" cy="3014328"/>
          </a:xfrm>
        </p:spPr>
        <p:txBody>
          <a:bodyPr>
            <a:normAutofit fontScale="92500" lnSpcReduction="20000"/>
          </a:bodyPr>
          <a:lstStyle/>
          <a:p>
            <a:pPr marL="0" indent="0">
              <a:buNone/>
            </a:pPr>
            <a:r>
              <a:rPr lang="en-GB" dirty="0" smtClean="0"/>
              <a:t>Mrs Casling</a:t>
            </a:r>
          </a:p>
          <a:p>
            <a:pPr marL="0" indent="0">
              <a:buNone/>
            </a:pPr>
            <a:r>
              <a:rPr lang="en-GB" dirty="0" smtClean="0"/>
              <a:t>I am the Deputy Head and Inclusion leader in school – this means I have an overview of all classes and make sure anyone who might need some extra support gets it.  I can also help your parents/carers if they need support and I work with adults from other schools to find the best help and advice for people.  I run the school council to make sure your pupil voice is heard in school.  We are still meeting during lockdown via Teams to work on re-vamping the nurture room in school and make it a really welcoming place for all.</a:t>
            </a:r>
            <a:endParaRPr lang="en-GB" dirty="0"/>
          </a:p>
        </p:txBody>
      </p:sp>
      <p:sp>
        <p:nvSpPr>
          <p:cNvPr id="7" name="Content Placeholder 6"/>
          <p:cNvSpPr>
            <a:spLocks noGrp="1"/>
          </p:cNvSpPr>
          <p:nvPr>
            <p:ph sz="half" idx="2"/>
          </p:nvPr>
        </p:nvSpPr>
        <p:spPr>
          <a:xfrm>
            <a:off x="6200503" y="1463040"/>
            <a:ext cx="3348445" cy="3749040"/>
          </a:xfrm>
        </p:spPr>
        <p:txBody>
          <a:bodyPr>
            <a:normAutofit fontScale="92500" lnSpcReduction="20000"/>
          </a:bodyPr>
          <a:lstStyle/>
          <a:p>
            <a:pPr marL="0" indent="0">
              <a:buNone/>
            </a:pPr>
            <a:r>
              <a:rPr lang="en-GB" dirty="0" smtClean="0"/>
              <a:t>Miss Chang</a:t>
            </a:r>
          </a:p>
          <a:p>
            <a:pPr marL="0" indent="0">
              <a:buNone/>
            </a:pPr>
            <a:r>
              <a:rPr lang="en-GB" dirty="0" smtClean="0"/>
              <a:t>I am the </a:t>
            </a:r>
            <a:r>
              <a:rPr lang="en-GB" dirty="0" err="1" smtClean="0"/>
              <a:t>SENDCo</a:t>
            </a:r>
            <a:r>
              <a:rPr lang="en-GB" dirty="0" smtClean="0"/>
              <a:t> in school so my job is about supporting children with special educational needs.  I can help you with your learning or behaviour by supporting you in school, giving you and your parents advice and strategies, or seeking help from outside of school if we want some more support.  I also work with lots of children across school to do interventions and speak regularly to all your teachers.</a:t>
            </a:r>
            <a:endParaRPr lang="en-GB" dirty="0"/>
          </a:p>
        </p:txBody>
      </p:sp>
      <p:pic>
        <p:nvPicPr>
          <p:cNvPr id="1026"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8948" y="2060543"/>
            <a:ext cx="2399212" cy="4265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3" y="261894"/>
            <a:ext cx="2473370" cy="329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0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8155" y="418011"/>
            <a:ext cx="5504634" cy="3749040"/>
          </a:xfrm>
        </p:spPr>
        <p:txBody>
          <a:bodyPr>
            <a:normAutofit/>
          </a:bodyPr>
          <a:lstStyle/>
          <a:p>
            <a:pPr marL="0" indent="0">
              <a:buNone/>
            </a:pPr>
            <a:r>
              <a:rPr lang="en-GB" dirty="0" smtClean="0"/>
              <a:t>Miss Russell</a:t>
            </a:r>
          </a:p>
          <a:p>
            <a:pPr marL="0" indent="0">
              <a:buNone/>
            </a:pPr>
            <a:r>
              <a:rPr lang="en-GB" dirty="0" smtClean="0"/>
              <a:t>I am the PSHE leader in school and teach in Year 3.  I make sure that your teachers plan in activities to teach you about health and wellbeing, and ways to keep yourself safe. You will learn about different things in different year groups so by the time you finish at Holy Trinity you are confident young people who are ready for high school.  </a:t>
            </a:r>
            <a:endParaRPr lang="en-GB" dirty="0"/>
          </a:p>
        </p:txBody>
      </p:sp>
      <p:sp>
        <p:nvSpPr>
          <p:cNvPr id="4" name="Content Placeholder 3"/>
          <p:cNvSpPr>
            <a:spLocks noGrp="1"/>
          </p:cNvSpPr>
          <p:nvPr>
            <p:ph sz="half" idx="2"/>
          </p:nvPr>
        </p:nvSpPr>
        <p:spPr>
          <a:xfrm>
            <a:off x="6370319" y="2795451"/>
            <a:ext cx="5373189" cy="3749040"/>
          </a:xfrm>
        </p:spPr>
        <p:txBody>
          <a:bodyPr>
            <a:normAutofit/>
          </a:bodyPr>
          <a:lstStyle/>
          <a:p>
            <a:pPr marL="0" indent="0">
              <a:buNone/>
            </a:pPr>
            <a:r>
              <a:rPr lang="en-GB" dirty="0" smtClean="0"/>
              <a:t>Mrs Al-</a:t>
            </a:r>
            <a:r>
              <a:rPr lang="en-GB" dirty="0" err="1" smtClean="0"/>
              <a:t>Kaseed</a:t>
            </a:r>
            <a:r>
              <a:rPr lang="en-GB" dirty="0" smtClean="0"/>
              <a:t> </a:t>
            </a:r>
          </a:p>
          <a:p>
            <a:pPr marL="0" indent="0">
              <a:buNone/>
            </a:pPr>
            <a:r>
              <a:rPr lang="en-GB" dirty="0" smtClean="0"/>
              <a:t>I am the learning mentor in school.  I visit individual children to talk about things that might be worrying them, and I also work with small groups to develop skills that will help them feel better at school and at home.  I speak to lots of parents about ways to help at home too.  I have lots of books and games and resources that I can use or recommend to your teachers if you have any worries – don’t forget to use the worry monsters when you are back in school if anything is bothering you.</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7165" y="259041"/>
            <a:ext cx="3566161" cy="2663614"/>
          </a:xfrm>
          <a:prstGeom prst="rect">
            <a:avLst/>
          </a:prstGeom>
        </p:spPr>
      </p:pic>
      <p:pic>
        <p:nvPicPr>
          <p:cNvPr id="1026" name="Picture 2" desc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568" y="2922655"/>
            <a:ext cx="2605564" cy="347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2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Monday 1</a:t>
            </a:r>
            <a:r>
              <a:rPr lang="en-GB" baseline="30000" dirty="0" smtClean="0"/>
              <a:t>st</a:t>
            </a:r>
            <a:r>
              <a:rPr lang="en-GB" dirty="0" smtClean="0"/>
              <a:t> February </a:t>
            </a:r>
            <a:endParaRPr lang="en-GB" dirty="0"/>
          </a:p>
        </p:txBody>
      </p:sp>
      <p:sp>
        <p:nvSpPr>
          <p:cNvPr id="6" name="Content Placeholder 5"/>
          <p:cNvSpPr>
            <a:spLocks noGrp="1"/>
          </p:cNvSpPr>
          <p:nvPr>
            <p:ph idx="1"/>
          </p:nvPr>
        </p:nvSpPr>
        <p:spPr/>
        <p:txBody>
          <a:bodyPr/>
          <a:lstStyle/>
          <a:p>
            <a:r>
              <a:rPr lang="en-GB" b="1" dirty="0" smtClean="0"/>
              <a:t>Dress </a:t>
            </a:r>
            <a:r>
              <a:rPr lang="en-GB" b="1" dirty="0"/>
              <a:t>to express </a:t>
            </a:r>
            <a:r>
              <a:rPr lang="en-GB" dirty="0"/>
              <a:t>yourself </a:t>
            </a:r>
            <a:r>
              <a:rPr lang="en-GB" dirty="0">
                <a:sym typeface="Wingdings" panose="05000000000000000000" pitchFamily="2" charset="2"/>
              </a:rPr>
              <a:t>  If you want to dress up for your Teams call in an outfit that best represents yourself you can do – optional.  It might be your favourite clothes, sports kit, something linked to a hobby, or just a bright, colourful accessory or </a:t>
            </a:r>
            <a:r>
              <a:rPr lang="en-GB" dirty="0" smtClean="0">
                <a:sym typeface="Wingdings" panose="05000000000000000000" pitchFamily="2" charset="2"/>
              </a:rPr>
              <a:t>hat</a:t>
            </a:r>
          </a:p>
          <a:p>
            <a:r>
              <a:rPr lang="en-GB" dirty="0" smtClean="0">
                <a:sym typeface="Wingdings" panose="05000000000000000000" pitchFamily="2" charset="2"/>
              </a:rPr>
              <a:t>Todays’ P4C question</a:t>
            </a:r>
            <a:r>
              <a:rPr lang="en-GB" dirty="0" smtClean="0">
                <a:sym typeface="Wingdings" panose="05000000000000000000" pitchFamily="2" charset="2"/>
              </a:rPr>
              <a:t>:</a:t>
            </a:r>
          </a:p>
          <a:p>
            <a:pPr marL="0" indent="0">
              <a:buNone/>
            </a:pPr>
            <a:r>
              <a:rPr lang="en-GB" dirty="0" smtClean="0">
                <a:solidFill>
                  <a:srgbClr val="FF0000"/>
                </a:solidFill>
                <a:sym typeface="Wingdings" panose="05000000000000000000" pitchFamily="2" charset="2"/>
              </a:rPr>
              <a:t>What is true happiness?</a:t>
            </a:r>
            <a:endParaRPr lang="en-GB" dirty="0" smtClean="0">
              <a:solidFill>
                <a:srgbClr val="FF0000"/>
              </a:solidFill>
              <a:sym typeface="Wingdings" panose="05000000000000000000" pitchFamily="2" charset="2"/>
            </a:endParaRPr>
          </a:p>
          <a:p>
            <a:endParaRPr lang="en-GB" dirty="0" smtClean="0">
              <a:sym typeface="Wingdings" panose="05000000000000000000" pitchFamily="2" charset="2"/>
            </a:endParaRPr>
          </a:p>
          <a:p>
            <a:r>
              <a:rPr lang="en-GB" dirty="0" smtClean="0">
                <a:sym typeface="Wingdings" panose="05000000000000000000" pitchFamily="2" charset="2"/>
              </a:rPr>
              <a:t>Today’s activities: </a:t>
            </a:r>
            <a:r>
              <a:rPr lang="en-GB" dirty="0" smtClean="0">
                <a:sym typeface="Wingdings" panose="05000000000000000000" pitchFamily="2" charset="2"/>
              </a:rPr>
              <a:t>Who are you? </a:t>
            </a:r>
            <a:endParaRPr lang="en-GB" dirty="0">
              <a:sym typeface="Wingdings" panose="05000000000000000000" pitchFamily="2" charset="2"/>
            </a:endParaRPr>
          </a:p>
        </p:txBody>
      </p:sp>
      <p:pic>
        <p:nvPicPr>
          <p:cNvPr id="4" name="Picture 3"/>
          <p:cNvPicPr>
            <a:picLocks noChangeAspect="1"/>
          </p:cNvPicPr>
          <p:nvPr/>
        </p:nvPicPr>
        <p:blipFill>
          <a:blip r:embed="rId2"/>
          <a:stretch>
            <a:fillRect/>
          </a:stretch>
        </p:blipFill>
        <p:spPr>
          <a:xfrm>
            <a:off x="6492238" y="3200399"/>
            <a:ext cx="5329647" cy="3250901"/>
          </a:xfrm>
          <a:prstGeom prst="rect">
            <a:avLst/>
          </a:prstGeom>
        </p:spPr>
      </p:pic>
    </p:spTree>
    <p:extLst>
      <p:ext uri="{BB962C8B-B14F-4D97-AF65-F5344CB8AC3E}">
        <p14:creationId xmlns:p14="http://schemas.microsoft.com/office/powerpoint/2010/main" val="3417490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 2</a:t>
            </a:r>
            <a:r>
              <a:rPr lang="en-GB" baseline="30000" dirty="0" smtClean="0"/>
              <a:t>nd</a:t>
            </a:r>
            <a:r>
              <a:rPr lang="en-GB" dirty="0" smtClean="0"/>
              <a:t> February </a:t>
            </a:r>
            <a:endParaRPr lang="en-GB" dirty="0"/>
          </a:p>
        </p:txBody>
      </p:sp>
      <p:sp>
        <p:nvSpPr>
          <p:cNvPr id="3" name="Content Placeholder 2"/>
          <p:cNvSpPr>
            <a:spLocks noGrp="1"/>
          </p:cNvSpPr>
          <p:nvPr>
            <p:ph idx="1"/>
          </p:nvPr>
        </p:nvSpPr>
        <p:spPr/>
        <p:txBody>
          <a:bodyPr/>
          <a:lstStyle/>
          <a:p>
            <a:r>
              <a:rPr lang="en-GB" dirty="0" smtClean="0">
                <a:sym typeface="Wingdings" panose="05000000000000000000" pitchFamily="2" charset="2"/>
              </a:rPr>
              <a:t>Tuesday </a:t>
            </a:r>
            <a:r>
              <a:rPr lang="en-GB" dirty="0">
                <a:sym typeface="Wingdings" panose="05000000000000000000" pitchFamily="2" charset="2"/>
              </a:rPr>
              <a:t>– focus: inspirational </a:t>
            </a:r>
            <a:r>
              <a:rPr lang="en-GB" dirty="0" smtClean="0">
                <a:sym typeface="Wingdings" panose="05000000000000000000" pitchFamily="2" charset="2"/>
              </a:rPr>
              <a:t>people</a:t>
            </a:r>
          </a:p>
          <a:p>
            <a:endParaRPr lang="en-GB" dirty="0" smtClean="0">
              <a:sym typeface="Wingdings" panose="05000000000000000000" pitchFamily="2" charset="2"/>
            </a:endParaRPr>
          </a:p>
          <a:p>
            <a:r>
              <a:rPr lang="en-GB" dirty="0">
                <a:sym typeface="Wingdings" panose="05000000000000000000" pitchFamily="2" charset="2"/>
              </a:rPr>
              <a:t>Todays’ P4C question</a:t>
            </a:r>
            <a:r>
              <a:rPr lang="en-GB" dirty="0" smtClean="0">
                <a:sym typeface="Wingdings" panose="05000000000000000000" pitchFamily="2" charset="2"/>
              </a:rPr>
              <a:t>:</a:t>
            </a:r>
          </a:p>
          <a:p>
            <a:pPr marL="0" indent="0">
              <a:buNone/>
            </a:pPr>
            <a:r>
              <a:rPr lang="en-GB" dirty="0" smtClean="0">
                <a:solidFill>
                  <a:srgbClr val="FF0000"/>
                </a:solidFill>
                <a:sym typeface="Wingdings" panose="05000000000000000000" pitchFamily="2" charset="2"/>
              </a:rPr>
              <a:t>If you could choose just one thing to change </a:t>
            </a:r>
          </a:p>
          <a:p>
            <a:pPr marL="0" indent="0">
              <a:buNone/>
            </a:pPr>
            <a:r>
              <a:rPr lang="en-GB" dirty="0">
                <a:solidFill>
                  <a:srgbClr val="FF0000"/>
                </a:solidFill>
                <a:sym typeface="Wingdings" panose="05000000000000000000" pitchFamily="2" charset="2"/>
              </a:rPr>
              <a:t>a</a:t>
            </a:r>
            <a:r>
              <a:rPr lang="en-GB" dirty="0" smtClean="0">
                <a:solidFill>
                  <a:srgbClr val="FF0000"/>
                </a:solidFill>
                <a:sym typeface="Wingdings" panose="05000000000000000000" pitchFamily="2" charset="2"/>
              </a:rPr>
              <a:t>bout the world, what would it be, and why?</a:t>
            </a:r>
          </a:p>
          <a:p>
            <a:endParaRPr lang="en-GB" dirty="0">
              <a:sym typeface="Wingdings" panose="05000000000000000000" pitchFamily="2" charset="2"/>
            </a:endParaRPr>
          </a:p>
          <a:p>
            <a:r>
              <a:rPr lang="en-GB" dirty="0">
                <a:sym typeface="Wingdings" panose="05000000000000000000" pitchFamily="2" charset="2"/>
              </a:rPr>
              <a:t>Today’s activities: </a:t>
            </a:r>
            <a:r>
              <a:rPr lang="en-GB" dirty="0" smtClean="0">
                <a:sym typeface="Wingdings" panose="05000000000000000000" pitchFamily="2" charset="2"/>
              </a:rPr>
              <a:t>Who is your hero?</a:t>
            </a:r>
            <a:endParaRPr lang="en-GB" dirty="0">
              <a:sym typeface="Wingdings" panose="05000000000000000000" pitchFamily="2" charset="2"/>
            </a:endParaRPr>
          </a:p>
          <a:p>
            <a:endParaRPr lang="en-GB" dirty="0">
              <a:sym typeface="Wingdings" panose="05000000000000000000" pitchFamily="2" charset="2"/>
            </a:endParaRPr>
          </a:p>
        </p:txBody>
      </p:sp>
      <p:pic>
        <p:nvPicPr>
          <p:cNvPr id="4" name="Picture 3"/>
          <p:cNvPicPr>
            <a:picLocks noChangeAspect="1"/>
          </p:cNvPicPr>
          <p:nvPr/>
        </p:nvPicPr>
        <p:blipFill>
          <a:blip r:embed="rId2"/>
          <a:stretch>
            <a:fillRect/>
          </a:stretch>
        </p:blipFill>
        <p:spPr>
          <a:xfrm>
            <a:off x="6956787" y="3540850"/>
            <a:ext cx="4483337" cy="2583115"/>
          </a:xfrm>
          <a:prstGeom prst="rect">
            <a:avLst/>
          </a:prstGeom>
        </p:spPr>
      </p:pic>
    </p:spTree>
    <p:extLst>
      <p:ext uri="{BB962C8B-B14F-4D97-AF65-F5344CB8AC3E}">
        <p14:creationId xmlns:p14="http://schemas.microsoft.com/office/powerpoint/2010/main" val="1191432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2035</TotalTime>
  <Words>1279</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Garamond</vt:lpstr>
      <vt:lpstr>Wingdings</vt:lpstr>
      <vt:lpstr>Savon</vt:lpstr>
      <vt:lpstr>Children’s mental health week 2021</vt:lpstr>
      <vt:lpstr>PowerPoint Presentation</vt:lpstr>
      <vt:lpstr>Children’s Mental Health Week 2021</vt:lpstr>
      <vt:lpstr>Plan for the week</vt:lpstr>
      <vt:lpstr>Support in school</vt:lpstr>
      <vt:lpstr>Who can help?</vt:lpstr>
      <vt:lpstr>PowerPoint Presentation</vt:lpstr>
      <vt:lpstr>Monday 1st February </vt:lpstr>
      <vt:lpstr>Tuesday 2nd February </vt:lpstr>
      <vt:lpstr>Wednesday 3rd February </vt:lpstr>
      <vt:lpstr>Thursday 4th February  </vt:lpstr>
      <vt:lpstr>Friday</vt:lpstr>
      <vt:lpstr>Physical activity and Yoga</vt:lpstr>
      <vt:lpstr>Mindfulness and breathing exercises you might like to try </vt:lpstr>
      <vt:lpstr>What to do if you are worried</vt:lpstr>
    </vt:vector>
  </TitlesOfParts>
  <Company>Cookridge Holy Trinity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mental health week 2021</dc:title>
  <dc:creator>Anna Casling</dc:creator>
  <cp:lastModifiedBy>Victoria Johnson</cp:lastModifiedBy>
  <cp:revision>30</cp:revision>
  <dcterms:created xsi:type="dcterms:W3CDTF">2021-01-18T13:31:40Z</dcterms:created>
  <dcterms:modified xsi:type="dcterms:W3CDTF">2021-01-30T17:02:40Z</dcterms:modified>
</cp:coreProperties>
</file>