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92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5" d="100"/>
          <a:sy n="65" d="100"/>
        </p:scale>
        <p:origin x="85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8135AC-39CD-42BD-8C31-85F2B59FE0D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3A7354F-1D75-4275-B55C-DD650ADA8D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A4283BF-02FD-41FA-950B-DF87C6EB8FA2}"/>
              </a:ext>
            </a:extLst>
          </p:cNvPr>
          <p:cNvSpPr>
            <a:spLocks noGrp="1"/>
          </p:cNvSpPr>
          <p:nvPr>
            <p:ph type="dt" sz="half" idx="10"/>
          </p:nvPr>
        </p:nvSpPr>
        <p:spPr/>
        <p:txBody>
          <a:bodyPr/>
          <a:lstStyle/>
          <a:p>
            <a:fld id="{976E766B-D796-4547-A13B-9AF200EC9318}" type="datetimeFigureOut">
              <a:rPr lang="en-GB" smtClean="0"/>
              <a:t>08/06/2020</a:t>
            </a:fld>
            <a:endParaRPr lang="en-GB" dirty="0"/>
          </a:p>
        </p:txBody>
      </p:sp>
      <p:sp>
        <p:nvSpPr>
          <p:cNvPr id="5" name="Footer Placeholder 4">
            <a:extLst>
              <a:ext uri="{FF2B5EF4-FFF2-40B4-BE49-F238E27FC236}">
                <a16:creationId xmlns:a16="http://schemas.microsoft.com/office/drawing/2014/main" id="{41E528DA-F817-4C1E-88B0-82D7CE69462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C6E8C0B-111F-4FB0-BB8D-BB446DDD3629}"/>
              </a:ext>
            </a:extLst>
          </p:cNvPr>
          <p:cNvSpPr>
            <a:spLocks noGrp="1"/>
          </p:cNvSpPr>
          <p:nvPr>
            <p:ph type="sldNum" sz="quarter" idx="12"/>
          </p:nvPr>
        </p:nvSpPr>
        <p:spPr/>
        <p:txBody>
          <a:bodyPr/>
          <a:lstStyle/>
          <a:p>
            <a:fld id="{931872D1-4D67-4130-82E2-8697056E565D}" type="slidenum">
              <a:rPr lang="en-GB" smtClean="0"/>
              <a:t>‹#›</a:t>
            </a:fld>
            <a:endParaRPr lang="en-GB" dirty="0"/>
          </a:p>
        </p:txBody>
      </p:sp>
    </p:spTree>
    <p:extLst>
      <p:ext uri="{BB962C8B-B14F-4D97-AF65-F5344CB8AC3E}">
        <p14:creationId xmlns:p14="http://schemas.microsoft.com/office/powerpoint/2010/main" val="26686227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6B8309-C2F8-4A52-A6C8-0A62431094B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EE06B8F-7D38-4845-8B9F-3B67751E6EB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C7D3204-4D39-43BD-A613-3D1B51F89735}"/>
              </a:ext>
            </a:extLst>
          </p:cNvPr>
          <p:cNvSpPr>
            <a:spLocks noGrp="1"/>
          </p:cNvSpPr>
          <p:nvPr>
            <p:ph type="dt" sz="half" idx="10"/>
          </p:nvPr>
        </p:nvSpPr>
        <p:spPr/>
        <p:txBody>
          <a:bodyPr/>
          <a:lstStyle/>
          <a:p>
            <a:fld id="{976E766B-D796-4547-A13B-9AF200EC9318}" type="datetimeFigureOut">
              <a:rPr lang="en-GB" smtClean="0"/>
              <a:t>08/06/2020</a:t>
            </a:fld>
            <a:endParaRPr lang="en-GB" dirty="0"/>
          </a:p>
        </p:txBody>
      </p:sp>
      <p:sp>
        <p:nvSpPr>
          <p:cNvPr id="5" name="Footer Placeholder 4">
            <a:extLst>
              <a:ext uri="{FF2B5EF4-FFF2-40B4-BE49-F238E27FC236}">
                <a16:creationId xmlns:a16="http://schemas.microsoft.com/office/drawing/2014/main" id="{96A8C602-F6C0-40C5-B57D-06DBEAFBFB9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BEC2ABE-5F37-43E2-874B-D73EE76F8D20}"/>
              </a:ext>
            </a:extLst>
          </p:cNvPr>
          <p:cNvSpPr>
            <a:spLocks noGrp="1"/>
          </p:cNvSpPr>
          <p:nvPr>
            <p:ph type="sldNum" sz="quarter" idx="12"/>
          </p:nvPr>
        </p:nvSpPr>
        <p:spPr/>
        <p:txBody>
          <a:bodyPr/>
          <a:lstStyle/>
          <a:p>
            <a:fld id="{931872D1-4D67-4130-82E2-8697056E565D}" type="slidenum">
              <a:rPr lang="en-GB" smtClean="0"/>
              <a:t>‹#›</a:t>
            </a:fld>
            <a:endParaRPr lang="en-GB" dirty="0"/>
          </a:p>
        </p:txBody>
      </p:sp>
    </p:spTree>
    <p:extLst>
      <p:ext uri="{BB962C8B-B14F-4D97-AF65-F5344CB8AC3E}">
        <p14:creationId xmlns:p14="http://schemas.microsoft.com/office/powerpoint/2010/main" val="2455172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941A2C-F370-4FA7-8D8B-ECDFB0DB61F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F4A5D77-4865-49CD-9A1F-4A09869B0A8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4F2D23-A5E4-44CF-B89F-3C88B13A52E9}"/>
              </a:ext>
            </a:extLst>
          </p:cNvPr>
          <p:cNvSpPr>
            <a:spLocks noGrp="1"/>
          </p:cNvSpPr>
          <p:nvPr>
            <p:ph type="dt" sz="half" idx="10"/>
          </p:nvPr>
        </p:nvSpPr>
        <p:spPr/>
        <p:txBody>
          <a:bodyPr/>
          <a:lstStyle/>
          <a:p>
            <a:fld id="{976E766B-D796-4547-A13B-9AF200EC9318}" type="datetimeFigureOut">
              <a:rPr lang="en-GB" smtClean="0"/>
              <a:t>08/06/2020</a:t>
            </a:fld>
            <a:endParaRPr lang="en-GB" dirty="0"/>
          </a:p>
        </p:txBody>
      </p:sp>
      <p:sp>
        <p:nvSpPr>
          <p:cNvPr id="5" name="Footer Placeholder 4">
            <a:extLst>
              <a:ext uri="{FF2B5EF4-FFF2-40B4-BE49-F238E27FC236}">
                <a16:creationId xmlns:a16="http://schemas.microsoft.com/office/drawing/2014/main" id="{89FC3FF0-D00F-40EA-8000-D071974A8C0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681BACF-C328-4825-B874-3AA8EAE084BA}"/>
              </a:ext>
            </a:extLst>
          </p:cNvPr>
          <p:cNvSpPr>
            <a:spLocks noGrp="1"/>
          </p:cNvSpPr>
          <p:nvPr>
            <p:ph type="sldNum" sz="quarter" idx="12"/>
          </p:nvPr>
        </p:nvSpPr>
        <p:spPr/>
        <p:txBody>
          <a:bodyPr/>
          <a:lstStyle/>
          <a:p>
            <a:fld id="{931872D1-4D67-4130-82E2-8697056E565D}" type="slidenum">
              <a:rPr lang="en-GB" smtClean="0"/>
              <a:t>‹#›</a:t>
            </a:fld>
            <a:endParaRPr lang="en-GB" dirty="0"/>
          </a:p>
        </p:txBody>
      </p:sp>
    </p:spTree>
    <p:extLst>
      <p:ext uri="{BB962C8B-B14F-4D97-AF65-F5344CB8AC3E}">
        <p14:creationId xmlns:p14="http://schemas.microsoft.com/office/powerpoint/2010/main" val="27568167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9CB53-E16F-40F5-B039-B0EC3728BC3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A3D5E40-B7A0-4070-8589-6F520BB9A0A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456A5E-F04B-4C0E-B8C5-DED3F3BA9C8F}"/>
              </a:ext>
            </a:extLst>
          </p:cNvPr>
          <p:cNvSpPr>
            <a:spLocks noGrp="1"/>
          </p:cNvSpPr>
          <p:nvPr>
            <p:ph type="dt" sz="half" idx="10"/>
          </p:nvPr>
        </p:nvSpPr>
        <p:spPr/>
        <p:txBody>
          <a:bodyPr/>
          <a:lstStyle/>
          <a:p>
            <a:fld id="{976E766B-D796-4547-A13B-9AF200EC9318}" type="datetimeFigureOut">
              <a:rPr lang="en-GB" smtClean="0"/>
              <a:t>08/06/2020</a:t>
            </a:fld>
            <a:endParaRPr lang="en-GB" dirty="0"/>
          </a:p>
        </p:txBody>
      </p:sp>
      <p:sp>
        <p:nvSpPr>
          <p:cNvPr id="5" name="Footer Placeholder 4">
            <a:extLst>
              <a:ext uri="{FF2B5EF4-FFF2-40B4-BE49-F238E27FC236}">
                <a16:creationId xmlns:a16="http://schemas.microsoft.com/office/drawing/2014/main" id="{83696191-FCF2-4C62-BFB3-F6B128544EBE}"/>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964A0ED5-02B7-4671-98B8-DBE2584803D0}"/>
              </a:ext>
            </a:extLst>
          </p:cNvPr>
          <p:cNvSpPr>
            <a:spLocks noGrp="1"/>
          </p:cNvSpPr>
          <p:nvPr>
            <p:ph type="sldNum" sz="quarter" idx="12"/>
          </p:nvPr>
        </p:nvSpPr>
        <p:spPr/>
        <p:txBody>
          <a:bodyPr/>
          <a:lstStyle/>
          <a:p>
            <a:fld id="{931872D1-4D67-4130-82E2-8697056E565D}" type="slidenum">
              <a:rPr lang="en-GB" smtClean="0"/>
              <a:t>‹#›</a:t>
            </a:fld>
            <a:endParaRPr lang="en-GB" dirty="0"/>
          </a:p>
        </p:txBody>
      </p:sp>
    </p:spTree>
    <p:extLst>
      <p:ext uri="{BB962C8B-B14F-4D97-AF65-F5344CB8AC3E}">
        <p14:creationId xmlns:p14="http://schemas.microsoft.com/office/powerpoint/2010/main" val="2493243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D378A-7524-4197-B93F-58C1DEA94E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16E022A-C765-4A53-B1CB-2572361117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6FA49B-BC71-4FF9-A531-B46385248997}"/>
              </a:ext>
            </a:extLst>
          </p:cNvPr>
          <p:cNvSpPr>
            <a:spLocks noGrp="1"/>
          </p:cNvSpPr>
          <p:nvPr>
            <p:ph type="dt" sz="half" idx="10"/>
          </p:nvPr>
        </p:nvSpPr>
        <p:spPr/>
        <p:txBody>
          <a:bodyPr/>
          <a:lstStyle/>
          <a:p>
            <a:fld id="{976E766B-D796-4547-A13B-9AF200EC9318}" type="datetimeFigureOut">
              <a:rPr lang="en-GB" smtClean="0"/>
              <a:t>08/06/2020</a:t>
            </a:fld>
            <a:endParaRPr lang="en-GB" dirty="0"/>
          </a:p>
        </p:txBody>
      </p:sp>
      <p:sp>
        <p:nvSpPr>
          <p:cNvPr id="5" name="Footer Placeholder 4">
            <a:extLst>
              <a:ext uri="{FF2B5EF4-FFF2-40B4-BE49-F238E27FC236}">
                <a16:creationId xmlns:a16="http://schemas.microsoft.com/office/drawing/2014/main" id="{848F16A6-0992-447F-B509-ACBDA52ED90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FEC682D2-7361-465D-B08A-357655A420D8}"/>
              </a:ext>
            </a:extLst>
          </p:cNvPr>
          <p:cNvSpPr>
            <a:spLocks noGrp="1"/>
          </p:cNvSpPr>
          <p:nvPr>
            <p:ph type="sldNum" sz="quarter" idx="12"/>
          </p:nvPr>
        </p:nvSpPr>
        <p:spPr/>
        <p:txBody>
          <a:bodyPr/>
          <a:lstStyle/>
          <a:p>
            <a:fld id="{931872D1-4D67-4130-82E2-8697056E565D}" type="slidenum">
              <a:rPr lang="en-GB" smtClean="0"/>
              <a:t>‹#›</a:t>
            </a:fld>
            <a:endParaRPr lang="en-GB" dirty="0"/>
          </a:p>
        </p:txBody>
      </p:sp>
    </p:spTree>
    <p:extLst>
      <p:ext uri="{BB962C8B-B14F-4D97-AF65-F5344CB8AC3E}">
        <p14:creationId xmlns:p14="http://schemas.microsoft.com/office/powerpoint/2010/main" val="36713409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102A9-F5DA-46C4-AF91-E8382678618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51B562E-D845-499B-AFD7-B133933F3B6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137E27D-3BCA-45F7-9AEB-570B38EE485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A38F1FF-302E-48C3-BE71-00723CE8805A}"/>
              </a:ext>
            </a:extLst>
          </p:cNvPr>
          <p:cNvSpPr>
            <a:spLocks noGrp="1"/>
          </p:cNvSpPr>
          <p:nvPr>
            <p:ph type="dt" sz="half" idx="10"/>
          </p:nvPr>
        </p:nvSpPr>
        <p:spPr/>
        <p:txBody>
          <a:bodyPr/>
          <a:lstStyle/>
          <a:p>
            <a:fld id="{976E766B-D796-4547-A13B-9AF200EC9318}" type="datetimeFigureOut">
              <a:rPr lang="en-GB" smtClean="0"/>
              <a:t>08/06/2020</a:t>
            </a:fld>
            <a:endParaRPr lang="en-GB" dirty="0"/>
          </a:p>
        </p:txBody>
      </p:sp>
      <p:sp>
        <p:nvSpPr>
          <p:cNvPr id="6" name="Footer Placeholder 5">
            <a:extLst>
              <a:ext uri="{FF2B5EF4-FFF2-40B4-BE49-F238E27FC236}">
                <a16:creationId xmlns:a16="http://schemas.microsoft.com/office/drawing/2014/main" id="{C43A6E4F-DF69-486C-94D4-25D4BC8DE7C8}"/>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072B81C-C815-4807-BF59-D51B70BFEBCD}"/>
              </a:ext>
            </a:extLst>
          </p:cNvPr>
          <p:cNvSpPr>
            <a:spLocks noGrp="1"/>
          </p:cNvSpPr>
          <p:nvPr>
            <p:ph type="sldNum" sz="quarter" idx="12"/>
          </p:nvPr>
        </p:nvSpPr>
        <p:spPr/>
        <p:txBody>
          <a:bodyPr/>
          <a:lstStyle/>
          <a:p>
            <a:fld id="{931872D1-4D67-4130-82E2-8697056E565D}" type="slidenum">
              <a:rPr lang="en-GB" smtClean="0"/>
              <a:t>‹#›</a:t>
            </a:fld>
            <a:endParaRPr lang="en-GB" dirty="0"/>
          </a:p>
        </p:txBody>
      </p:sp>
    </p:spTree>
    <p:extLst>
      <p:ext uri="{BB962C8B-B14F-4D97-AF65-F5344CB8AC3E}">
        <p14:creationId xmlns:p14="http://schemas.microsoft.com/office/powerpoint/2010/main" val="379863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08026-74AF-4830-B85B-428BD6E9F4C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008682E-316F-435E-AF04-42BBDC8BA51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C21AAFC-6994-4FAE-BDFF-94C5D5D016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87998A3-935F-404E-B791-E4666913E95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6BD9B21-AA5D-4E8B-A2AF-DAB7D27DE9B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F39635D-A947-436B-BB9C-85233A8CDEC2}"/>
              </a:ext>
            </a:extLst>
          </p:cNvPr>
          <p:cNvSpPr>
            <a:spLocks noGrp="1"/>
          </p:cNvSpPr>
          <p:nvPr>
            <p:ph type="dt" sz="half" idx="10"/>
          </p:nvPr>
        </p:nvSpPr>
        <p:spPr/>
        <p:txBody>
          <a:bodyPr/>
          <a:lstStyle/>
          <a:p>
            <a:fld id="{976E766B-D796-4547-A13B-9AF200EC9318}" type="datetimeFigureOut">
              <a:rPr lang="en-GB" smtClean="0"/>
              <a:t>08/06/2020</a:t>
            </a:fld>
            <a:endParaRPr lang="en-GB" dirty="0"/>
          </a:p>
        </p:txBody>
      </p:sp>
      <p:sp>
        <p:nvSpPr>
          <p:cNvPr id="8" name="Footer Placeholder 7">
            <a:extLst>
              <a:ext uri="{FF2B5EF4-FFF2-40B4-BE49-F238E27FC236}">
                <a16:creationId xmlns:a16="http://schemas.microsoft.com/office/drawing/2014/main" id="{CEEA2453-F9F0-40D5-91C1-ED2F4DEF805A}"/>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A602324E-B16C-4DA1-8679-C0A473A3DEED}"/>
              </a:ext>
            </a:extLst>
          </p:cNvPr>
          <p:cNvSpPr>
            <a:spLocks noGrp="1"/>
          </p:cNvSpPr>
          <p:nvPr>
            <p:ph type="sldNum" sz="quarter" idx="12"/>
          </p:nvPr>
        </p:nvSpPr>
        <p:spPr/>
        <p:txBody>
          <a:bodyPr/>
          <a:lstStyle/>
          <a:p>
            <a:fld id="{931872D1-4D67-4130-82E2-8697056E565D}" type="slidenum">
              <a:rPr lang="en-GB" smtClean="0"/>
              <a:t>‹#›</a:t>
            </a:fld>
            <a:endParaRPr lang="en-GB" dirty="0"/>
          </a:p>
        </p:txBody>
      </p:sp>
    </p:spTree>
    <p:extLst>
      <p:ext uri="{BB962C8B-B14F-4D97-AF65-F5344CB8AC3E}">
        <p14:creationId xmlns:p14="http://schemas.microsoft.com/office/powerpoint/2010/main" val="443011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9AE6B-0997-48D8-B32D-4EF37507E83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ED47E85-700E-43EA-825E-84F96F3CA931}"/>
              </a:ext>
            </a:extLst>
          </p:cNvPr>
          <p:cNvSpPr>
            <a:spLocks noGrp="1"/>
          </p:cNvSpPr>
          <p:nvPr>
            <p:ph type="dt" sz="half" idx="10"/>
          </p:nvPr>
        </p:nvSpPr>
        <p:spPr/>
        <p:txBody>
          <a:bodyPr/>
          <a:lstStyle/>
          <a:p>
            <a:fld id="{976E766B-D796-4547-A13B-9AF200EC9318}" type="datetimeFigureOut">
              <a:rPr lang="en-GB" smtClean="0"/>
              <a:t>08/06/2020</a:t>
            </a:fld>
            <a:endParaRPr lang="en-GB" dirty="0"/>
          </a:p>
        </p:txBody>
      </p:sp>
      <p:sp>
        <p:nvSpPr>
          <p:cNvPr id="4" name="Footer Placeholder 3">
            <a:extLst>
              <a:ext uri="{FF2B5EF4-FFF2-40B4-BE49-F238E27FC236}">
                <a16:creationId xmlns:a16="http://schemas.microsoft.com/office/drawing/2014/main" id="{1C43D55B-57CE-4CA3-9DF4-F6B665349533}"/>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7931F747-B6C1-4C96-B1C2-402B480A0D9A}"/>
              </a:ext>
            </a:extLst>
          </p:cNvPr>
          <p:cNvSpPr>
            <a:spLocks noGrp="1"/>
          </p:cNvSpPr>
          <p:nvPr>
            <p:ph type="sldNum" sz="quarter" idx="12"/>
          </p:nvPr>
        </p:nvSpPr>
        <p:spPr/>
        <p:txBody>
          <a:bodyPr/>
          <a:lstStyle/>
          <a:p>
            <a:fld id="{931872D1-4D67-4130-82E2-8697056E565D}" type="slidenum">
              <a:rPr lang="en-GB" smtClean="0"/>
              <a:t>‹#›</a:t>
            </a:fld>
            <a:endParaRPr lang="en-GB" dirty="0"/>
          </a:p>
        </p:txBody>
      </p:sp>
    </p:spTree>
    <p:extLst>
      <p:ext uri="{BB962C8B-B14F-4D97-AF65-F5344CB8AC3E}">
        <p14:creationId xmlns:p14="http://schemas.microsoft.com/office/powerpoint/2010/main" val="3743520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D0C815-5CC1-45B1-BEBA-25895AF3C71A}"/>
              </a:ext>
            </a:extLst>
          </p:cNvPr>
          <p:cNvSpPr>
            <a:spLocks noGrp="1"/>
          </p:cNvSpPr>
          <p:nvPr>
            <p:ph type="dt" sz="half" idx="10"/>
          </p:nvPr>
        </p:nvSpPr>
        <p:spPr/>
        <p:txBody>
          <a:bodyPr/>
          <a:lstStyle/>
          <a:p>
            <a:fld id="{976E766B-D796-4547-A13B-9AF200EC9318}" type="datetimeFigureOut">
              <a:rPr lang="en-GB" smtClean="0"/>
              <a:t>08/06/2020</a:t>
            </a:fld>
            <a:endParaRPr lang="en-GB" dirty="0"/>
          </a:p>
        </p:txBody>
      </p:sp>
      <p:sp>
        <p:nvSpPr>
          <p:cNvPr id="3" name="Footer Placeholder 2">
            <a:extLst>
              <a:ext uri="{FF2B5EF4-FFF2-40B4-BE49-F238E27FC236}">
                <a16:creationId xmlns:a16="http://schemas.microsoft.com/office/drawing/2014/main" id="{11574DE1-64C7-40DB-AF07-762FB12CC033}"/>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121E486C-234D-4738-8758-CE6F9FFF888D}"/>
              </a:ext>
            </a:extLst>
          </p:cNvPr>
          <p:cNvSpPr>
            <a:spLocks noGrp="1"/>
          </p:cNvSpPr>
          <p:nvPr>
            <p:ph type="sldNum" sz="quarter" idx="12"/>
          </p:nvPr>
        </p:nvSpPr>
        <p:spPr/>
        <p:txBody>
          <a:bodyPr/>
          <a:lstStyle/>
          <a:p>
            <a:fld id="{931872D1-4D67-4130-82E2-8697056E565D}" type="slidenum">
              <a:rPr lang="en-GB" smtClean="0"/>
              <a:t>‹#›</a:t>
            </a:fld>
            <a:endParaRPr lang="en-GB" dirty="0"/>
          </a:p>
        </p:txBody>
      </p:sp>
    </p:spTree>
    <p:extLst>
      <p:ext uri="{BB962C8B-B14F-4D97-AF65-F5344CB8AC3E}">
        <p14:creationId xmlns:p14="http://schemas.microsoft.com/office/powerpoint/2010/main" val="2165403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06EBF-70FF-4C63-B8E2-9FBD84ED3E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708BF22-96E9-4570-90A7-FFA8A7BBD3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026236D-67E0-426A-A4B2-588E601A6D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C70E52-C249-448C-9E21-3860CF779D31}"/>
              </a:ext>
            </a:extLst>
          </p:cNvPr>
          <p:cNvSpPr>
            <a:spLocks noGrp="1"/>
          </p:cNvSpPr>
          <p:nvPr>
            <p:ph type="dt" sz="half" idx="10"/>
          </p:nvPr>
        </p:nvSpPr>
        <p:spPr/>
        <p:txBody>
          <a:bodyPr/>
          <a:lstStyle/>
          <a:p>
            <a:fld id="{976E766B-D796-4547-A13B-9AF200EC9318}" type="datetimeFigureOut">
              <a:rPr lang="en-GB" smtClean="0"/>
              <a:t>08/06/2020</a:t>
            </a:fld>
            <a:endParaRPr lang="en-GB" dirty="0"/>
          </a:p>
        </p:txBody>
      </p:sp>
      <p:sp>
        <p:nvSpPr>
          <p:cNvPr id="6" name="Footer Placeholder 5">
            <a:extLst>
              <a:ext uri="{FF2B5EF4-FFF2-40B4-BE49-F238E27FC236}">
                <a16:creationId xmlns:a16="http://schemas.microsoft.com/office/drawing/2014/main" id="{A24AADD5-5818-4C66-A774-B61FE98E22EC}"/>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A805D688-D4DB-445C-9D1E-4BDD2D400CD2}"/>
              </a:ext>
            </a:extLst>
          </p:cNvPr>
          <p:cNvSpPr>
            <a:spLocks noGrp="1"/>
          </p:cNvSpPr>
          <p:nvPr>
            <p:ph type="sldNum" sz="quarter" idx="12"/>
          </p:nvPr>
        </p:nvSpPr>
        <p:spPr/>
        <p:txBody>
          <a:bodyPr/>
          <a:lstStyle/>
          <a:p>
            <a:fld id="{931872D1-4D67-4130-82E2-8697056E565D}" type="slidenum">
              <a:rPr lang="en-GB" smtClean="0"/>
              <a:t>‹#›</a:t>
            </a:fld>
            <a:endParaRPr lang="en-GB" dirty="0"/>
          </a:p>
        </p:txBody>
      </p:sp>
    </p:spTree>
    <p:extLst>
      <p:ext uri="{BB962C8B-B14F-4D97-AF65-F5344CB8AC3E}">
        <p14:creationId xmlns:p14="http://schemas.microsoft.com/office/powerpoint/2010/main" val="5222322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122AA-151B-4088-9DB4-C5CC0BABBD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51B61D8-3840-464A-A7BF-6FFCFAFAE4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77AB1691-FFF5-4A3C-A38A-E2D13F9A35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6FD05E-B5FC-4FF5-A6F0-E85338309139}"/>
              </a:ext>
            </a:extLst>
          </p:cNvPr>
          <p:cNvSpPr>
            <a:spLocks noGrp="1"/>
          </p:cNvSpPr>
          <p:nvPr>
            <p:ph type="dt" sz="half" idx="10"/>
          </p:nvPr>
        </p:nvSpPr>
        <p:spPr/>
        <p:txBody>
          <a:bodyPr/>
          <a:lstStyle/>
          <a:p>
            <a:fld id="{976E766B-D796-4547-A13B-9AF200EC9318}" type="datetimeFigureOut">
              <a:rPr lang="en-GB" smtClean="0"/>
              <a:t>08/06/2020</a:t>
            </a:fld>
            <a:endParaRPr lang="en-GB" dirty="0"/>
          </a:p>
        </p:txBody>
      </p:sp>
      <p:sp>
        <p:nvSpPr>
          <p:cNvPr id="6" name="Footer Placeholder 5">
            <a:extLst>
              <a:ext uri="{FF2B5EF4-FFF2-40B4-BE49-F238E27FC236}">
                <a16:creationId xmlns:a16="http://schemas.microsoft.com/office/drawing/2014/main" id="{1B7276A9-2677-47AE-AF28-493B5C762E64}"/>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2AF48EBB-174C-40B1-9FCC-8491C821B330}"/>
              </a:ext>
            </a:extLst>
          </p:cNvPr>
          <p:cNvSpPr>
            <a:spLocks noGrp="1"/>
          </p:cNvSpPr>
          <p:nvPr>
            <p:ph type="sldNum" sz="quarter" idx="12"/>
          </p:nvPr>
        </p:nvSpPr>
        <p:spPr/>
        <p:txBody>
          <a:bodyPr/>
          <a:lstStyle/>
          <a:p>
            <a:fld id="{931872D1-4D67-4130-82E2-8697056E565D}" type="slidenum">
              <a:rPr lang="en-GB" smtClean="0"/>
              <a:t>‹#›</a:t>
            </a:fld>
            <a:endParaRPr lang="en-GB" dirty="0"/>
          </a:p>
        </p:txBody>
      </p:sp>
    </p:spTree>
    <p:extLst>
      <p:ext uri="{BB962C8B-B14F-4D97-AF65-F5344CB8AC3E}">
        <p14:creationId xmlns:p14="http://schemas.microsoft.com/office/powerpoint/2010/main" val="3122688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62D3FA-CC5D-4C84-8B4B-C7CD694126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3233EA9-6490-4B5B-89BE-41FDA6CCB4A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F040B3-5BA9-4622-8D1E-433A2BE9881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6E766B-D796-4547-A13B-9AF200EC9318}" type="datetimeFigureOut">
              <a:rPr lang="en-GB" smtClean="0"/>
              <a:t>08/06/2020</a:t>
            </a:fld>
            <a:endParaRPr lang="en-GB" dirty="0"/>
          </a:p>
        </p:txBody>
      </p:sp>
      <p:sp>
        <p:nvSpPr>
          <p:cNvPr id="5" name="Footer Placeholder 4">
            <a:extLst>
              <a:ext uri="{FF2B5EF4-FFF2-40B4-BE49-F238E27FC236}">
                <a16:creationId xmlns:a16="http://schemas.microsoft.com/office/drawing/2014/main" id="{EC15F989-E102-436E-BD0B-301C39F6A4C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D72C3FA8-D307-4AA5-81BD-99D46477F0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1872D1-4D67-4130-82E2-8697056E565D}" type="slidenum">
              <a:rPr lang="en-GB" smtClean="0"/>
              <a:t>‹#›</a:t>
            </a:fld>
            <a:endParaRPr lang="en-GB" dirty="0"/>
          </a:p>
        </p:txBody>
      </p:sp>
    </p:spTree>
    <p:extLst>
      <p:ext uri="{BB962C8B-B14F-4D97-AF65-F5344CB8AC3E}">
        <p14:creationId xmlns:p14="http://schemas.microsoft.com/office/powerpoint/2010/main" val="2771013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3246">
              <a:srgbClr val="7030A0"/>
            </a:gs>
            <a:gs pos="0">
              <a:srgbClr val="FF0000"/>
            </a:gs>
            <a:gs pos="74000">
              <a:schemeClr val="accent4">
                <a:lumMod val="75000"/>
              </a:schemeClr>
            </a:gs>
            <a:gs pos="83000">
              <a:srgbClr val="FE9292"/>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AA349A-954E-4A9A-BC70-A94094B41C58}"/>
              </a:ext>
            </a:extLst>
          </p:cNvPr>
          <p:cNvSpPr/>
          <p:nvPr/>
        </p:nvSpPr>
        <p:spPr>
          <a:xfrm>
            <a:off x="1017638" y="1397675"/>
            <a:ext cx="10795820" cy="1169551"/>
          </a:xfrm>
          <a:prstGeom prst="rect">
            <a:avLst/>
          </a:prstGeom>
          <a:ln>
            <a:solidFill>
              <a:schemeClr val="tx1"/>
            </a:solidFill>
          </a:ln>
        </p:spPr>
        <p:txBody>
          <a:bodyPr wrap="square">
            <a:spAutoFit/>
          </a:bodyPr>
          <a:lstStyle/>
          <a:p>
            <a:r>
              <a:rPr lang="en-GB" sz="1400" dirty="0">
                <a:latin typeface="Comic Sans MS" panose="030F0702030302020204" pitchFamily="66" charset="0"/>
              </a:rPr>
              <a:t>Vikings believed in a polytheistic religion – a religion with many deities. Gods and goddesses were very important in Norse culture. The Vikings often made decisions or acted in ways to please the gods. </a:t>
            </a:r>
          </a:p>
          <a:p>
            <a:endParaRPr lang="en-GB" sz="1400" dirty="0">
              <a:latin typeface="Comic Sans MS" panose="030F0702030302020204" pitchFamily="66" charset="0"/>
            </a:endParaRPr>
          </a:p>
          <a:p>
            <a:r>
              <a:rPr lang="en-GB" sz="1400" dirty="0">
                <a:latin typeface="Comic Sans MS" panose="030F0702030302020204" pitchFamily="66" charset="0"/>
              </a:rPr>
              <a:t>There are many different Viking gods, each possessing a mixture of human traits and magical abilities. They were split into different groups who were at war with each other, until they realised they were equally powerful:</a:t>
            </a:r>
          </a:p>
        </p:txBody>
      </p:sp>
      <p:sp>
        <p:nvSpPr>
          <p:cNvPr id="3" name="TextBox 2">
            <a:extLst>
              <a:ext uri="{FF2B5EF4-FFF2-40B4-BE49-F238E27FC236}">
                <a16:creationId xmlns:a16="http://schemas.microsoft.com/office/drawing/2014/main" id="{AD41C6D4-4264-4E5C-B63E-6BB24C027FF8}"/>
              </a:ext>
            </a:extLst>
          </p:cNvPr>
          <p:cNvSpPr txBox="1"/>
          <p:nvPr/>
        </p:nvSpPr>
        <p:spPr>
          <a:xfrm>
            <a:off x="2757948" y="471948"/>
            <a:ext cx="7315200" cy="646331"/>
          </a:xfrm>
          <a:prstGeom prst="rect">
            <a:avLst/>
          </a:prstGeom>
          <a:noFill/>
        </p:spPr>
        <p:txBody>
          <a:bodyPr wrap="square" rtlCol="0">
            <a:spAutoFit/>
          </a:bodyPr>
          <a:lstStyle/>
          <a:p>
            <a:pPr algn="ctr"/>
            <a:r>
              <a:rPr lang="en-GB" sz="3600" b="1" u="sng" dirty="0">
                <a:latin typeface="Comic Sans MS" panose="030F0702030302020204" pitchFamily="66" charset="0"/>
              </a:rPr>
              <a:t>Viking Gods</a:t>
            </a:r>
          </a:p>
        </p:txBody>
      </p:sp>
      <p:sp>
        <p:nvSpPr>
          <p:cNvPr id="4" name="TextBox 3">
            <a:extLst>
              <a:ext uri="{FF2B5EF4-FFF2-40B4-BE49-F238E27FC236}">
                <a16:creationId xmlns:a16="http://schemas.microsoft.com/office/drawing/2014/main" id="{84F04AA0-4F25-4C3D-8363-4FD7AAD34459}"/>
              </a:ext>
            </a:extLst>
          </p:cNvPr>
          <p:cNvSpPr txBox="1"/>
          <p:nvPr/>
        </p:nvSpPr>
        <p:spPr>
          <a:xfrm>
            <a:off x="10207852" y="6503044"/>
            <a:ext cx="1984148" cy="307777"/>
          </a:xfrm>
          <a:prstGeom prst="rect">
            <a:avLst/>
          </a:prstGeom>
          <a:noFill/>
        </p:spPr>
        <p:txBody>
          <a:bodyPr wrap="square" rtlCol="0">
            <a:spAutoFit/>
          </a:bodyPr>
          <a:lstStyle/>
          <a:p>
            <a:r>
              <a:rPr lang="en-GB" sz="1400" dirty="0">
                <a:latin typeface="Algerian" panose="04020705040A02060702" pitchFamily="82" charset="0"/>
              </a:rPr>
              <a:t>By Joshua Smith 5E</a:t>
            </a:r>
          </a:p>
        </p:txBody>
      </p:sp>
      <p:sp>
        <p:nvSpPr>
          <p:cNvPr id="6" name="Rectangle 5">
            <a:extLst>
              <a:ext uri="{FF2B5EF4-FFF2-40B4-BE49-F238E27FC236}">
                <a16:creationId xmlns:a16="http://schemas.microsoft.com/office/drawing/2014/main" id="{C26605E7-D016-434B-8D67-34595CFDE719}"/>
              </a:ext>
            </a:extLst>
          </p:cNvPr>
          <p:cNvSpPr/>
          <p:nvPr/>
        </p:nvSpPr>
        <p:spPr>
          <a:xfrm>
            <a:off x="1017638" y="2828836"/>
            <a:ext cx="10795819" cy="523220"/>
          </a:xfrm>
          <a:prstGeom prst="rect">
            <a:avLst/>
          </a:prstGeom>
          <a:ln>
            <a:solidFill>
              <a:schemeClr val="tx1"/>
            </a:solidFill>
          </a:ln>
        </p:spPr>
        <p:txBody>
          <a:bodyPr wrap="square">
            <a:spAutoFit/>
          </a:bodyPr>
          <a:lstStyle/>
          <a:p>
            <a:r>
              <a:rPr lang="en-GB" sz="1400" dirty="0">
                <a:latin typeface="Comic Sans MS" panose="030F0702030302020204" pitchFamily="66" charset="0"/>
              </a:rPr>
              <a:t>Vikings believed that there were Nine Worlds connected together by an enormous mythical tree called Yggdrasil. Each world was home to different living creatures or mythical beings.</a:t>
            </a:r>
          </a:p>
        </p:txBody>
      </p:sp>
      <p:sp>
        <p:nvSpPr>
          <p:cNvPr id="7" name="Rectangle 6">
            <a:extLst>
              <a:ext uri="{FF2B5EF4-FFF2-40B4-BE49-F238E27FC236}">
                <a16:creationId xmlns:a16="http://schemas.microsoft.com/office/drawing/2014/main" id="{E728067A-DB27-42A4-88C1-925F386E4AF1}"/>
              </a:ext>
            </a:extLst>
          </p:cNvPr>
          <p:cNvSpPr/>
          <p:nvPr/>
        </p:nvSpPr>
        <p:spPr>
          <a:xfrm>
            <a:off x="1755058" y="3613666"/>
            <a:ext cx="9040762" cy="2554545"/>
          </a:xfrm>
          <a:prstGeom prst="rect">
            <a:avLst/>
          </a:prstGeom>
          <a:ln>
            <a:solidFill>
              <a:schemeClr val="tx1"/>
            </a:solidFill>
          </a:ln>
        </p:spPr>
        <p:txBody>
          <a:bodyPr wrap="square">
            <a:spAutoFit/>
          </a:bodyPr>
          <a:lstStyle/>
          <a:p>
            <a:pPr marL="285750" lvl="0" indent="-285750">
              <a:buFont typeface="Arial" panose="020B0604020202020204" pitchFamily="34" charset="0"/>
              <a:buChar char="•"/>
            </a:pPr>
            <a:r>
              <a:rPr lang="en-GB" sz="1600" i="1" dirty="0">
                <a:latin typeface="Comic Sans MS" panose="030F0702030302020204" pitchFamily="66" charset="0"/>
              </a:rPr>
              <a:t>Asgard – home to the Æsir (pronounced ‘A-seer’) gods, including Odin, Frigg and Thor. Asgard is home to Valhalla, the place where fallen warriors go when they die.</a:t>
            </a:r>
          </a:p>
          <a:p>
            <a:pPr marL="285750" lvl="0" indent="-285750">
              <a:buFont typeface="Arial" panose="020B0604020202020204" pitchFamily="34" charset="0"/>
              <a:buChar char="•"/>
            </a:pPr>
            <a:r>
              <a:rPr lang="en-GB" sz="1600" i="1" dirty="0">
                <a:latin typeface="Comic Sans MS" panose="030F0702030302020204" pitchFamily="66" charset="0"/>
              </a:rPr>
              <a:t>Vanaheim – home to the Vanir gods, including Freya, Freya and Njord. </a:t>
            </a:r>
          </a:p>
          <a:p>
            <a:pPr marL="285750" lvl="0" indent="-285750">
              <a:buFont typeface="Arial" panose="020B0604020202020204" pitchFamily="34" charset="0"/>
              <a:buChar char="•"/>
            </a:pPr>
            <a:r>
              <a:rPr lang="en-GB" sz="1600" i="1" dirty="0">
                <a:latin typeface="Comic Sans MS" panose="030F0702030302020204" pitchFamily="66" charset="0"/>
              </a:rPr>
              <a:t>Midgard – the Norse name for Earth, the realm of mortals.</a:t>
            </a:r>
          </a:p>
          <a:p>
            <a:pPr marL="285750" lvl="0" indent="-285750">
              <a:buFont typeface="Arial" panose="020B0604020202020204" pitchFamily="34" charset="0"/>
              <a:buChar char="•"/>
            </a:pPr>
            <a:r>
              <a:rPr lang="en-GB" sz="1600" i="1" dirty="0">
                <a:latin typeface="Comic Sans MS" panose="030F0702030302020204" pitchFamily="66" charset="0"/>
              </a:rPr>
              <a:t>Alfheim – home of the elves.</a:t>
            </a:r>
          </a:p>
          <a:p>
            <a:pPr marL="285750" lvl="0" indent="-285750">
              <a:buFont typeface="Arial" panose="020B0604020202020204" pitchFamily="34" charset="0"/>
              <a:buChar char="•"/>
            </a:pPr>
            <a:r>
              <a:rPr lang="en-GB" sz="1600" i="1" dirty="0">
                <a:latin typeface="Comic Sans MS" panose="030F0702030302020204" pitchFamily="66" charset="0"/>
              </a:rPr>
              <a:t>Niflheim – home of the frost giants.</a:t>
            </a:r>
          </a:p>
          <a:p>
            <a:pPr marL="285750" lvl="0" indent="-285750">
              <a:buFont typeface="Arial" panose="020B0604020202020204" pitchFamily="34" charset="0"/>
              <a:buChar char="•"/>
            </a:pPr>
            <a:r>
              <a:rPr lang="en-GB" sz="1600" i="1" dirty="0">
                <a:latin typeface="Comic Sans MS" panose="030F0702030302020204" pitchFamily="66" charset="0"/>
              </a:rPr>
              <a:t>Jotunheim – home of the giants.</a:t>
            </a:r>
          </a:p>
          <a:p>
            <a:pPr marL="285750" lvl="0" indent="-285750">
              <a:buFont typeface="Arial" panose="020B0604020202020204" pitchFamily="34" charset="0"/>
              <a:buChar char="•"/>
            </a:pPr>
            <a:r>
              <a:rPr lang="en-GB" sz="1600" i="1" dirty="0">
                <a:latin typeface="Comic Sans MS" panose="030F0702030302020204" pitchFamily="66" charset="0"/>
              </a:rPr>
              <a:t>Helheim – the underworld and realm of the dead.</a:t>
            </a:r>
          </a:p>
          <a:p>
            <a:pPr marL="285750" lvl="0" indent="-285750">
              <a:buFont typeface="Arial" panose="020B0604020202020204" pitchFamily="34" charset="0"/>
              <a:buChar char="•"/>
            </a:pPr>
            <a:r>
              <a:rPr lang="en-GB" sz="1600" i="1" dirty="0">
                <a:latin typeface="Comic Sans MS" panose="030F0702030302020204" pitchFamily="66" charset="0"/>
              </a:rPr>
              <a:t>Svatalfheim – home of the dwarves and dark elves.</a:t>
            </a:r>
          </a:p>
          <a:p>
            <a:pPr marL="285750" lvl="0" indent="-285750">
              <a:buFont typeface="Arial" panose="020B0604020202020204" pitchFamily="34" charset="0"/>
              <a:buChar char="•"/>
            </a:pPr>
            <a:r>
              <a:rPr lang="en-GB" sz="1600" i="1" dirty="0">
                <a:latin typeface="Comic Sans MS" panose="030F0702030302020204" pitchFamily="66" charset="0"/>
              </a:rPr>
              <a:t>Muspelheim – home of the fire giants.</a:t>
            </a:r>
          </a:p>
        </p:txBody>
      </p:sp>
    </p:spTree>
    <p:extLst>
      <p:ext uri="{BB962C8B-B14F-4D97-AF65-F5344CB8AC3E}">
        <p14:creationId xmlns:p14="http://schemas.microsoft.com/office/powerpoint/2010/main" val="11021604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13246">
              <a:srgbClr val="7030A0"/>
            </a:gs>
            <a:gs pos="0">
              <a:srgbClr val="FF0000"/>
            </a:gs>
            <a:gs pos="74000">
              <a:schemeClr val="accent4">
                <a:lumMod val="75000"/>
              </a:schemeClr>
            </a:gs>
            <a:gs pos="83000">
              <a:srgbClr val="FE9292"/>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86090F9-0B27-4A2A-89F7-0C5678D455A3}"/>
              </a:ext>
            </a:extLst>
          </p:cNvPr>
          <p:cNvPicPr>
            <a:picLocks noChangeAspect="1"/>
          </p:cNvPicPr>
          <p:nvPr/>
        </p:nvPicPr>
        <p:blipFill>
          <a:blip r:embed="rId2"/>
          <a:stretch>
            <a:fillRect/>
          </a:stretch>
        </p:blipFill>
        <p:spPr>
          <a:xfrm>
            <a:off x="0" y="1739943"/>
            <a:ext cx="1618602" cy="2242268"/>
          </a:xfrm>
          <a:prstGeom prst="rect">
            <a:avLst/>
          </a:prstGeom>
          <a:ln>
            <a:solidFill>
              <a:schemeClr val="tx1"/>
            </a:solidFill>
          </a:ln>
        </p:spPr>
      </p:pic>
      <p:sp>
        <p:nvSpPr>
          <p:cNvPr id="5" name="Rectangle 4">
            <a:extLst>
              <a:ext uri="{FF2B5EF4-FFF2-40B4-BE49-F238E27FC236}">
                <a16:creationId xmlns:a16="http://schemas.microsoft.com/office/drawing/2014/main" id="{D9763217-8F2C-4E40-94C9-BA259EBF3553}"/>
              </a:ext>
            </a:extLst>
          </p:cNvPr>
          <p:cNvSpPr/>
          <p:nvPr/>
        </p:nvSpPr>
        <p:spPr>
          <a:xfrm>
            <a:off x="0" y="3996923"/>
            <a:ext cx="2193789" cy="2862322"/>
          </a:xfrm>
          <a:prstGeom prst="rect">
            <a:avLst/>
          </a:prstGeom>
          <a:ln>
            <a:solidFill>
              <a:schemeClr val="tx1"/>
            </a:solidFill>
          </a:ln>
        </p:spPr>
        <p:txBody>
          <a:bodyPr wrap="square">
            <a:spAutoFit/>
          </a:bodyPr>
          <a:lstStyle/>
          <a:p>
            <a:r>
              <a:rPr lang="en-GB" sz="1200" dirty="0">
                <a:latin typeface="Copperplate Gothic Bold" panose="020E0705020206020404" pitchFamily="34" charset="0"/>
              </a:rPr>
              <a:t>God of: Odin was the chief and most important god of them all.</a:t>
            </a:r>
          </a:p>
          <a:p>
            <a:endParaRPr lang="en-GB" sz="1200" dirty="0">
              <a:latin typeface="Copperplate Gothic Bold" panose="020E0705020206020404" pitchFamily="34" charset="0"/>
            </a:endParaRPr>
          </a:p>
          <a:p>
            <a:r>
              <a:rPr lang="en-GB" sz="1200" dirty="0">
                <a:latin typeface="Copperplate Gothic Bold" panose="020E0705020206020404" pitchFamily="34" charset="0"/>
              </a:rPr>
              <a:t>He ruled in Asgard and is the father of Thor. He rode an eight-legged horse.</a:t>
            </a:r>
          </a:p>
          <a:p>
            <a:endParaRPr lang="en-GB" sz="1200" dirty="0">
              <a:latin typeface="Copperplate Gothic Bold" panose="020E0705020206020404" pitchFamily="34" charset="0"/>
            </a:endParaRPr>
          </a:p>
          <a:p>
            <a:r>
              <a:rPr lang="en-GB" sz="1200" dirty="0">
                <a:latin typeface="Copperplate Gothic Bold" panose="020E0705020206020404" pitchFamily="34" charset="0"/>
              </a:rPr>
              <a:t>He liked to roam the Earth in disguise in order to be with women he fell in love with.</a:t>
            </a:r>
          </a:p>
        </p:txBody>
      </p:sp>
      <p:pic>
        <p:nvPicPr>
          <p:cNvPr id="6" name="Picture 5">
            <a:extLst>
              <a:ext uri="{FF2B5EF4-FFF2-40B4-BE49-F238E27FC236}">
                <a16:creationId xmlns:a16="http://schemas.microsoft.com/office/drawing/2014/main" id="{5698C511-8ACC-41F6-BAD4-65AD26B83054}"/>
              </a:ext>
            </a:extLst>
          </p:cNvPr>
          <p:cNvPicPr>
            <a:picLocks noChangeAspect="1"/>
          </p:cNvPicPr>
          <p:nvPr/>
        </p:nvPicPr>
        <p:blipFill>
          <a:blip r:embed="rId3"/>
          <a:stretch>
            <a:fillRect/>
          </a:stretch>
        </p:blipFill>
        <p:spPr>
          <a:xfrm>
            <a:off x="2223374" y="1792081"/>
            <a:ext cx="1143857" cy="1849178"/>
          </a:xfrm>
          <a:prstGeom prst="rect">
            <a:avLst/>
          </a:prstGeom>
          <a:ln>
            <a:solidFill>
              <a:schemeClr val="tx1"/>
            </a:solidFill>
          </a:ln>
        </p:spPr>
      </p:pic>
      <p:sp>
        <p:nvSpPr>
          <p:cNvPr id="7" name="Rectangle 6">
            <a:extLst>
              <a:ext uri="{FF2B5EF4-FFF2-40B4-BE49-F238E27FC236}">
                <a16:creationId xmlns:a16="http://schemas.microsoft.com/office/drawing/2014/main" id="{BE2C5B56-3438-45E8-8E31-6DB0BA17AA5C}"/>
              </a:ext>
            </a:extLst>
          </p:cNvPr>
          <p:cNvSpPr/>
          <p:nvPr/>
        </p:nvSpPr>
        <p:spPr>
          <a:xfrm>
            <a:off x="2204668" y="3626346"/>
            <a:ext cx="1892710" cy="3231654"/>
          </a:xfrm>
          <a:prstGeom prst="rect">
            <a:avLst/>
          </a:prstGeom>
          <a:ln>
            <a:solidFill>
              <a:schemeClr val="tx1"/>
            </a:solidFill>
          </a:ln>
        </p:spPr>
        <p:txBody>
          <a:bodyPr wrap="square">
            <a:spAutoFit/>
          </a:bodyPr>
          <a:lstStyle/>
          <a:p>
            <a:r>
              <a:rPr lang="en-GB" sz="1200" dirty="0">
                <a:latin typeface="Copperplate Gothic Bold" panose="020E0705020206020404" pitchFamily="34" charset="0"/>
              </a:rPr>
              <a:t>God of: thunder, fertility, the sky and law</a:t>
            </a:r>
          </a:p>
          <a:p>
            <a:endParaRPr lang="en-GB" sz="1200" dirty="0">
              <a:latin typeface="Copperplate Gothic Bold" panose="020E0705020206020404" pitchFamily="34" charset="0"/>
            </a:endParaRPr>
          </a:p>
          <a:p>
            <a:r>
              <a:rPr lang="en-GB" sz="1200" dirty="0">
                <a:latin typeface="Copperplate Gothic Bold" panose="020E0705020206020404" pitchFamily="34" charset="0"/>
              </a:rPr>
              <a:t>Son of Odin and Fjorgyn, he had super strength and an enchanted hammer that could destroy most things. He was the most popular god as he has a good heart.</a:t>
            </a:r>
          </a:p>
          <a:p>
            <a:endParaRPr lang="en-GB" sz="1200" dirty="0">
              <a:latin typeface="Copperplate Gothic Bold" panose="020E0705020206020404" pitchFamily="34" charset="0"/>
            </a:endParaRPr>
          </a:p>
          <a:p>
            <a:r>
              <a:rPr lang="en-GB" sz="1200" dirty="0">
                <a:latin typeface="Copperplate Gothic Bold" panose="020E0705020206020404" pitchFamily="34" charset="0"/>
              </a:rPr>
              <a:t>He is a relative of Loki.</a:t>
            </a:r>
          </a:p>
        </p:txBody>
      </p:sp>
      <p:pic>
        <p:nvPicPr>
          <p:cNvPr id="8" name="Picture 7">
            <a:extLst>
              <a:ext uri="{FF2B5EF4-FFF2-40B4-BE49-F238E27FC236}">
                <a16:creationId xmlns:a16="http://schemas.microsoft.com/office/drawing/2014/main" id="{44A07255-9D84-42E0-9B9A-A5E7EEC53EAF}"/>
              </a:ext>
            </a:extLst>
          </p:cNvPr>
          <p:cNvPicPr>
            <a:picLocks noChangeAspect="1"/>
          </p:cNvPicPr>
          <p:nvPr/>
        </p:nvPicPr>
        <p:blipFill>
          <a:blip r:embed="rId4"/>
          <a:stretch>
            <a:fillRect/>
          </a:stretch>
        </p:blipFill>
        <p:spPr>
          <a:xfrm>
            <a:off x="4116084" y="2584332"/>
            <a:ext cx="1394549" cy="1965344"/>
          </a:xfrm>
          <a:prstGeom prst="rect">
            <a:avLst/>
          </a:prstGeom>
          <a:ln>
            <a:solidFill>
              <a:schemeClr val="tx1"/>
            </a:solidFill>
          </a:ln>
        </p:spPr>
      </p:pic>
      <p:sp>
        <p:nvSpPr>
          <p:cNvPr id="9" name="Rectangle 8">
            <a:extLst>
              <a:ext uri="{FF2B5EF4-FFF2-40B4-BE49-F238E27FC236}">
                <a16:creationId xmlns:a16="http://schemas.microsoft.com/office/drawing/2014/main" id="{A460F651-2F48-4306-8744-EE53148B0AA6}"/>
              </a:ext>
            </a:extLst>
          </p:cNvPr>
          <p:cNvSpPr/>
          <p:nvPr/>
        </p:nvSpPr>
        <p:spPr>
          <a:xfrm>
            <a:off x="4097378" y="4549676"/>
            <a:ext cx="2193789" cy="2308324"/>
          </a:xfrm>
          <a:prstGeom prst="rect">
            <a:avLst/>
          </a:prstGeom>
          <a:ln>
            <a:solidFill>
              <a:schemeClr val="tx1"/>
            </a:solidFill>
          </a:ln>
        </p:spPr>
        <p:txBody>
          <a:bodyPr wrap="square">
            <a:spAutoFit/>
          </a:bodyPr>
          <a:lstStyle/>
          <a:p>
            <a:r>
              <a:rPr lang="en-GB" sz="1200" dirty="0">
                <a:latin typeface="Copperplate Gothic Bold" panose="020E0705020206020404" pitchFamily="34" charset="0"/>
              </a:rPr>
              <a:t>God of: mischief and chaos</a:t>
            </a:r>
          </a:p>
          <a:p>
            <a:endParaRPr lang="en-GB" sz="1200" dirty="0">
              <a:latin typeface="Copperplate Gothic Bold" panose="020E0705020206020404" pitchFamily="34" charset="0"/>
            </a:endParaRPr>
          </a:p>
          <a:p>
            <a:r>
              <a:rPr lang="en-GB" sz="1200" dirty="0">
                <a:latin typeface="Copperplate Gothic Bold" panose="020E0705020206020404" pitchFamily="34" charset="0"/>
              </a:rPr>
              <a:t>Loki is known as a naughty god, who lied and betrayed the other Gods.</a:t>
            </a:r>
          </a:p>
          <a:p>
            <a:endParaRPr lang="en-GB" sz="1200" dirty="0">
              <a:latin typeface="Copperplate Gothic Bold" panose="020E0705020206020404" pitchFamily="34" charset="0"/>
            </a:endParaRPr>
          </a:p>
          <a:p>
            <a:r>
              <a:rPr lang="en-GB" sz="1200" dirty="0">
                <a:latin typeface="Copperplate Gothic Bold" panose="020E0705020206020404" pitchFamily="34" charset="0"/>
              </a:rPr>
              <a:t>It was said that his relationship with Thor was a rather strange one.</a:t>
            </a:r>
          </a:p>
        </p:txBody>
      </p:sp>
      <p:pic>
        <p:nvPicPr>
          <p:cNvPr id="10" name="Picture 9">
            <a:extLst>
              <a:ext uri="{FF2B5EF4-FFF2-40B4-BE49-F238E27FC236}">
                <a16:creationId xmlns:a16="http://schemas.microsoft.com/office/drawing/2014/main" id="{A96ED930-3455-4B62-9ECE-52A1C570C436}"/>
              </a:ext>
            </a:extLst>
          </p:cNvPr>
          <p:cNvPicPr>
            <a:picLocks noChangeAspect="1"/>
          </p:cNvPicPr>
          <p:nvPr/>
        </p:nvPicPr>
        <p:blipFill>
          <a:blip r:embed="rId5"/>
          <a:stretch>
            <a:fillRect/>
          </a:stretch>
        </p:blipFill>
        <p:spPr>
          <a:xfrm>
            <a:off x="6314322" y="2584332"/>
            <a:ext cx="1394549" cy="1965344"/>
          </a:xfrm>
          <a:prstGeom prst="rect">
            <a:avLst/>
          </a:prstGeom>
          <a:ln>
            <a:solidFill>
              <a:schemeClr val="tx1"/>
            </a:solidFill>
          </a:ln>
        </p:spPr>
      </p:pic>
      <p:sp>
        <p:nvSpPr>
          <p:cNvPr id="11" name="Rectangle 10">
            <a:extLst>
              <a:ext uri="{FF2B5EF4-FFF2-40B4-BE49-F238E27FC236}">
                <a16:creationId xmlns:a16="http://schemas.microsoft.com/office/drawing/2014/main" id="{3ADC6130-FCD4-4250-A9E6-4F4675FFD8C1}"/>
              </a:ext>
            </a:extLst>
          </p:cNvPr>
          <p:cNvSpPr/>
          <p:nvPr/>
        </p:nvSpPr>
        <p:spPr>
          <a:xfrm>
            <a:off x="6309873" y="4550693"/>
            <a:ext cx="2193789" cy="2308324"/>
          </a:xfrm>
          <a:prstGeom prst="rect">
            <a:avLst/>
          </a:prstGeom>
          <a:ln>
            <a:solidFill>
              <a:schemeClr val="tx1"/>
            </a:solidFill>
          </a:ln>
        </p:spPr>
        <p:txBody>
          <a:bodyPr wrap="square">
            <a:spAutoFit/>
          </a:bodyPr>
          <a:lstStyle/>
          <a:p>
            <a:r>
              <a:rPr lang="en-GB" sz="1200" dirty="0">
                <a:latin typeface="Copperplate Gothic Bold" panose="020E0705020206020404" pitchFamily="34" charset="0"/>
              </a:rPr>
              <a:t>God of: love, beauty, fertility and war</a:t>
            </a:r>
          </a:p>
          <a:p>
            <a:endParaRPr lang="en-GB" sz="1200" dirty="0">
              <a:latin typeface="Copperplate Gothic Bold" panose="020E0705020206020404" pitchFamily="34" charset="0"/>
            </a:endParaRPr>
          </a:p>
          <a:p>
            <a:r>
              <a:rPr lang="en-GB" sz="1200" dirty="0">
                <a:latin typeface="Copperplate Gothic Bold" panose="020E0705020206020404" pitchFamily="34" charset="0"/>
              </a:rPr>
              <a:t>She was married to the God Od, who abandoned her. </a:t>
            </a:r>
          </a:p>
          <a:p>
            <a:endParaRPr lang="en-GB" sz="1200" dirty="0">
              <a:latin typeface="Copperplate Gothic Bold" panose="020E0705020206020404" pitchFamily="34" charset="0"/>
            </a:endParaRPr>
          </a:p>
          <a:p>
            <a:r>
              <a:rPr lang="en-GB" sz="1200" dirty="0">
                <a:latin typeface="Copperplate Gothic Bold" panose="020E0705020206020404" pitchFamily="34" charset="0"/>
              </a:rPr>
              <a:t>She has been known to appear as a bird to people and made sure the sun shone, rain fell and crops grew.</a:t>
            </a:r>
          </a:p>
        </p:txBody>
      </p:sp>
      <p:pic>
        <p:nvPicPr>
          <p:cNvPr id="12" name="Picture 11">
            <a:extLst>
              <a:ext uri="{FF2B5EF4-FFF2-40B4-BE49-F238E27FC236}">
                <a16:creationId xmlns:a16="http://schemas.microsoft.com/office/drawing/2014/main" id="{84D1F9D8-65F3-4B0E-B4BF-157360ECC6DA}"/>
              </a:ext>
            </a:extLst>
          </p:cNvPr>
          <p:cNvPicPr>
            <a:picLocks noChangeAspect="1"/>
          </p:cNvPicPr>
          <p:nvPr/>
        </p:nvPicPr>
        <p:blipFill>
          <a:blip r:embed="rId6"/>
          <a:stretch>
            <a:fillRect/>
          </a:stretch>
        </p:blipFill>
        <p:spPr>
          <a:xfrm>
            <a:off x="8526270" y="3429000"/>
            <a:ext cx="1562162" cy="1651833"/>
          </a:xfrm>
          <a:prstGeom prst="rect">
            <a:avLst/>
          </a:prstGeom>
          <a:ln>
            <a:solidFill>
              <a:schemeClr val="tx1"/>
            </a:solidFill>
          </a:ln>
        </p:spPr>
      </p:pic>
      <p:sp>
        <p:nvSpPr>
          <p:cNvPr id="13" name="Rectangle 12">
            <a:extLst>
              <a:ext uri="{FF2B5EF4-FFF2-40B4-BE49-F238E27FC236}">
                <a16:creationId xmlns:a16="http://schemas.microsoft.com/office/drawing/2014/main" id="{7C3DB1A9-F268-481D-888E-7D756D24ADED}"/>
              </a:ext>
            </a:extLst>
          </p:cNvPr>
          <p:cNvSpPr/>
          <p:nvPr/>
        </p:nvSpPr>
        <p:spPr>
          <a:xfrm>
            <a:off x="8522368" y="5085893"/>
            <a:ext cx="1777084" cy="1754326"/>
          </a:xfrm>
          <a:prstGeom prst="rect">
            <a:avLst/>
          </a:prstGeom>
          <a:ln>
            <a:solidFill>
              <a:schemeClr val="tx1"/>
            </a:solidFill>
          </a:ln>
        </p:spPr>
        <p:txBody>
          <a:bodyPr wrap="square">
            <a:spAutoFit/>
          </a:bodyPr>
          <a:lstStyle/>
          <a:p>
            <a:r>
              <a:rPr lang="en-GB" sz="1200" dirty="0">
                <a:latin typeface="Copperplate Gothic Bold" panose="020E0705020206020404" pitchFamily="34" charset="0"/>
              </a:rPr>
              <a:t>God of: fertility</a:t>
            </a:r>
          </a:p>
          <a:p>
            <a:endParaRPr lang="en-GB" sz="1200" dirty="0">
              <a:latin typeface="Copperplate Gothic Bold" panose="020E0705020206020404" pitchFamily="34" charset="0"/>
            </a:endParaRPr>
          </a:p>
          <a:p>
            <a:r>
              <a:rPr lang="en-GB" sz="1200" dirty="0">
                <a:latin typeface="Copperplate Gothic Bold" panose="020E0705020206020404" pitchFamily="34" charset="0"/>
              </a:rPr>
              <a:t>He was the son of Njord. He arrived at Asgard as a hostage along with his sister Freya and his father. </a:t>
            </a:r>
          </a:p>
        </p:txBody>
      </p:sp>
      <p:sp>
        <p:nvSpPr>
          <p:cNvPr id="16" name="TextBox 15">
            <a:extLst>
              <a:ext uri="{FF2B5EF4-FFF2-40B4-BE49-F238E27FC236}">
                <a16:creationId xmlns:a16="http://schemas.microsoft.com/office/drawing/2014/main" id="{8A348F4D-5510-4DB9-92A1-0C42FDCBBC15}"/>
              </a:ext>
            </a:extLst>
          </p:cNvPr>
          <p:cNvSpPr txBox="1"/>
          <p:nvPr/>
        </p:nvSpPr>
        <p:spPr>
          <a:xfrm>
            <a:off x="346853" y="1213009"/>
            <a:ext cx="11531710" cy="375496"/>
          </a:xfrm>
          <a:prstGeom prst="rect">
            <a:avLst/>
          </a:prstGeom>
          <a:noFill/>
        </p:spPr>
        <p:txBody>
          <a:bodyPr wrap="square" rtlCol="0">
            <a:spAutoFit/>
          </a:bodyPr>
          <a:lstStyle/>
          <a:p>
            <a:r>
              <a:rPr lang="en-GB" dirty="0"/>
              <a:t>Odin                                Thor                                  Loki                               Freya                                Frey </a:t>
            </a:r>
          </a:p>
        </p:txBody>
      </p:sp>
    </p:spTree>
    <p:extLst>
      <p:ext uri="{BB962C8B-B14F-4D97-AF65-F5344CB8AC3E}">
        <p14:creationId xmlns:p14="http://schemas.microsoft.com/office/powerpoint/2010/main" val="1435453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13246">
              <a:srgbClr val="7030A0"/>
            </a:gs>
            <a:gs pos="0">
              <a:srgbClr val="FF0000"/>
            </a:gs>
            <a:gs pos="74000">
              <a:schemeClr val="accent4">
                <a:lumMod val="75000"/>
              </a:schemeClr>
            </a:gs>
            <a:gs pos="83000">
              <a:srgbClr val="FE9292"/>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650028-B369-4B9E-B802-4E8519E0157B}"/>
              </a:ext>
            </a:extLst>
          </p:cNvPr>
          <p:cNvPicPr>
            <a:picLocks noChangeAspect="1"/>
          </p:cNvPicPr>
          <p:nvPr/>
        </p:nvPicPr>
        <p:blipFill>
          <a:blip r:embed="rId2"/>
          <a:stretch>
            <a:fillRect/>
          </a:stretch>
        </p:blipFill>
        <p:spPr>
          <a:xfrm>
            <a:off x="0" y="731333"/>
            <a:ext cx="1605151" cy="1971683"/>
          </a:xfrm>
          <a:prstGeom prst="rect">
            <a:avLst/>
          </a:prstGeom>
          <a:ln>
            <a:solidFill>
              <a:schemeClr val="tx1"/>
            </a:solidFill>
          </a:ln>
        </p:spPr>
      </p:pic>
      <p:sp>
        <p:nvSpPr>
          <p:cNvPr id="3" name="Rectangle 2">
            <a:extLst>
              <a:ext uri="{FF2B5EF4-FFF2-40B4-BE49-F238E27FC236}">
                <a16:creationId xmlns:a16="http://schemas.microsoft.com/office/drawing/2014/main" id="{EA5BD1ED-48BE-45DF-B193-ED7814E912DA}"/>
              </a:ext>
            </a:extLst>
          </p:cNvPr>
          <p:cNvSpPr/>
          <p:nvPr/>
        </p:nvSpPr>
        <p:spPr>
          <a:xfrm>
            <a:off x="0" y="2703016"/>
            <a:ext cx="3293807" cy="4154984"/>
          </a:xfrm>
          <a:prstGeom prst="rect">
            <a:avLst/>
          </a:prstGeom>
          <a:ln>
            <a:solidFill>
              <a:schemeClr val="tx1"/>
            </a:solidFill>
          </a:ln>
        </p:spPr>
        <p:txBody>
          <a:bodyPr wrap="square">
            <a:spAutoFit/>
          </a:bodyPr>
          <a:lstStyle/>
          <a:p>
            <a:r>
              <a:rPr lang="en-GB" sz="1200" dirty="0">
                <a:latin typeface="Copperplate Gothic Bold" panose="020E0705020206020404" pitchFamily="34" charset="0"/>
              </a:rPr>
              <a:t>Frigg, or Frigga, is the goddess of motherhood and the sky, the wife of Odin and mother of Baldr and Hodr. She is part of the Æsir pantheon. </a:t>
            </a:r>
          </a:p>
          <a:p>
            <a:endParaRPr lang="en-GB" sz="1200" dirty="0">
              <a:latin typeface="Copperplate Gothic Bold" panose="020E0705020206020404" pitchFamily="34" charset="0"/>
            </a:endParaRPr>
          </a:p>
          <a:p>
            <a:r>
              <a:rPr lang="en-GB" sz="1200" dirty="0">
                <a:latin typeface="Copperplate Gothic Bold" panose="020E0705020206020404" pitchFamily="34" charset="0"/>
              </a:rPr>
              <a:t>Many of the stories surrounding Frigga are about her family role, alongside her husband and children. She is shown to be strong-willed and protective of those she loves.</a:t>
            </a:r>
          </a:p>
          <a:p>
            <a:endParaRPr lang="en-GB" sz="1200" dirty="0">
              <a:latin typeface="Copperplate Gothic Bold" panose="020E0705020206020404" pitchFamily="34" charset="0"/>
            </a:endParaRPr>
          </a:p>
          <a:p>
            <a:r>
              <a:rPr lang="en-GB" sz="1200" dirty="0">
                <a:latin typeface="Copperplate Gothic Bold" panose="020E0705020206020404" pitchFamily="34" charset="0"/>
              </a:rPr>
              <a:t>Frigga is usually depicted as a beautiful woman in peaceful backgrounds, showing her calm nature. </a:t>
            </a:r>
          </a:p>
          <a:p>
            <a:endParaRPr lang="en-GB" sz="1200" dirty="0">
              <a:latin typeface="Copperplate Gothic Bold" panose="020E0705020206020404" pitchFamily="34" charset="0"/>
            </a:endParaRPr>
          </a:p>
          <a:p>
            <a:r>
              <a:rPr lang="en-GB" sz="1200" dirty="0">
                <a:latin typeface="Copperplate Gothic Bold" panose="020E0705020206020404" pitchFamily="34" charset="0"/>
              </a:rPr>
              <a:t>Her symbols include the full moon, the spinning wheel, mistletoe and silver, which are often included in images of her.</a:t>
            </a:r>
          </a:p>
        </p:txBody>
      </p:sp>
      <p:pic>
        <p:nvPicPr>
          <p:cNvPr id="4" name="Picture 3">
            <a:extLst>
              <a:ext uri="{FF2B5EF4-FFF2-40B4-BE49-F238E27FC236}">
                <a16:creationId xmlns:a16="http://schemas.microsoft.com/office/drawing/2014/main" id="{F7E6790E-B896-46B5-BC2D-2097992D90FC}"/>
              </a:ext>
            </a:extLst>
          </p:cNvPr>
          <p:cNvPicPr>
            <a:picLocks noChangeAspect="1"/>
          </p:cNvPicPr>
          <p:nvPr/>
        </p:nvPicPr>
        <p:blipFill>
          <a:blip r:embed="rId3"/>
          <a:stretch>
            <a:fillRect/>
          </a:stretch>
        </p:blipFill>
        <p:spPr>
          <a:xfrm>
            <a:off x="3303636" y="1977246"/>
            <a:ext cx="1746447" cy="1833766"/>
          </a:xfrm>
          <a:prstGeom prst="rect">
            <a:avLst/>
          </a:prstGeom>
          <a:ln>
            <a:solidFill>
              <a:schemeClr val="tx1"/>
            </a:solidFill>
          </a:ln>
        </p:spPr>
      </p:pic>
      <p:sp>
        <p:nvSpPr>
          <p:cNvPr id="5" name="Rectangle 4">
            <a:extLst>
              <a:ext uri="{FF2B5EF4-FFF2-40B4-BE49-F238E27FC236}">
                <a16:creationId xmlns:a16="http://schemas.microsoft.com/office/drawing/2014/main" id="{8A1BAC22-B9BA-4ADC-9833-1B414A4355F5}"/>
              </a:ext>
            </a:extLst>
          </p:cNvPr>
          <p:cNvSpPr/>
          <p:nvPr/>
        </p:nvSpPr>
        <p:spPr>
          <a:xfrm>
            <a:off x="3293807" y="3811012"/>
            <a:ext cx="3293807" cy="3046988"/>
          </a:xfrm>
          <a:prstGeom prst="rect">
            <a:avLst/>
          </a:prstGeom>
          <a:ln>
            <a:solidFill>
              <a:schemeClr val="tx1"/>
            </a:solidFill>
          </a:ln>
        </p:spPr>
        <p:txBody>
          <a:bodyPr wrap="square">
            <a:spAutoFit/>
          </a:bodyPr>
          <a:lstStyle/>
          <a:p>
            <a:r>
              <a:rPr lang="en-GB" sz="1200" dirty="0">
                <a:latin typeface="Copperplate Gothic Bold" panose="020E0705020206020404" pitchFamily="34" charset="0"/>
              </a:rPr>
              <a:t>Baldr, or Baldr, is the god of light and purity. He is the son of Odin and Frigg and the brother of Thor and Hodr. He is part of the Æsir pantheon. </a:t>
            </a:r>
          </a:p>
          <a:p>
            <a:endParaRPr lang="en-GB" sz="1200" dirty="0">
              <a:latin typeface="Copperplate Gothic Bold" panose="020E0705020206020404" pitchFamily="34" charset="0"/>
            </a:endParaRPr>
          </a:p>
          <a:p>
            <a:r>
              <a:rPr lang="en-GB" sz="1200" dirty="0">
                <a:latin typeface="Copperplate Gothic Bold" panose="020E0705020206020404" pitchFamily="34" charset="0"/>
              </a:rPr>
              <a:t>Baldr is said to be so bright that light shines from him and he is so beautiful that flowers bow to him. </a:t>
            </a:r>
          </a:p>
          <a:p>
            <a:endParaRPr lang="en-GB" sz="1200" dirty="0">
              <a:latin typeface="Copperplate Gothic Bold" panose="020E0705020206020404" pitchFamily="34" charset="0"/>
            </a:endParaRPr>
          </a:p>
          <a:p>
            <a:r>
              <a:rPr lang="en-GB" sz="1200" dirty="0">
                <a:latin typeface="Copperplate Gothic Bold" panose="020E0705020206020404" pitchFamily="34" charset="0"/>
              </a:rPr>
              <a:t>In Norse tales, Baldr was unable to be hurt by anything in existence, except for mistletoe. The gods would amuse themselves by trying their weapons on Baldr and seeing them fail to hurt him. </a:t>
            </a:r>
          </a:p>
        </p:txBody>
      </p:sp>
      <p:pic>
        <p:nvPicPr>
          <p:cNvPr id="6" name="Picture 5">
            <a:extLst>
              <a:ext uri="{FF2B5EF4-FFF2-40B4-BE49-F238E27FC236}">
                <a16:creationId xmlns:a16="http://schemas.microsoft.com/office/drawing/2014/main" id="{F73ADC86-89F6-4E49-A9A1-2400F9AC8CEC}"/>
              </a:ext>
            </a:extLst>
          </p:cNvPr>
          <p:cNvPicPr>
            <a:picLocks noChangeAspect="1"/>
          </p:cNvPicPr>
          <p:nvPr/>
        </p:nvPicPr>
        <p:blipFill>
          <a:blip r:embed="rId4"/>
          <a:stretch>
            <a:fillRect/>
          </a:stretch>
        </p:blipFill>
        <p:spPr>
          <a:xfrm>
            <a:off x="6587614" y="1977246"/>
            <a:ext cx="2022417" cy="1833766"/>
          </a:xfrm>
          <a:prstGeom prst="rect">
            <a:avLst/>
          </a:prstGeom>
          <a:ln>
            <a:solidFill>
              <a:schemeClr val="tx1"/>
            </a:solidFill>
          </a:ln>
        </p:spPr>
      </p:pic>
      <p:sp>
        <p:nvSpPr>
          <p:cNvPr id="7" name="Rectangle 6">
            <a:extLst>
              <a:ext uri="{FF2B5EF4-FFF2-40B4-BE49-F238E27FC236}">
                <a16:creationId xmlns:a16="http://schemas.microsoft.com/office/drawing/2014/main" id="{3CBFB423-5981-42A9-89CC-E0781B7C8F36}"/>
              </a:ext>
            </a:extLst>
          </p:cNvPr>
          <p:cNvSpPr/>
          <p:nvPr/>
        </p:nvSpPr>
        <p:spPr>
          <a:xfrm>
            <a:off x="6597443" y="3811012"/>
            <a:ext cx="4237708" cy="3046988"/>
          </a:xfrm>
          <a:prstGeom prst="rect">
            <a:avLst/>
          </a:prstGeom>
          <a:ln>
            <a:solidFill>
              <a:schemeClr val="tx1"/>
            </a:solidFill>
          </a:ln>
        </p:spPr>
        <p:txBody>
          <a:bodyPr wrap="square">
            <a:spAutoFit/>
          </a:bodyPr>
          <a:lstStyle/>
          <a:p>
            <a:r>
              <a:rPr lang="en-GB" sz="1200" dirty="0">
                <a:latin typeface="Copperplate Gothic Bold" panose="020E0705020206020404" pitchFamily="34" charset="0"/>
              </a:rPr>
              <a:t>Heimdall is the guardian of the gods. He watches over the Bifrost – the rainbow bridge which leads to Asgard. He lives in a fortress which sits at the top of the Bifrost where he keeps watch. He is the son of Odin and part of the Æsir pantheon. </a:t>
            </a:r>
          </a:p>
          <a:p>
            <a:endParaRPr lang="en-GB" sz="1200" dirty="0">
              <a:latin typeface="Copperplate Gothic Bold" panose="020E0705020206020404" pitchFamily="34" charset="0"/>
            </a:endParaRPr>
          </a:p>
          <a:p>
            <a:r>
              <a:rPr lang="en-GB" sz="1200" dirty="0">
                <a:latin typeface="Copperplate Gothic Bold" panose="020E0705020206020404" pitchFamily="34" charset="0"/>
              </a:rPr>
              <a:t>Heimdall has incredibly strong hearing and vision. He keeps watch for approaching enemies and uses his mighty horn, Gjallarhorn, to summon the other gods from across all nine worlds to battle if needed.</a:t>
            </a:r>
          </a:p>
          <a:p>
            <a:endParaRPr lang="en-GB" sz="1200" dirty="0">
              <a:latin typeface="Copperplate Gothic Bold" panose="020E0705020206020404" pitchFamily="34" charset="0"/>
            </a:endParaRPr>
          </a:p>
          <a:p>
            <a:r>
              <a:rPr lang="en-GB" sz="1200" dirty="0">
                <a:latin typeface="Copperplate Gothic Bold" panose="020E0705020206020404" pitchFamily="34" charset="0"/>
              </a:rPr>
              <a:t>In tales, Heimdall is believed to have used </a:t>
            </a:r>
            <a:br>
              <a:rPr lang="en-GB" sz="1200" dirty="0">
                <a:latin typeface="Copperplate Gothic Bold" panose="020E0705020206020404" pitchFamily="34" charset="0"/>
              </a:rPr>
            </a:br>
            <a:r>
              <a:rPr lang="en-GB" sz="1200" dirty="0">
                <a:latin typeface="Copperplate Gothic Bold" panose="020E0705020206020404" pitchFamily="34" charset="0"/>
              </a:rPr>
              <a:t>his horn to sound an incoming invasion to Asgard at the beginning of Ragnarök.</a:t>
            </a:r>
          </a:p>
        </p:txBody>
      </p:sp>
      <p:sp>
        <p:nvSpPr>
          <p:cNvPr id="8" name="TextBox 7">
            <a:extLst>
              <a:ext uri="{FF2B5EF4-FFF2-40B4-BE49-F238E27FC236}">
                <a16:creationId xmlns:a16="http://schemas.microsoft.com/office/drawing/2014/main" id="{2041FD75-6B04-46F9-AA72-76CACE4A67B1}"/>
              </a:ext>
            </a:extLst>
          </p:cNvPr>
          <p:cNvSpPr txBox="1"/>
          <p:nvPr/>
        </p:nvSpPr>
        <p:spPr>
          <a:xfrm>
            <a:off x="147484" y="383458"/>
            <a:ext cx="8731045" cy="369332"/>
          </a:xfrm>
          <a:prstGeom prst="rect">
            <a:avLst/>
          </a:prstGeom>
          <a:noFill/>
        </p:spPr>
        <p:txBody>
          <a:bodyPr wrap="square" rtlCol="0">
            <a:spAutoFit/>
          </a:bodyPr>
          <a:lstStyle/>
          <a:p>
            <a:r>
              <a:rPr lang="en-GB" dirty="0"/>
              <a:t>Frigg                                                         Baldr                                                       Heimdau </a:t>
            </a:r>
          </a:p>
        </p:txBody>
      </p:sp>
    </p:spTree>
    <p:extLst>
      <p:ext uri="{BB962C8B-B14F-4D97-AF65-F5344CB8AC3E}">
        <p14:creationId xmlns:p14="http://schemas.microsoft.com/office/powerpoint/2010/main" val="37673707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13246">
              <a:srgbClr val="7030A0"/>
            </a:gs>
            <a:gs pos="0">
              <a:srgbClr val="FF0000"/>
            </a:gs>
            <a:gs pos="74000">
              <a:schemeClr val="accent4">
                <a:lumMod val="75000"/>
              </a:schemeClr>
            </a:gs>
            <a:gs pos="83000">
              <a:srgbClr val="FE9292"/>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F9D06F-BFA4-46F5-A32B-212EA16E80C0}"/>
              </a:ext>
            </a:extLst>
          </p:cNvPr>
          <p:cNvPicPr>
            <a:picLocks noChangeAspect="1"/>
          </p:cNvPicPr>
          <p:nvPr/>
        </p:nvPicPr>
        <p:blipFill>
          <a:blip r:embed="rId2"/>
          <a:stretch>
            <a:fillRect/>
          </a:stretch>
        </p:blipFill>
        <p:spPr>
          <a:xfrm>
            <a:off x="0" y="1640898"/>
            <a:ext cx="1486943" cy="1971743"/>
          </a:xfrm>
          <a:prstGeom prst="rect">
            <a:avLst/>
          </a:prstGeom>
          <a:ln>
            <a:solidFill>
              <a:schemeClr val="tx1"/>
            </a:solidFill>
          </a:ln>
        </p:spPr>
      </p:pic>
      <p:sp>
        <p:nvSpPr>
          <p:cNvPr id="3" name="Rectangle 2">
            <a:extLst>
              <a:ext uri="{FF2B5EF4-FFF2-40B4-BE49-F238E27FC236}">
                <a16:creationId xmlns:a16="http://schemas.microsoft.com/office/drawing/2014/main" id="{2B4AB97F-0AFD-4385-B948-1F895D748744}"/>
              </a:ext>
            </a:extLst>
          </p:cNvPr>
          <p:cNvSpPr/>
          <p:nvPr/>
        </p:nvSpPr>
        <p:spPr>
          <a:xfrm>
            <a:off x="0" y="3626346"/>
            <a:ext cx="3382297" cy="3231654"/>
          </a:xfrm>
          <a:prstGeom prst="rect">
            <a:avLst/>
          </a:prstGeom>
          <a:ln>
            <a:solidFill>
              <a:schemeClr val="tx1"/>
            </a:solidFill>
          </a:ln>
        </p:spPr>
        <p:txBody>
          <a:bodyPr wrap="square">
            <a:spAutoFit/>
          </a:bodyPr>
          <a:lstStyle/>
          <a:p>
            <a:r>
              <a:rPr lang="en-GB" sz="1200" dirty="0">
                <a:latin typeface="Copperplate Gothic Bold" panose="020E0705020206020404" pitchFamily="34" charset="0"/>
              </a:rPr>
              <a:t>Týr is the god of single-handed combat, justice and law. He is the son of Odin and part of the Æsir pantheon.</a:t>
            </a:r>
          </a:p>
          <a:p>
            <a:endParaRPr lang="en-GB" sz="1200" dirty="0">
              <a:latin typeface="Copperplate Gothic Bold" panose="020E0705020206020404" pitchFamily="34" charset="0"/>
            </a:endParaRPr>
          </a:p>
          <a:p>
            <a:r>
              <a:rPr lang="en-GB" sz="1200" dirty="0">
                <a:latin typeface="Copperplate Gothic Bold" panose="020E0705020206020404" pitchFamily="34" charset="0"/>
              </a:rPr>
              <a:t>Týr is one of the main Norse gods along with Odin and Thor, as people would pray to Týr in the hope of being victorious in battle.</a:t>
            </a:r>
          </a:p>
          <a:p>
            <a:endParaRPr lang="en-GB" sz="1200" dirty="0">
              <a:latin typeface="Copperplate Gothic Bold" panose="020E0705020206020404" pitchFamily="34" charset="0"/>
            </a:endParaRPr>
          </a:p>
          <a:p>
            <a:r>
              <a:rPr lang="en-GB" sz="1200" dirty="0">
                <a:latin typeface="Copperplate Gothic Bold" panose="020E0705020206020404" pitchFamily="34" charset="0"/>
              </a:rPr>
              <a:t>Týr is shown as having one hand after the other was bitten off by the giant wolf Fenrir while trying to tame it as a pup. This sacrifice shows Týr as a heroic figure willing to put himself in danger in order to protect others.</a:t>
            </a:r>
          </a:p>
        </p:txBody>
      </p:sp>
      <p:pic>
        <p:nvPicPr>
          <p:cNvPr id="4" name="Picture 3">
            <a:extLst>
              <a:ext uri="{FF2B5EF4-FFF2-40B4-BE49-F238E27FC236}">
                <a16:creationId xmlns:a16="http://schemas.microsoft.com/office/drawing/2014/main" id="{1E7AB549-44F1-4C35-A12E-FCB0A80B6F0A}"/>
              </a:ext>
            </a:extLst>
          </p:cNvPr>
          <p:cNvPicPr>
            <a:picLocks noChangeAspect="1"/>
          </p:cNvPicPr>
          <p:nvPr/>
        </p:nvPicPr>
        <p:blipFill>
          <a:blip r:embed="rId3"/>
          <a:stretch>
            <a:fillRect/>
          </a:stretch>
        </p:blipFill>
        <p:spPr>
          <a:xfrm>
            <a:off x="3390516" y="1532075"/>
            <a:ext cx="1656735" cy="2094271"/>
          </a:xfrm>
          <a:prstGeom prst="rect">
            <a:avLst/>
          </a:prstGeom>
          <a:ln>
            <a:solidFill>
              <a:schemeClr val="tx1"/>
            </a:solidFill>
          </a:ln>
        </p:spPr>
      </p:pic>
      <p:sp>
        <p:nvSpPr>
          <p:cNvPr id="5" name="Rectangle 4">
            <a:extLst>
              <a:ext uri="{FF2B5EF4-FFF2-40B4-BE49-F238E27FC236}">
                <a16:creationId xmlns:a16="http://schemas.microsoft.com/office/drawing/2014/main" id="{08854B3D-CB24-499B-980F-D81077DF56B8}"/>
              </a:ext>
            </a:extLst>
          </p:cNvPr>
          <p:cNvSpPr/>
          <p:nvPr/>
        </p:nvSpPr>
        <p:spPr>
          <a:xfrm>
            <a:off x="3372278" y="3626346"/>
            <a:ext cx="3382297" cy="3231654"/>
          </a:xfrm>
          <a:prstGeom prst="rect">
            <a:avLst/>
          </a:prstGeom>
          <a:ln>
            <a:solidFill>
              <a:schemeClr val="tx1"/>
            </a:solidFill>
          </a:ln>
        </p:spPr>
        <p:txBody>
          <a:bodyPr wrap="square">
            <a:spAutoFit/>
          </a:bodyPr>
          <a:lstStyle/>
          <a:p>
            <a:r>
              <a:rPr lang="en-GB" sz="1200" dirty="0">
                <a:latin typeface="Copperplate Gothic Bold" panose="020E0705020206020404" pitchFamily="34" charset="0"/>
              </a:rPr>
              <a:t>Njord is god of the sea and is part of the Vanir pantheon. </a:t>
            </a:r>
          </a:p>
          <a:p>
            <a:endParaRPr lang="en-GB" sz="1200" dirty="0">
              <a:latin typeface="Copperplate Gothic Bold" panose="020E0705020206020404" pitchFamily="34" charset="0"/>
            </a:endParaRPr>
          </a:p>
          <a:p>
            <a:r>
              <a:rPr lang="en-GB" sz="1200" dirty="0">
                <a:latin typeface="Copperplate Gothic Bold" panose="020E0705020206020404" pitchFamily="34" charset="0"/>
              </a:rPr>
              <a:t>Njord is also associated with wealth and Vikings would often describe rich people as being ‘as rich as Njord’.</a:t>
            </a:r>
          </a:p>
          <a:p>
            <a:endParaRPr lang="en-GB" sz="1200" dirty="0">
              <a:latin typeface="Copperplate Gothic Bold" panose="020E0705020206020404" pitchFamily="34" charset="0"/>
            </a:endParaRPr>
          </a:p>
          <a:p>
            <a:r>
              <a:rPr lang="en-GB" sz="1200" dirty="0">
                <a:latin typeface="Copperplate Gothic Bold" panose="020E0705020206020404" pitchFamily="34" charset="0"/>
              </a:rPr>
              <a:t>Vikings believed that whenever Njord was angry or sad, storms would rage at sea. Vikings would pray to Njord in the hope of a safe journey on their voyages.</a:t>
            </a:r>
          </a:p>
          <a:p>
            <a:endParaRPr lang="en-GB" sz="1200" dirty="0">
              <a:latin typeface="Copperplate Gothic Bold" panose="020E0705020206020404" pitchFamily="34" charset="0"/>
            </a:endParaRPr>
          </a:p>
          <a:p>
            <a:r>
              <a:rPr lang="en-GB" sz="1200" dirty="0">
                <a:latin typeface="Copperplate Gothic Bold" panose="020E0705020206020404" pitchFamily="34" charset="0"/>
              </a:rPr>
              <a:t>Njord is the father of the twins Freya and Frey and married to the giant goddess Skadi.</a:t>
            </a:r>
          </a:p>
        </p:txBody>
      </p:sp>
      <p:pic>
        <p:nvPicPr>
          <p:cNvPr id="6" name="Picture 5">
            <a:extLst>
              <a:ext uri="{FF2B5EF4-FFF2-40B4-BE49-F238E27FC236}">
                <a16:creationId xmlns:a16="http://schemas.microsoft.com/office/drawing/2014/main" id="{0853AE78-C85D-4580-9C96-ADE003038081}"/>
              </a:ext>
            </a:extLst>
          </p:cNvPr>
          <p:cNvPicPr>
            <a:picLocks noChangeAspect="1"/>
          </p:cNvPicPr>
          <p:nvPr/>
        </p:nvPicPr>
        <p:blipFill>
          <a:blip r:embed="rId4"/>
          <a:stretch>
            <a:fillRect/>
          </a:stretch>
        </p:blipFill>
        <p:spPr>
          <a:xfrm>
            <a:off x="6762794" y="1716741"/>
            <a:ext cx="1877303" cy="2094271"/>
          </a:xfrm>
          <a:prstGeom prst="rect">
            <a:avLst/>
          </a:prstGeom>
          <a:ln>
            <a:solidFill>
              <a:schemeClr val="tx1"/>
            </a:solidFill>
          </a:ln>
        </p:spPr>
      </p:pic>
      <p:sp>
        <p:nvSpPr>
          <p:cNvPr id="7" name="Rectangle 6">
            <a:extLst>
              <a:ext uri="{FF2B5EF4-FFF2-40B4-BE49-F238E27FC236}">
                <a16:creationId xmlns:a16="http://schemas.microsoft.com/office/drawing/2014/main" id="{5CDE1CBC-1DA0-4BB8-8F62-EAE8613F94EE}"/>
              </a:ext>
            </a:extLst>
          </p:cNvPr>
          <p:cNvSpPr/>
          <p:nvPr/>
        </p:nvSpPr>
        <p:spPr>
          <a:xfrm>
            <a:off x="6762794" y="3811012"/>
            <a:ext cx="3810000" cy="3046988"/>
          </a:xfrm>
          <a:prstGeom prst="rect">
            <a:avLst/>
          </a:prstGeom>
          <a:ln>
            <a:solidFill>
              <a:schemeClr val="tx1"/>
            </a:solidFill>
          </a:ln>
        </p:spPr>
        <p:txBody>
          <a:bodyPr wrap="square">
            <a:spAutoFit/>
          </a:bodyPr>
          <a:lstStyle/>
          <a:p>
            <a:r>
              <a:rPr lang="en-GB" sz="1200" dirty="0">
                <a:latin typeface="Copperplate Gothic Bold" panose="020E0705020206020404" pitchFamily="34" charset="0"/>
              </a:rPr>
              <a:t>Skadi is the goddess of winter, mountains and skiing. She is a jötunn (giant) and lives in the highest of the mountains where the snow never melts.</a:t>
            </a:r>
          </a:p>
          <a:p>
            <a:endParaRPr lang="en-GB" sz="1200" dirty="0">
              <a:latin typeface="Copperplate Gothic Bold" panose="020E0705020206020404" pitchFamily="34" charset="0"/>
            </a:endParaRPr>
          </a:p>
          <a:p>
            <a:r>
              <a:rPr lang="en-GB" sz="1200" dirty="0">
                <a:latin typeface="Copperplate Gothic Bold" panose="020E0705020206020404" pitchFamily="34" charset="0"/>
              </a:rPr>
              <a:t>Skadi is a huntress and is often shown with her hunting bow, skis and occasionally with snow shoes.</a:t>
            </a:r>
          </a:p>
          <a:p>
            <a:endParaRPr lang="en-GB" sz="1200" dirty="0">
              <a:latin typeface="Copperplate Gothic Bold" panose="020E0705020206020404" pitchFamily="34" charset="0"/>
            </a:endParaRPr>
          </a:p>
          <a:p>
            <a:r>
              <a:rPr lang="en-GB" sz="1200" dirty="0">
                <a:latin typeface="Copperplate Gothic Bold" panose="020E0705020206020404" pitchFamily="34" charset="0"/>
              </a:rPr>
              <a:t>She was once married to the god Njord. Odin allowed her to marry one of the gods but only by looking at their feet. Thinking they belonged to the beautiful god Baldr, Skadi chose the shapeliest feet which actually belonged to the sea-ravaged god Njord.</a:t>
            </a:r>
          </a:p>
        </p:txBody>
      </p:sp>
      <p:sp>
        <p:nvSpPr>
          <p:cNvPr id="8" name="TextBox 7">
            <a:extLst>
              <a:ext uri="{FF2B5EF4-FFF2-40B4-BE49-F238E27FC236}">
                <a16:creationId xmlns:a16="http://schemas.microsoft.com/office/drawing/2014/main" id="{0BB12CC8-1C0B-4BB3-A97B-29CEC979822A}"/>
              </a:ext>
            </a:extLst>
          </p:cNvPr>
          <p:cNvSpPr txBox="1"/>
          <p:nvPr/>
        </p:nvSpPr>
        <p:spPr>
          <a:xfrm>
            <a:off x="0" y="825909"/>
            <a:ext cx="8640097" cy="369332"/>
          </a:xfrm>
          <a:prstGeom prst="rect">
            <a:avLst/>
          </a:prstGeom>
          <a:noFill/>
        </p:spPr>
        <p:txBody>
          <a:bodyPr wrap="square" rtlCol="0">
            <a:spAutoFit/>
          </a:bodyPr>
          <a:lstStyle/>
          <a:p>
            <a:r>
              <a:rPr lang="en-GB" dirty="0"/>
              <a:t>T’yr                                                                Njord                                                          Skadi</a:t>
            </a:r>
          </a:p>
        </p:txBody>
      </p:sp>
    </p:spTree>
    <p:extLst>
      <p:ext uri="{BB962C8B-B14F-4D97-AF65-F5344CB8AC3E}">
        <p14:creationId xmlns:p14="http://schemas.microsoft.com/office/powerpoint/2010/main" val="394123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13246">
              <a:srgbClr val="7030A0"/>
            </a:gs>
            <a:gs pos="0">
              <a:srgbClr val="FF0000"/>
            </a:gs>
            <a:gs pos="74000">
              <a:schemeClr val="accent4">
                <a:lumMod val="75000"/>
              </a:schemeClr>
            </a:gs>
            <a:gs pos="83000">
              <a:srgbClr val="FE9292"/>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4D3797-2C37-49FC-997A-BBA8DEA8CA3F}"/>
              </a:ext>
            </a:extLst>
          </p:cNvPr>
          <p:cNvPicPr>
            <a:picLocks noChangeAspect="1"/>
          </p:cNvPicPr>
          <p:nvPr/>
        </p:nvPicPr>
        <p:blipFill>
          <a:blip r:embed="rId2"/>
          <a:stretch>
            <a:fillRect/>
          </a:stretch>
        </p:blipFill>
        <p:spPr>
          <a:xfrm>
            <a:off x="0" y="963291"/>
            <a:ext cx="1999662" cy="2109057"/>
          </a:xfrm>
          <a:prstGeom prst="rect">
            <a:avLst/>
          </a:prstGeom>
          <a:ln>
            <a:solidFill>
              <a:schemeClr val="tx1"/>
            </a:solidFill>
          </a:ln>
        </p:spPr>
      </p:pic>
      <p:sp>
        <p:nvSpPr>
          <p:cNvPr id="3" name="Rectangle 2">
            <a:extLst>
              <a:ext uri="{FF2B5EF4-FFF2-40B4-BE49-F238E27FC236}">
                <a16:creationId xmlns:a16="http://schemas.microsoft.com/office/drawing/2014/main" id="{11D085CF-6584-4F35-9094-B393BA62AF3A}"/>
              </a:ext>
            </a:extLst>
          </p:cNvPr>
          <p:cNvSpPr/>
          <p:nvPr/>
        </p:nvSpPr>
        <p:spPr>
          <a:xfrm>
            <a:off x="0" y="3072348"/>
            <a:ext cx="3426542" cy="3785652"/>
          </a:xfrm>
          <a:prstGeom prst="rect">
            <a:avLst/>
          </a:prstGeom>
          <a:ln>
            <a:solidFill>
              <a:schemeClr val="tx1"/>
            </a:solidFill>
          </a:ln>
        </p:spPr>
        <p:txBody>
          <a:bodyPr wrap="square">
            <a:spAutoFit/>
          </a:bodyPr>
          <a:lstStyle/>
          <a:p>
            <a:r>
              <a:rPr lang="en-GB" sz="1200" dirty="0">
                <a:latin typeface="Copperplate Gothic Bold" panose="020E0705020206020404" pitchFamily="34" charset="0"/>
              </a:rPr>
              <a:t>Sif is the goddess of the earth, homes and crops. She is the wife of Thor and part of the Æsir pantheon.</a:t>
            </a:r>
          </a:p>
          <a:p>
            <a:endParaRPr lang="en-GB" sz="1200" dirty="0">
              <a:latin typeface="Copperplate Gothic Bold" panose="020E0705020206020404" pitchFamily="34" charset="0"/>
            </a:endParaRPr>
          </a:p>
          <a:p>
            <a:r>
              <a:rPr lang="en-GB" sz="1200" dirty="0">
                <a:latin typeface="Copperplate Gothic Bold" panose="020E0705020206020404" pitchFamily="34" charset="0"/>
              </a:rPr>
              <a:t>Sif has long golden hair which represents fields of golden wheat. Vikings believed she would travel around seeking families and farms where she would protect crops from cold winds and winters.</a:t>
            </a:r>
          </a:p>
          <a:p>
            <a:endParaRPr lang="en-GB" sz="1200" dirty="0">
              <a:latin typeface="Copperplate Gothic Bold" panose="020E0705020206020404" pitchFamily="34" charset="0"/>
            </a:endParaRPr>
          </a:p>
          <a:p>
            <a:r>
              <a:rPr lang="en-GB" sz="1200" dirty="0">
                <a:latin typeface="Copperplate Gothic Bold" panose="020E0705020206020404" pitchFamily="34" charset="0"/>
              </a:rPr>
              <a:t>In one tale, the trickster god Loki cut off Sif’s hair as she slept. When she woke and saw her hair was gone, she wept and the fields of crops that she protected flooded. Thor demanded Loki find a way to make amends and had the dwarves of Nidavellir make her a cap of floor-length hair.</a:t>
            </a:r>
          </a:p>
        </p:txBody>
      </p:sp>
      <p:pic>
        <p:nvPicPr>
          <p:cNvPr id="4" name="Picture 3">
            <a:extLst>
              <a:ext uri="{FF2B5EF4-FFF2-40B4-BE49-F238E27FC236}">
                <a16:creationId xmlns:a16="http://schemas.microsoft.com/office/drawing/2014/main" id="{10BD5724-9CCC-453F-8C1A-D818853E5BD5}"/>
              </a:ext>
            </a:extLst>
          </p:cNvPr>
          <p:cNvPicPr>
            <a:picLocks noChangeAspect="1"/>
          </p:cNvPicPr>
          <p:nvPr/>
        </p:nvPicPr>
        <p:blipFill>
          <a:blip r:embed="rId3"/>
          <a:stretch>
            <a:fillRect/>
          </a:stretch>
        </p:blipFill>
        <p:spPr>
          <a:xfrm>
            <a:off x="3426542" y="1669455"/>
            <a:ext cx="1874384" cy="1961574"/>
          </a:xfrm>
          <a:prstGeom prst="rect">
            <a:avLst/>
          </a:prstGeom>
          <a:ln>
            <a:solidFill>
              <a:schemeClr val="tx1"/>
            </a:solidFill>
          </a:ln>
        </p:spPr>
      </p:pic>
      <p:sp>
        <p:nvSpPr>
          <p:cNvPr id="5" name="Rectangle 4">
            <a:extLst>
              <a:ext uri="{FF2B5EF4-FFF2-40B4-BE49-F238E27FC236}">
                <a16:creationId xmlns:a16="http://schemas.microsoft.com/office/drawing/2014/main" id="{F63E29B2-60DA-4BD7-AEA7-A4D511D5CD4B}"/>
              </a:ext>
            </a:extLst>
          </p:cNvPr>
          <p:cNvSpPr/>
          <p:nvPr/>
        </p:nvSpPr>
        <p:spPr>
          <a:xfrm>
            <a:off x="3426542" y="3631029"/>
            <a:ext cx="3426542" cy="3231654"/>
          </a:xfrm>
          <a:prstGeom prst="rect">
            <a:avLst/>
          </a:prstGeom>
          <a:ln>
            <a:solidFill>
              <a:schemeClr val="tx1"/>
            </a:solidFill>
          </a:ln>
        </p:spPr>
        <p:txBody>
          <a:bodyPr wrap="square">
            <a:spAutoFit/>
          </a:bodyPr>
          <a:lstStyle/>
          <a:p>
            <a:r>
              <a:rPr lang="en-GB" sz="1200" dirty="0">
                <a:latin typeface="Copperplate Gothic Bold" panose="020E0705020206020404" pitchFamily="34" charset="0"/>
              </a:rPr>
              <a:t>Bragi is the god of poetry, music and wisdom. He is renowned for his wisdom, fluency of speech and skill with words. He is part of the Æsir pantheon.</a:t>
            </a:r>
          </a:p>
          <a:p>
            <a:endParaRPr lang="en-GB" sz="1200" dirty="0">
              <a:latin typeface="Copperplate Gothic Bold" panose="020E0705020206020404" pitchFamily="34" charset="0"/>
            </a:endParaRPr>
          </a:p>
          <a:p>
            <a:r>
              <a:rPr lang="en-GB" sz="1200" dirty="0">
                <a:latin typeface="Copperplate Gothic Bold" panose="020E0705020206020404" pitchFamily="34" charset="0"/>
              </a:rPr>
              <a:t>Bragi has a long beard and runes marked on his tongue. He plays music and recites poetry in the halls of Valhalla, greeting fallen warriors as they enter the afterlife. He also travels between the nine worlds, singing of peace and working together. </a:t>
            </a:r>
          </a:p>
          <a:p>
            <a:endParaRPr lang="en-GB" sz="1200" dirty="0">
              <a:latin typeface="Copperplate Gothic Bold" panose="020E0705020206020404" pitchFamily="34" charset="0"/>
            </a:endParaRPr>
          </a:p>
          <a:p>
            <a:r>
              <a:rPr lang="en-GB" sz="1200" dirty="0">
                <a:latin typeface="Copperplate Gothic Bold" panose="020E0705020206020404" pitchFamily="34" charset="0"/>
              </a:rPr>
              <a:t>Bragi is married to the beautiful goddess Idun.</a:t>
            </a:r>
          </a:p>
        </p:txBody>
      </p:sp>
      <p:pic>
        <p:nvPicPr>
          <p:cNvPr id="8" name="Picture 7">
            <a:extLst>
              <a:ext uri="{FF2B5EF4-FFF2-40B4-BE49-F238E27FC236}">
                <a16:creationId xmlns:a16="http://schemas.microsoft.com/office/drawing/2014/main" id="{6C8BC99F-BB0D-4C26-AE48-84DA8DCC89E4}"/>
              </a:ext>
            </a:extLst>
          </p:cNvPr>
          <p:cNvPicPr>
            <a:picLocks noChangeAspect="1"/>
          </p:cNvPicPr>
          <p:nvPr/>
        </p:nvPicPr>
        <p:blipFill>
          <a:blip r:embed="rId4"/>
          <a:stretch>
            <a:fillRect/>
          </a:stretch>
        </p:blipFill>
        <p:spPr>
          <a:xfrm>
            <a:off x="6853084" y="1853945"/>
            <a:ext cx="1582385" cy="1961750"/>
          </a:xfrm>
          <a:prstGeom prst="rect">
            <a:avLst/>
          </a:prstGeom>
          <a:ln>
            <a:solidFill>
              <a:schemeClr val="tx1"/>
            </a:solidFill>
          </a:ln>
        </p:spPr>
      </p:pic>
      <p:sp>
        <p:nvSpPr>
          <p:cNvPr id="9" name="Rectangle 8">
            <a:extLst>
              <a:ext uri="{FF2B5EF4-FFF2-40B4-BE49-F238E27FC236}">
                <a16:creationId xmlns:a16="http://schemas.microsoft.com/office/drawing/2014/main" id="{42305419-788F-48BC-9178-E2F928E1CC22}"/>
              </a:ext>
            </a:extLst>
          </p:cNvPr>
          <p:cNvSpPr/>
          <p:nvPr/>
        </p:nvSpPr>
        <p:spPr>
          <a:xfrm>
            <a:off x="6853084" y="3815695"/>
            <a:ext cx="3426542" cy="3046988"/>
          </a:xfrm>
          <a:prstGeom prst="rect">
            <a:avLst/>
          </a:prstGeom>
          <a:ln>
            <a:solidFill>
              <a:schemeClr val="tx1"/>
            </a:solidFill>
          </a:ln>
        </p:spPr>
        <p:txBody>
          <a:bodyPr wrap="square">
            <a:spAutoFit/>
          </a:bodyPr>
          <a:lstStyle/>
          <a:p>
            <a:pPr lvl="0"/>
            <a:r>
              <a:rPr lang="en-GB" sz="1200" dirty="0">
                <a:solidFill>
                  <a:prstClr val="black"/>
                </a:solidFill>
                <a:latin typeface="Copperplate Gothic Bold" panose="020E0705020206020404" pitchFamily="34" charset="0"/>
              </a:rPr>
              <a:t>Idun is the goddess of the spring, new life and youth. She is the wife of the god Bragi. She is part of the Æsir pantheon.</a:t>
            </a:r>
          </a:p>
          <a:p>
            <a:pPr lvl="0"/>
            <a:endParaRPr lang="en-GB" sz="1200" dirty="0">
              <a:solidFill>
                <a:prstClr val="black"/>
              </a:solidFill>
              <a:latin typeface="Copperplate Gothic Bold" panose="020E0705020206020404" pitchFamily="34" charset="0"/>
            </a:endParaRPr>
          </a:p>
          <a:p>
            <a:pPr lvl="0"/>
            <a:r>
              <a:rPr lang="en-GB" sz="1200" dirty="0">
                <a:solidFill>
                  <a:prstClr val="black"/>
                </a:solidFill>
                <a:latin typeface="Copperplate Gothic Bold" panose="020E0705020206020404" pitchFamily="34" charset="0"/>
              </a:rPr>
              <a:t>Idun is often shown as a beautiful young woman carrying a basket of fruit. The fruit she carries grants immortality and her power keeps the gods of Asgard youthful. </a:t>
            </a:r>
          </a:p>
          <a:p>
            <a:pPr lvl="0"/>
            <a:endParaRPr lang="en-GB" sz="1200" dirty="0">
              <a:solidFill>
                <a:prstClr val="black"/>
              </a:solidFill>
              <a:latin typeface="Copperplate Gothic Bold" panose="020E0705020206020404" pitchFamily="34" charset="0"/>
            </a:endParaRPr>
          </a:p>
          <a:p>
            <a:pPr lvl="0"/>
            <a:r>
              <a:rPr lang="en-GB" sz="1200" dirty="0">
                <a:solidFill>
                  <a:prstClr val="black"/>
                </a:solidFill>
                <a:latin typeface="Copperplate Gothic Bold" panose="020E0705020206020404" pitchFamily="34" charset="0"/>
              </a:rPr>
              <a:t>In one tale, the god Loki turns into an eagle and steals Idun away. Her absence causes the gods to turn old and grey and Loki is ordered to return her to Asgard. </a:t>
            </a:r>
          </a:p>
        </p:txBody>
      </p:sp>
      <p:sp>
        <p:nvSpPr>
          <p:cNvPr id="10" name="TextBox 9">
            <a:extLst>
              <a:ext uri="{FF2B5EF4-FFF2-40B4-BE49-F238E27FC236}">
                <a16:creationId xmlns:a16="http://schemas.microsoft.com/office/drawing/2014/main" id="{4C8253D1-4393-448F-86F4-54741F4123FB}"/>
              </a:ext>
            </a:extLst>
          </p:cNvPr>
          <p:cNvSpPr txBox="1"/>
          <p:nvPr/>
        </p:nvSpPr>
        <p:spPr>
          <a:xfrm>
            <a:off x="0" y="398206"/>
            <a:ext cx="8435469" cy="369332"/>
          </a:xfrm>
          <a:prstGeom prst="rect">
            <a:avLst/>
          </a:prstGeom>
          <a:noFill/>
        </p:spPr>
        <p:txBody>
          <a:bodyPr wrap="square" rtlCol="0">
            <a:spAutoFit/>
          </a:bodyPr>
          <a:lstStyle/>
          <a:p>
            <a:r>
              <a:rPr lang="en-GB" dirty="0"/>
              <a:t>Sif                                                                   Bragi                                                        Idun</a:t>
            </a:r>
          </a:p>
        </p:txBody>
      </p:sp>
    </p:spTree>
    <p:extLst>
      <p:ext uri="{BB962C8B-B14F-4D97-AF65-F5344CB8AC3E}">
        <p14:creationId xmlns:p14="http://schemas.microsoft.com/office/powerpoint/2010/main" val="281478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13246">
              <a:srgbClr val="7030A0"/>
            </a:gs>
            <a:gs pos="0">
              <a:srgbClr val="FF0000"/>
            </a:gs>
            <a:gs pos="74000">
              <a:schemeClr val="accent4">
                <a:lumMod val="75000"/>
              </a:schemeClr>
            </a:gs>
            <a:gs pos="83000">
              <a:srgbClr val="FE9292"/>
            </a:gs>
            <a:gs pos="100000">
              <a:schemeClr val="accent6">
                <a:lumMod val="75000"/>
              </a:schemeClr>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8E5D1D7-5C62-40E1-A132-94A008E7E8B5}"/>
              </a:ext>
            </a:extLst>
          </p:cNvPr>
          <p:cNvPicPr>
            <a:picLocks noChangeAspect="1"/>
          </p:cNvPicPr>
          <p:nvPr/>
        </p:nvPicPr>
        <p:blipFill>
          <a:blip r:embed="rId2"/>
          <a:stretch>
            <a:fillRect/>
          </a:stretch>
        </p:blipFill>
        <p:spPr>
          <a:xfrm>
            <a:off x="3503868" y="2099658"/>
            <a:ext cx="1493649" cy="1896020"/>
          </a:xfrm>
          <a:prstGeom prst="rect">
            <a:avLst/>
          </a:prstGeom>
          <a:ln>
            <a:solidFill>
              <a:schemeClr val="tx1"/>
            </a:solidFill>
          </a:ln>
        </p:spPr>
      </p:pic>
      <p:pic>
        <p:nvPicPr>
          <p:cNvPr id="5" name="Picture 4">
            <a:extLst>
              <a:ext uri="{FF2B5EF4-FFF2-40B4-BE49-F238E27FC236}">
                <a16:creationId xmlns:a16="http://schemas.microsoft.com/office/drawing/2014/main" id="{877806A9-EDBD-4A56-85CB-2C81BC9A8DAE}"/>
              </a:ext>
            </a:extLst>
          </p:cNvPr>
          <p:cNvPicPr>
            <a:picLocks noChangeAspect="1"/>
          </p:cNvPicPr>
          <p:nvPr/>
        </p:nvPicPr>
        <p:blipFill>
          <a:blip r:embed="rId3"/>
          <a:stretch>
            <a:fillRect/>
          </a:stretch>
        </p:blipFill>
        <p:spPr>
          <a:xfrm>
            <a:off x="0" y="1548443"/>
            <a:ext cx="1493649" cy="1896020"/>
          </a:xfrm>
          <a:prstGeom prst="rect">
            <a:avLst/>
          </a:prstGeom>
        </p:spPr>
      </p:pic>
      <p:sp>
        <p:nvSpPr>
          <p:cNvPr id="6" name="Rectangle 5">
            <a:extLst>
              <a:ext uri="{FF2B5EF4-FFF2-40B4-BE49-F238E27FC236}">
                <a16:creationId xmlns:a16="http://schemas.microsoft.com/office/drawing/2014/main" id="{420629E4-36EE-4514-A553-A57AA09745C5}"/>
              </a:ext>
            </a:extLst>
          </p:cNvPr>
          <p:cNvSpPr/>
          <p:nvPr/>
        </p:nvSpPr>
        <p:spPr>
          <a:xfrm>
            <a:off x="0" y="3444463"/>
            <a:ext cx="3503868" cy="3416320"/>
          </a:xfrm>
          <a:prstGeom prst="rect">
            <a:avLst/>
          </a:prstGeom>
          <a:ln>
            <a:solidFill>
              <a:schemeClr val="tx1"/>
            </a:solidFill>
          </a:ln>
        </p:spPr>
        <p:txBody>
          <a:bodyPr wrap="square">
            <a:spAutoFit/>
          </a:bodyPr>
          <a:lstStyle/>
          <a:p>
            <a:pPr lvl="0"/>
            <a:r>
              <a:rPr lang="en-GB" sz="1200" dirty="0">
                <a:solidFill>
                  <a:prstClr val="black"/>
                </a:solidFill>
                <a:latin typeface="Copperplate Gothic Bold" panose="020E0705020206020404" pitchFamily="34" charset="0"/>
              </a:rPr>
              <a:t>Hel is the goddess of the underworld. She is the daughter of Loki and regarded as highly dangerous. </a:t>
            </a:r>
          </a:p>
          <a:p>
            <a:pPr lvl="0"/>
            <a:endParaRPr lang="en-GB" sz="1200" dirty="0">
              <a:solidFill>
                <a:prstClr val="black"/>
              </a:solidFill>
              <a:latin typeface="Copperplate Gothic Bold" panose="020E0705020206020404" pitchFamily="34" charset="0"/>
            </a:endParaRPr>
          </a:p>
          <a:p>
            <a:pPr lvl="0"/>
            <a:r>
              <a:rPr lang="en-GB" sz="1200" dirty="0">
                <a:solidFill>
                  <a:prstClr val="black"/>
                </a:solidFill>
                <a:latin typeface="Copperplate Gothic Bold" panose="020E0705020206020404" pitchFamily="34" charset="0"/>
              </a:rPr>
              <a:t>Hel is often shown as having half the face of a beautiful woman and half the face of a monster. She is greedy and cruel and unconcerned with the problems of others. </a:t>
            </a:r>
          </a:p>
          <a:p>
            <a:pPr lvl="0"/>
            <a:endParaRPr lang="en-GB" sz="1200" dirty="0">
              <a:solidFill>
                <a:prstClr val="black"/>
              </a:solidFill>
              <a:latin typeface="Copperplate Gothic Bold" panose="020E0705020206020404" pitchFamily="34" charset="0"/>
            </a:endParaRPr>
          </a:p>
          <a:p>
            <a:pPr lvl="0"/>
            <a:r>
              <a:rPr lang="en-GB" sz="1200" dirty="0">
                <a:solidFill>
                  <a:prstClr val="black"/>
                </a:solidFill>
                <a:latin typeface="Copperplate Gothic Bold" panose="020E0705020206020404" pitchFamily="34" charset="0"/>
              </a:rPr>
              <a:t>She rules over the underworld realm, also called Hel, the ninth of the nine worlds, which lies at the roots of Yggdrasil.</a:t>
            </a:r>
          </a:p>
          <a:p>
            <a:pPr lvl="0"/>
            <a:endParaRPr lang="en-GB" sz="1200" dirty="0">
              <a:solidFill>
                <a:prstClr val="black"/>
              </a:solidFill>
              <a:latin typeface="Copperplate Gothic Bold" panose="020E0705020206020404" pitchFamily="34" charset="0"/>
            </a:endParaRPr>
          </a:p>
          <a:p>
            <a:pPr lvl="0"/>
            <a:r>
              <a:rPr lang="en-GB" sz="1200" dirty="0">
                <a:solidFill>
                  <a:prstClr val="black"/>
                </a:solidFill>
                <a:latin typeface="Copperplate Gothic Bold" panose="020E0705020206020404" pitchFamily="34" charset="0"/>
              </a:rPr>
              <a:t>Hel watches over the dead who arrive and dwell in the underworld.</a:t>
            </a:r>
          </a:p>
        </p:txBody>
      </p:sp>
      <p:sp>
        <p:nvSpPr>
          <p:cNvPr id="7" name="Rectangle 6">
            <a:extLst>
              <a:ext uri="{FF2B5EF4-FFF2-40B4-BE49-F238E27FC236}">
                <a16:creationId xmlns:a16="http://schemas.microsoft.com/office/drawing/2014/main" id="{0B2188A0-3A69-4A9E-AFEE-7650BF4BB278}"/>
              </a:ext>
            </a:extLst>
          </p:cNvPr>
          <p:cNvSpPr/>
          <p:nvPr/>
        </p:nvSpPr>
        <p:spPr>
          <a:xfrm>
            <a:off x="3503868" y="3995678"/>
            <a:ext cx="4134465" cy="2862322"/>
          </a:xfrm>
          <a:prstGeom prst="rect">
            <a:avLst/>
          </a:prstGeom>
          <a:ln>
            <a:solidFill>
              <a:schemeClr val="tx1"/>
            </a:solidFill>
          </a:ln>
        </p:spPr>
        <p:txBody>
          <a:bodyPr wrap="square">
            <a:spAutoFit/>
          </a:bodyPr>
          <a:lstStyle/>
          <a:p>
            <a:r>
              <a:rPr lang="en-GB" sz="1200" dirty="0">
                <a:latin typeface="Copperplate Gothic Bold" panose="020E0705020206020404" pitchFamily="34" charset="0"/>
              </a:rPr>
              <a:t>Vidar, or Vitharr, is the god of vengeance. He is the son of Odin and the brother of Thor. He is part of the Æsir pantheon.</a:t>
            </a:r>
          </a:p>
          <a:p>
            <a:endParaRPr lang="en-GB" sz="1200" dirty="0">
              <a:latin typeface="Copperplate Gothic Bold" panose="020E0705020206020404" pitchFamily="34" charset="0"/>
            </a:endParaRPr>
          </a:p>
          <a:p>
            <a:r>
              <a:rPr lang="en-GB" sz="1200" dirty="0">
                <a:latin typeface="Copperplate Gothic Bold" panose="020E0705020206020404" pitchFamily="34" charset="0"/>
              </a:rPr>
              <a:t>Vidar is very powerful and one of the mightiest of the gods – only Thor is stronger than him. He wears a pair of magical shoes that are incredibly strong and they helped him defeat the giant wolf Fenrir during Ragnarök. </a:t>
            </a:r>
          </a:p>
          <a:p>
            <a:endParaRPr lang="en-GB" sz="1200" dirty="0">
              <a:latin typeface="Copperplate Gothic Bold" panose="020E0705020206020404" pitchFamily="34" charset="0"/>
            </a:endParaRPr>
          </a:p>
          <a:p>
            <a:r>
              <a:rPr lang="en-GB" sz="1200" dirty="0">
                <a:latin typeface="Copperplate Gothic Bold" panose="020E0705020206020404" pitchFamily="34" charset="0"/>
              </a:rPr>
              <a:t>Vidar is sometimes known as ‘Vidar the Silent’, which may show that Vidar took a vow of silence as part of his role as the god of vengeance. </a:t>
            </a:r>
          </a:p>
        </p:txBody>
      </p:sp>
      <p:sp>
        <p:nvSpPr>
          <p:cNvPr id="8" name="TextBox 7">
            <a:extLst>
              <a:ext uri="{FF2B5EF4-FFF2-40B4-BE49-F238E27FC236}">
                <a16:creationId xmlns:a16="http://schemas.microsoft.com/office/drawing/2014/main" id="{01C1D333-184C-454B-8E83-FE17B7226662}"/>
              </a:ext>
            </a:extLst>
          </p:cNvPr>
          <p:cNvSpPr txBox="1"/>
          <p:nvPr/>
        </p:nvSpPr>
        <p:spPr>
          <a:xfrm>
            <a:off x="0" y="737419"/>
            <a:ext cx="4997517" cy="369332"/>
          </a:xfrm>
          <a:prstGeom prst="rect">
            <a:avLst/>
          </a:prstGeom>
          <a:noFill/>
        </p:spPr>
        <p:txBody>
          <a:bodyPr wrap="square" rtlCol="0">
            <a:spAutoFit/>
          </a:bodyPr>
          <a:lstStyle/>
          <a:p>
            <a:r>
              <a:rPr lang="en-GB" dirty="0"/>
              <a:t>Hel                                                                 Vidar</a:t>
            </a:r>
          </a:p>
        </p:txBody>
      </p:sp>
      <p:sp>
        <p:nvSpPr>
          <p:cNvPr id="9" name="TextBox 8">
            <a:extLst>
              <a:ext uri="{FF2B5EF4-FFF2-40B4-BE49-F238E27FC236}">
                <a16:creationId xmlns:a16="http://schemas.microsoft.com/office/drawing/2014/main" id="{8CBC9997-CF7D-4E66-A2C8-C92B9D28B455}"/>
              </a:ext>
            </a:extLst>
          </p:cNvPr>
          <p:cNvSpPr txBox="1"/>
          <p:nvPr/>
        </p:nvSpPr>
        <p:spPr>
          <a:xfrm>
            <a:off x="8793480" y="960120"/>
            <a:ext cx="2682240" cy="1754326"/>
          </a:xfrm>
          <a:prstGeom prst="rect">
            <a:avLst/>
          </a:prstGeom>
          <a:noFill/>
        </p:spPr>
        <p:txBody>
          <a:bodyPr wrap="square" rtlCol="0">
            <a:spAutoFit/>
          </a:bodyPr>
          <a:lstStyle/>
          <a:p>
            <a:r>
              <a:rPr lang="en-GB" dirty="0"/>
              <a:t>My favourite  god is Bragi because I am musical like him and  I like how he plays music for warriors who are going to the after life.</a:t>
            </a:r>
          </a:p>
        </p:txBody>
      </p:sp>
      <p:pic>
        <p:nvPicPr>
          <p:cNvPr id="11" name="Picture 10" descr="A picture containing elephant, water, man, standing&#10;&#10;Description automatically generated">
            <a:extLst>
              <a:ext uri="{FF2B5EF4-FFF2-40B4-BE49-F238E27FC236}">
                <a16:creationId xmlns:a16="http://schemas.microsoft.com/office/drawing/2014/main" id="{A4934E6C-CA89-4E9F-858C-81155A6577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67959" y="2592318"/>
            <a:ext cx="2533281" cy="2413487"/>
          </a:xfrm>
          <a:prstGeom prst="rect">
            <a:avLst/>
          </a:prstGeom>
        </p:spPr>
      </p:pic>
    </p:spTree>
    <p:extLst>
      <p:ext uri="{BB962C8B-B14F-4D97-AF65-F5344CB8AC3E}">
        <p14:creationId xmlns:p14="http://schemas.microsoft.com/office/powerpoint/2010/main" val="293796420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1576</Words>
  <Application>Microsoft Office PowerPoint</Application>
  <PresentationFormat>Widescreen</PresentationFormat>
  <Paragraphs>105</Paragraphs>
  <Slides>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vt:i4>
      </vt:variant>
    </vt:vector>
  </HeadingPairs>
  <TitlesOfParts>
    <vt:vector size="13" baseType="lpstr">
      <vt:lpstr>Algerian</vt:lpstr>
      <vt:lpstr>Arial</vt:lpstr>
      <vt:lpstr>Calibri</vt:lpstr>
      <vt:lpstr>Calibri Light</vt:lpstr>
      <vt:lpstr>Comic Sans MS</vt:lpstr>
      <vt:lpstr>Copperplate Gothic Bold</vt:lpstr>
      <vt:lpstr>Office Theme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Smith</dc:creator>
  <cp:lastModifiedBy>Andrew Smith</cp:lastModifiedBy>
  <cp:revision>13</cp:revision>
  <dcterms:created xsi:type="dcterms:W3CDTF">2020-06-08T13:35:20Z</dcterms:created>
  <dcterms:modified xsi:type="dcterms:W3CDTF">2020-06-08T15:08:40Z</dcterms:modified>
</cp:coreProperties>
</file>