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390" r:id="rId5"/>
    <p:sldId id="361" r:id="rId6"/>
    <p:sldId id="392" r:id="rId7"/>
    <p:sldId id="360" r:id="rId8"/>
    <p:sldId id="406" r:id="rId9"/>
    <p:sldId id="394" r:id="rId10"/>
    <p:sldId id="395" r:id="rId11"/>
    <p:sldId id="396" r:id="rId12"/>
    <p:sldId id="397" r:id="rId13"/>
    <p:sldId id="407" r:id="rId14"/>
    <p:sldId id="398" r:id="rId15"/>
    <p:sldId id="314" r:id="rId16"/>
    <p:sldId id="400" r:id="rId17"/>
    <p:sldId id="386" r:id="rId18"/>
    <p:sldId id="408" r:id="rId19"/>
    <p:sldId id="409" r:id="rId20"/>
    <p:sldId id="403" r:id="rId21"/>
    <p:sldId id="404" r:id="rId22"/>
    <p:sldId id="405"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B3838"/>
    <a:srgbClr val="FF9900"/>
    <a:srgbClr val="CB3DB7"/>
    <a:srgbClr val="EAB0E2"/>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D34096-35AE-8F45-9694-996CE1EC5328}" v="2292" dt="2019-03-13T09:07:21.6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0"/>
    <p:restoredTop sz="94727"/>
  </p:normalViewPr>
  <p:slideViewPr>
    <p:cSldViewPr snapToGrid="0">
      <p:cViewPr varScale="1">
        <p:scale>
          <a:sx n="86" d="100"/>
          <a:sy n="86" d="100"/>
        </p:scale>
        <p:origin x="152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C43C518-2E58-4E98-8F61-29A47E1D445A}" type="datetimeFigureOut">
              <a:rPr lang="en-GB" smtClean="0"/>
              <a:t>09/04/2020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09/04/2020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09/04/2020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09/04/2020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09/04/2020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C43C518-2E58-4E98-8F61-29A47E1D445A}" type="datetimeFigureOut">
              <a:rPr lang="en-GB" smtClean="0"/>
              <a:t>09/04/2020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C43C518-2E58-4E98-8F61-29A47E1D445A}" type="datetimeFigureOut">
              <a:rPr lang="en-GB" smtClean="0"/>
              <a:t>09/04/2020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43C518-2E58-4E98-8F61-29A47E1D445A}" type="datetimeFigureOut">
              <a:rPr lang="en-GB" smtClean="0"/>
              <a:t>09/04/2020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09/04/2020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09/04/2020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09/04/2020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09/04/2020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0CD6503-388C-4F9E-9FB0-9053D8579D01}"/>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5 – Summer Block 1 – Commas</a:t>
            </a:r>
            <a:r>
              <a:rPr lang="en-GB" b="1" dirty="0">
                <a:solidFill>
                  <a:schemeClr val="bg2">
                    <a:lumMod val="50000"/>
                  </a:schemeClr>
                </a:solidFill>
                <a:latin typeface="Century Gothic" panose="020B0502020202020204" pitchFamily="34" charset="0"/>
              </a:rPr>
              <a:t/>
            </a:r>
            <a:br>
              <a:rPr lang="en-GB" b="1" dirty="0">
                <a:solidFill>
                  <a:schemeClr val="bg2">
                    <a:lumMod val="50000"/>
                  </a:schemeClr>
                </a:solidFill>
                <a:latin typeface="Century Gothic" panose="020B0502020202020204" pitchFamily="34" charset="0"/>
              </a:rPr>
            </a:br>
            <a:endParaRPr lang="en-GB"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algn="ctr"/>
            <a:r>
              <a:rPr lang="en-GB" sz="4800" b="1" dirty="0">
                <a:solidFill>
                  <a:schemeClr val="bg2">
                    <a:lumMod val="25000"/>
                  </a:schemeClr>
                </a:solidFill>
                <a:latin typeface="Century Gothic" panose="020B0502020202020204" pitchFamily="34" charset="0"/>
              </a:rPr>
              <a:t>Step 1: Using Commas In Lists, Adverbials and Clauses</a:t>
            </a:r>
            <a:endParaRPr lang="en-GB" sz="1200" b="1" dirty="0">
              <a:solidFill>
                <a:schemeClr val="bg2">
                  <a:lumMod val="25000"/>
                </a:schemeClr>
              </a:solidFill>
              <a:latin typeface="Century Gothic" panose="020B0502020202020204" pitchFamily="34" charset="0"/>
            </a:endParaRPr>
          </a:p>
        </p:txBody>
      </p:sp>
    </p:spTree>
    <p:extLst>
      <p:ext uri="{BB962C8B-B14F-4D97-AF65-F5344CB8AC3E}">
        <p14:creationId xmlns:p14="http://schemas.microsoft.com/office/powerpoint/2010/main" val="3401100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Insert the missing commas into the sentences below.</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marL="457200" lvl="0" indent="-457200" defTabSz="685800">
              <a:buAutoNum type="alphaUcPeriod"/>
              <a:defRPr/>
            </a:pPr>
            <a:r>
              <a:rPr lang="en-GB" sz="2000" b="1" dirty="0">
                <a:solidFill>
                  <a:schemeClr val="tx1"/>
                </a:solidFill>
                <a:latin typeface="Century Gothic" panose="020B0502020202020204" pitchFamily="34" charset="0"/>
              </a:rPr>
              <a:t>Maths  was  her  favourite  subject  at  school  even  though  she found  it  tough.</a:t>
            </a:r>
          </a:p>
          <a:p>
            <a:pPr marL="457200" lvl="0" indent="-457200" defTabSz="685800">
              <a:buAutoNum type="alphaUcPeriod"/>
              <a:defRPr/>
            </a:pPr>
            <a:endParaRPr lang="en-GB" sz="2000" b="1" dirty="0">
              <a:solidFill>
                <a:schemeClr val="tx1"/>
              </a:solidFill>
              <a:latin typeface="Century Gothic" panose="020B0502020202020204" pitchFamily="34" charset="0"/>
            </a:endParaRPr>
          </a:p>
          <a:p>
            <a:pPr marL="457200" indent="-457200" defTabSz="685800">
              <a:buFontTx/>
              <a:buAutoNum type="alphaUcPeriod"/>
              <a:defRPr/>
            </a:pPr>
            <a:r>
              <a:rPr lang="en-GB" sz="2000" b="1" dirty="0">
                <a:solidFill>
                  <a:schemeClr val="tx1"/>
                </a:solidFill>
                <a:latin typeface="Century Gothic" panose="020B0502020202020204" pitchFamily="34" charset="0"/>
              </a:rPr>
              <a:t>The  football  match  which  had  kicked  off  late  due  to  the traffic  jam  was  going  to  finish  twenty  minutes  late.</a:t>
            </a:r>
          </a:p>
          <a:p>
            <a:pPr marL="457200" indent="-457200" defTabSz="685800">
              <a:buFontTx/>
              <a:buAutoNum type="alphaUcPeriod"/>
              <a:defRPr/>
            </a:pPr>
            <a:endParaRPr lang="en-GB" sz="2000" b="1" dirty="0">
              <a:solidFill>
                <a:schemeClr val="tx1"/>
              </a:solidFill>
              <a:latin typeface="Century Gothic" panose="020B0502020202020204" pitchFamily="34" charset="0"/>
            </a:endParaRPr>
          </a:p>
          <a:p>
            <a:pPr marL="457200" indent="-457200" defTabSz="685800">
              <a:buFontTx/>
              <a:buAutoNum type="alphaUcPeriod"/>
              <a:defRPr/>
            </a:pPr>
            <a:r>
              <a:rPr lang="en-GB" sz="2000" b="1" dirty="0">
                <a:solidFill>
                  <a:schemeClr val="tx1"/>
                </a:solidFill>
                <a:latin typeface="Century Gothic" panose="020B0502020202020204" pitchFamily="34" charset="0"/>
              </a:rPr>
              <a:t>In  May  this  year  Class  5  are  going  on  a  trip  to  the  War Museum  despite  it  being  a  long  drive.</a:t>
            </a:r>
            <a:endParaRPr lang="en-GB" sz="2000" b="1" u="sng" dirty="0">
              <a:solidFill>
                <a:schemeClr val="tx1"/>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p:txBody>
      </p:sp>
    </p:spTree>
    <p:extLst>
      <p:ext uri="{BB962C8B-B14F-4D97-AF65-F5344CB8AC3E}">
        <p14:creationId xmlns:p14="http://schemas.microsoft.com/office/powerpoint/2010/main" val="1624134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Insert the missing commas into the sentences below.</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marL="457200" lvl="0" indent="-457200" defTabSz="685800">
              <a:buAutoNum type="alphaUcPeriod"/>
              <a:defRPr/>
            </a:pPr>
            <a:r>
              <a:rPr lang="en-GB" sz="2000" b="1" dirty="0">
                <a:solidFill>
                  <a:schemeClr val="tx1"/>
                </a:solidFill>
                <a:latin typeface="Century Gothic" panose="020B0502020202020204" pitchFamily="34" charset="0"/>
              </a:rPr>
              <a:t>Maths  was  her  favourite  subject  at  school</a:t>
            </a:r>
            <a:r>
              <a:rPr lang="en-GB" sz="2000" b="1" dirty="0">
                <a:solidFill>
                  <a:srgbClr val="FF0000"/>
                </a:solidFill>
                <a:latin typeface="Century Gothic" panose="020B0502020202020204" pitchFamily="34" charset="0"/>
              </a:rPr>
              <a:t>,</a:t>
            </a:r>
            <a:r>
              <a:rPr lang="en-GB" sz="2000" b="1" dirty="0">
                <a:solidFill>
                  <a:schemeClr val="tx1"/>
                </a:solidFill>
                <a:latin typeface="Century Gothic" panose="020B0502020202020204" pitchFamily="34" charset="0"/>
              </a:rPr>
              <a:t> even  though  she found  it  tough.</a:t>
            </a:r>
          </a:p>
          <a:p>
            <a:pPr marL="457200" lvl="0" indent="-457200" defTabSz="685800">
              <a:buAutoNum type="alphaUcPeriod"/>
              <a:defRPr/>
            </a:pPr>
            <a:endParaRPr lang="en-GB" sz="2000" b="1" dirty="0">
              <a:solidFill>
                <a:schemeClr val="tx1"/>
              </a:solidFill>
              <a:latin typeface="Century Gothic" panose="020B0502020202020204" pitchFamily="34" charset="0"/>
            </a:endParaRPr>
          </a:p>
          <a:p>
            <a:pPr marL="457200" indent="-457200" defTabSz="685800">
              <a:buFontTx/>
              <a:buAutoNum type="alphaUcPeriod"/>
              <a:defRPr/>
            </a:pPr>
            <a:r>
              <a:rPr lang="en-GB" sz="2000" b="1" dirty="0">
                <a:solidFill>
                  <a:schemeClr val="tx1"/>
                </a:solidFill>
                <a:latin typeface="Century Gothic" panose="020B0502020202020204" pitchFamily="34" charset="0"/>
              </a:rPr>
              <a:t>The  football  match</a:t>
            </a:r>
            <a:r>
              <a:rPr lang="en-GB" sz="2000" b="1" dirty="0">
                <a:solidFill>
                  <a:srgbClr val="FF0000"/>
                </a:solidFill>
                <a:latin typeface="Century Gothic" panose="020B0502020202020204" pitchFamily="34" charset="0"/>
              </a:rPr>
              <a:t>,</a:t>
            </a:r>
            <a:r>
              <a:rPr lang="en-GB" sz="2000" b="1" dirty="0">
                <a:solidFill>
                  <a:schemeClr val="tx1"/>
                </a:solidFill>
                <a:latin typeface="Century Gothic" panose="020B0502020202020204" pitchFamily="34" charset="0"/>
              </a:rPr>
              <a:t> which  had  kicked  off  late  due  to  the traffic  jam</a:t>
            </a:r>
            <a:r>
              <a:rPr lang="en-GB" sz="2000" b="1" dirty="0">
                <a:solidFill>
                  <a:srgbClr val="FF0000"/>
                </a:solidFill>
                <a:latin typeface="Century Gothic" panose="020B0502020202020204" pitchFamily="34" charset="0"/>
              </a:rPr>
              <a:t>,</a:t>
            </a:r>
            <a:r>
              <a:rPr lang="en-GB" sz="2000" b="1" dirty="0">
                <a:solidFill>
                  <a:schemeClr val="tx1"/>
                </a:solidFill>
                <a:latin typeface="Century Gothic" panose="020B0502020202020204" pitchFamily="34" charset="0"/>
              </a:rPr>
              <a:t> was  going  to  finish  twenty  minutes  late.</a:t>
            </a:r>
          </a:p>
          <a:p>
            <a:pPr marL="457200" indent="-457200" defTabSz="685800">
              <a:buFontTx/>
              <a:buAutoNum type="alphaUcPeriod"/>
              <a:defRPr/>
            </a:pPr>
            <a:endParaRPr lang="en-GB" sz="2000" b="1" dirty="0">
              <a:solidFill>
                <a:schemeClr val="tx1"/>
              </a:solidFill>
              <a:latin typeface="Century Gothic" panose="020B0502020202020204" pitchFamily="34" charset="0"/>
            </a:endParaRPr>
          </a:p>
          <a:p>
            <a:pPr marL="457200" indent="-457200" defTabSz="685800">
              <a:buFontTx/>
              <a:buAutoNum type="alphaUcPeriod"/>
              <a:defRPr/>
            </a:pPr>
            <a:r>
              <a:rPr lang="en-GB" sz="2000" b="1" dirty="0">
                <a:solidFill>
                  <a:schemeClr val="tx1"/>
                </a:solidFill>
                <a:latin typeface="Century Gothic" panose="020B0502020202020204" pitchFamily="34" charset="0"/>
              </a:rPr>
              <a:t>In  May  this  year</a:t>
            </a:r>
            <a:r>
              <a:rPr lang="en-GB" sz="2000" b="1" dirty="0">
                <a:solidFill>
                  <a:srgbClr val="FF0000"/>
                </a:solidFill>
                <a:latin typeface="Century Gothic" panose="020B0502020202020204" pitchFamily="34" charset="0"/>
              </a:rPr>
              <a:t>,</a:t>
            </a:r>
            <a:r>
              <a:rPr lang="en-GB" sz="2000" b="1" dirty="0">
                <a:solidFill>
                  <a:schemeClr val="tx1"/>
                </a:solidFill>
                <a:latin typeface="Century Gothic" panose="020B0502020202020204" pitchFamily="34" charset="0"/>
              </a:rPr>
              <a:t> Class  5  are  going  on  a  trip  to  the  War Museum</a:t>
            </a:r>
            <a:r>
              <a:rPr lang="en-GB" sz="2000" b="1" dirty="0">
                <a:solidFill>
                  <a:srgbClr val="FF0000"/>
                </a:solidFill>
                <a:latin typeface="Century Gothic" panose="020B0502020202020204" pitchFamily="34" charset="0"/>
              </a:rPr>
              <a:t>,</a:t>
            </a:r>
            <a:r>
              <a:rPr lang="en-GB" sz="2000" b="1" dirty="0">
                <a:solidFill>
                  <a:schemeClr val="tx1"/>
                </a:solidFill>
                <a:latin typeface="Century Gothic" panose="020B0502020202020204" pitchFamily="34" charset="0"/>
              </a:rPr>
              <a:t> despite  it  being  a  long  drive.</a:t>
            </a: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p:txBody>
      </p:sp>
    </p:spTree>
    <p:extLst>
      <p:ext uri="{BB962C8B-B14F-4D97-AF65-F5344CB8AC3E}">
        <p14:creationId xmlns:p14="http://schemas.microsoft.com/office/powerpoint/2010/main" val="667009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Write a sentence that uses a pair of commas to separate clauses. </a:t>
            </a: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Use the word bank to help you.</a:t>
            </a:r>
          </a:p>
        </p:txBody>
      </p:sp>
      <p:graphicFrame>
        <p:nvGraphicFramePr>
          <p:cNvPr id="6" name="Table 5">
            <a:extLst>
              <a:ext uri="{FF2B5EF4-FFF2-40B4-BE49-F238E27FC236}">
                <a16:creationId xmlns:a16="http://schemas.microsoft.com/office/drawing/2014/main" id="{2D077CA0-5712-A94C-9DB1-470AA2DBA5F7}"/>
              </a:ext>
            </a:extLst>
          </p:cNvPr>
          <p:cNvGraphicFramePr>
            <a:graphicFrameLocks noGrp="1"/>
          </p:cNvGraphicFramePr>
          <p:nvPr>
            <p:extLst>
              <p:ext uri="{D42A27DB-BD31-4B8C-83A1-F6EECF244321}">
                <p14:modId xmlns:p14="http://schemas.microsoft.com/office/powerpoint/2010/main" val="340821781"/>
              </p:ext>
            </p:extLst>
          </p:nvPr>
        </p:nvGraphicFramePr>
        <p:xfrm>
          <a:off x="2200116" y="2559328"/>
          <a:ext cx="4743768" cy="1997432"/>
        </p:xfrm>
        <a:graphic>
          <a:graphicData uri="http://schemas.openxmlformats.org/drawingml/2006/table">
            <a:tbl>
              <a:tblPr firstRow="1" bandRow="1">
                <a:tableStyleId>{5C22544A-7EE6-4342-B048-85BDC9FD1C3A}</a:tableStyleId>
              </a:tblPr>
              <a:tblGrid>
                <a:gridCol w="1581256">
                  <a:extLst>
                    <a:ext uri="{9D8B030D-6E8A-4147-A177-3AD203B41FA5}">
                      <a16:colId xmlns:a16="http://schemas.microsoft.com/office/drawing/2014/main" val="348027994"/>
                    </a:ext>
                  </a:extLst>
                </a:gridCol>
                <a:gridCol w="1581256">
                  <a:extLst>
                    <a:ext uri="{9D8B030D-6E8A-4147-A177-3AD203B41FA5}">
                      <a16:colId xmlns:a16="http://schemas.microsoft.com/office/drawing/2014/main" val="357707215"/>
                    </a:ext>
                  </a:extLst>
                </a:gridCol>
                <a:gridCol w="1581256">
                  <a:extLst>
                    <a:ext uri="{9D8B030D-6E8A-4147-A177-3AD203B41FA5}">
                      <a16:colId xmlns:a16="http://schemas.microsoft.com/office/drawing/2014/main" val="3415153596"/>
                    </a:ext>
                  </a:extLst>
                </a:gridCol>
              </a:tblGrid>
              <a:tr h="998716">
                <a:tc>
                  <a:txBody>
                    <a:bodyPr/>
                    <a:lstStyle/>
                    <a:p>
                      <a:pPr algn="ctr"/>
                      <a:r>
                        <a:rPr lang="en-GB" sz="2000" b="1" i="0" dirty="0">
                          <a:solidFill>
                            <a:schemeClr val="tx1"/>
                          </a:solidFill>
                          <a:latin typeface="Century Gothic" panose="020B0502020202020204" pitchFamily="34" charset="0"/>
                        </a:rPr>
                        <a:t>lake</a:t>
                      </a:r>
                    </a:p>
                  </a:txBody>
                  <a:tcPr anchor="ctr">
                    <a:lnL w="12700" cap="flat" cmpd="sng" algn="ctr">
                      <a:solidFill>
                        <a:schemeClr val="accent5">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GB" sz="2000" b="1" i="0" dirty="0">
                          <a:solidFill>
                            <a:schemeClr val="tx1"/>
                          </a:solidFill>
                          <a:latin typeface="Century Gothic" panose="020B0502020202020204" pitchFamily="34" charset="0"/>
                        </a:rPr>
                        <a:t>swimmers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GB" sz="2000" b="1" i="0" dirty="0">
                          <a:solidFill>
                            <a:schemeClr val="tx1"/>
                          </a:solidFill>
                          <a:latin typeface="Century Gothic" panose="020B0502020202020204" pitchFamily="34" charset="0"/>
                        </a:rPr>
                        <a:t>cold</a:t>
                      </a:r>
                    </a:p>
                  </a:txBody>
                  <a:tcPr anchor="ctr">
                    <a:lnL w="12700" cap="flat" cmpd="sng" algn="ctr">
                      <a:no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382751756"/>
                  </a:ext>
                </a:extLst>
              </a:tr>
              <a:tr h="998716">
                <a:tc>
                  <a:txBody>
                    <a:bodyPr/>
                    <a:lstStyle/>
                    <a:p>
                      <a:pPr algn="ctr"/>
                      <a:r>
                        <a:rPr lang="en-GB" sz="2000" b="1" i="0" dirty="0">
                          <a:solidFill>
                            <a:schemeClr val="tx1"/>
                          </a:solidFill>
                          <a:latin typeface="Century Gothic" panose="020B0502020202020204" pitchFamily="34" charset="0"/>
                        </a:rPr>
                        <a:t>mountain</a:t>
                      </a:r>
                    </a:p>
                  </a:txBody>
                  <a:tcPr anchor="ctr">
                    <a:lnL w="12700" cap="flat" cmpd="sng" algn="ctr">
                      <a:solidFill>
                        <a:schemeClr val="accent5">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bg1"/>
                    </a:solidFill>
                  </a:tcPr>
                </a:tc>
                <a:tc>
                  <a:txBody>
                    <a:bodyPr/>
                    <a:lstStyle/>
                    <a:p>
                      <a:pPr algn="ctr"/>
                      <a:r>
                        <a:rPr lang="en-GB" sz="2000" b="1" i="0" dirty="0">
                          <a:solidFill>
                            <a:schemeClr val="tx1"/>
                          </a:solidFill>
                          <a:latin typeface="Century Gothic" panose="020B0502020202020204" pitchFamily="34" charset="0"/>
                        </a:rPr>
                        <a:t>which</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bg1"/>
                    </a:solidFill>
                  </a:tcPr>
                </a:tc>
                <a:tc>
                  <a:txBody>
                    <a:bodyPr/>
                    <a:lstStyle/>
                    <a:p>
                      <a:pPr algn="ctr"/>
                      <a:r>
                        <a:rPr lang="en-GB" sz="2000" b="1" i="0" dirty="0">
                          <a:solidFill>
                            <a:schemeClr val="tx1"/>
                          </a:solidFill>
                          <a:latin typeface="Century Gothic" panose="020B0502020202020204" pitchFamily="34" charset="0"/>
                        </a:rPr>
                        <a:t>sunny</a:t>
                      </a:r>
                    </a:p>
                  </a:txBody>
                  <a:tcPr anchor="ctr">
                    <a:lnL w="12700" cap="flat" cmpd="sng" algn="ctr">
                      <a:no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1991907"/>
                  </a:ext>
                </a:extLst>
              </a:tr>
            </a:tbl>
          </a:graphicData>
        </a:graphic>
      </p:graphicFrame>
    </p:spTree>
    <p:extLst>
      <p:ext uri="{BB962C8B-B14F-4D97-AF65-F5344CB8AC3E}">
        <p14:creationId xmlns:p14="http://schemas.microsoft.com/office/powerpoint/2010/main" val="636014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Write a sentence that uses a pair of commas to separate clauses. </a:t>
            </a: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Use the word bank to help you.</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rgbClr val="FF0000"/>
                </a:solidFill>
                <a:latin typeface="Century Gothic" panose="020B0502020202020204" pitchFamily="34" charset="0"/>
              </a:rPr>
              <a:t>Example answer: The lake, which was freezing cold, was popular with swimmers.</a:t>
            </a:r>
          </a:p>
        </p:txBody>
      </p:sp>
      <p:graphicFrame>
        <p:nvGraphicFramePr>
          <p:cNvPr id="6" name="Table 5">
            <a:extLst>
              <a:ext uri="{FF2B5EF4-FFF2-40B4-BE49-F238E27FC236}">
                <a16:creationId xmlns:a16="http://schemas.microsoft.com/office/drawing/2014/main" id="{2D077CA0-5712-A94C-9DB1-470AA2DBA5F7}"/>
              </a:ext>
            </a:extLst>
          </p:cNvPr>
          <p:cNvGraphicFramePr>
            <a:graphicFrameLocks noGrp="1"/>
          </p:cNvGraphicFramePr>
          <p:nvPr>
            <p:extLst>
              <p:ext uri="{D42A27DB-BD31-4B8C-83A1-F6EECF244321}">
                <p14:modId xmlns:p14="http://schemas.microsoft.com/office/powerpoint/2010/main" val="494259475"/>
              </p:ext>
            </p:extLst>
          </p:nvPr>
        </p:nvGraphicFramePr>
        <p:xfrm>
          <a:off x="2200116" y="2559328"/>
          <a:ext cx="4743768" cy="1997432"/>
        </p:xfrm>
        <a:graphic>
          <a:graphicData uri="http://schemas.openxmlformats.org/drawingml/2006/table">
            <a:tbl>
              <a:tblPr firstRow="1" bandRow="1">
                <a:tableStyleId>{5C22544A-7EE6-4342-B048-85BDC9FD1C3A}</a:tableStyleId>
              </a:tblPr>
              <a:tblGrid>
                <a:gridCol w="1581256">
                  <a:extLst>
                    <a:ext uri="{9D8B030D-6E8A-4147-A177-3AD203B41FA5}">
                      <a16:colId xmlns:a16="http://schemas.microsoft.com/office/drawing/2014/main" val="348027994"/>
                    </a:ext>
                  </a:extLst>
                </a:gridCol>
                <a:gridCol w="1581256">
                  <a:extLst>
                    <a:ext uri="{9D8B030D-6E8A-4147-A177-3AD203B41FA5}">
                      <a16:colId xmlns:a16="http://schemas.microsoft.com/office/drawing/2014/main" val="357707215"/>
                    </a:ext>
                  </a:extLst>
                </a:gridCol>
                <a:gridCol w="1581256">
                  <a:extLst>
                    <a:ext uri="{9D8B030D-6E8A-4147-A177-3AD203B41FA5}">
                      <a16:colId xmlns:a16="http://schemas.microsoft.com/office/drawing/2014/main" val="3415153596"/>
                    </a:ext>
                  </a:extLst>
                </a:gridCol>
              </a:tblGrid>
              <a:tr h="998716">
                <a:tc>
                  <a:txBody>
                    <a:bodyPr/>
                    <a:lstStyle/>
                    <a:p>
                      <a:pPr algn="ctr"/>
                      <a:r>
                        <a:rPr lang="en-GB" sz="2000" b="1" i="0" dirty="0">
                          <a:solidFill>
                            <a:schemeClr val="tx1"/>
                          </a:solidFill>
                          <a:latin typeface="Century Gothic" panose="020B0502020202020204" pitchFamily="34" charset="0"/>
                        </a:rPr>
                        <a:t>lake</a:t>
                      </a:r>
                    </a:p>
                  </a:txBody>
                  <a:tcPr anchor="ctr">
                    <a:lnL w="12700" cap="flat" cmpd="sng" algn="ctr">
                      <a:solidFill>
                        <a:schemeClr val="accent5">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GB" sz="2000" b="1" i="0" dirty="0">
                          <a:solidFill>
                            <a:schemeClr val="tx1"/>
                          </a:solidFill>
                          <a:latin typeface="Century Gothic" panose="020B0502020202020204" pitchFamily="34" charset="0"/>
                        </a:rPr>
                        <a:t>swimmers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GB" sz="2000" b="1" i="0" dirty="0">
                          <a:solidFill>
                            <a:schemeClr val="tx1"/>
                          </a:solidFill>
                          <a:latin typeface="Century Gothic" panose="020B0502020202020204" pitchFamily="34" charset="0"/>
                        </a:rPr>
                        <a:t>cold</a:t>
                      </a:r>
                    </a:p>
                  </a:txBody>
                  <a:tcPr anchor="ctr">
                    <a:lnL w="12700" cap="flat" cmpd="sng" algn="ctr">
                      <a:no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382751756"/>
                  </a:ext>
                </a:extLst>
              </a:tr>
              <a:tr h="998716">
                <a:tc>
                  <a:txBody>
                    <a:bodyPr/>
                    <a:lstStyle/>
                    <a:p>
                      <a:pPr algn="ctr"/>
                      <a:r>
                        <a:rPr lang="en-GB" sz="2000" b="1" i="0" dirty="0">
                          <a:solidFill>
                            <a:schemeClr val="tx1"/>
                          </a:solidFill>
                          <a:latin typeface="Century Gothic" panose="020B0502020202020204" pitchFamily="34" charset="0"/>
                        </a:rPr>
                        <a:t>mountain</a:t>
                      </a:r>
                    </a:p>
                  </a:txBody>
                  <a:tcPr anchor="ctr">
                    <a:lnL w="12700" cap="flat" cmpd="sng" algn="ctr">
                      <a:solidFill>
                        <a:schemeClr val="accent5">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bg1"/>
                    </a:solidFill>
                  </a:tcPr>
                </a:tc>
                <a:tc>
                  <a:txBody>
                    <a:bodyPr/>
                    <a:lstStyle/>
                    <a:p>
                      <a:pPr algn="ctr"/>
                      <a:r>
                        <a:rPr lang="en-GB" sz="2000" b="1" i="0" dirty="0">
                          <a:solidFill>
                            <a:schemeClr val="tx1"/>
                          </a:solidFill>
                          <a:latin typeface="Century Gothic" panose="020B0502020202020204" pitchFamily="34" charset="0"/>
                        </a:rPr>
                        <a:t>which</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bg1"/>
                    </a:solidFill>
                  </a:tcPr>
                </a:tc>
                <a:tc>
                  <a:txBody>
                    <a:bodyPr/>
                    <a:lstStyle/>
                    <a:p>
                      <a:pPr algn="ctr"/>
                      <a:r>
                        <a:rPr lang="en-GB" sz="2000" b="1" i="0" dirty="0">
                          <a:solidFill>
                            <a:schemeClr val="tx1"/>
                          </a:solidFill>
                          <a:latin typeface="Century Gothic" panose="020B0502020202020204" pitchFamily="34" charset="0"/>
                        </a:rPr>
                        <a:t>sunny</a:t>
                      </a:r>
                    </a:p>
                  </a:txBody>
                  <a:tcPr anchor="ctr">
                    <a:lnL w="12700" cap="flat" cmpd="sng" algn="ctr">
                      <a:no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1991907"/>
                  </a:ext>
                </a:extLst>
              </a:tr>
            </a:tbl>
          </a:graphicData>
        </a:graphic>
      </p:graphicFrame>
    </p:spTree>
    <p:extLst>
      <p:ext uri="{BB962C8B-B14F-4D97-AF65-F5344CB8AC3E}">
        <p14:creationId xmlns:p14="http://schemas.microsoft.com/office/powerpoint/2010/main" val="2177198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Which sentence uses a comma correctly?</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A. By setting off straight after lunch, they hoped to reach their destination by teatime.</a:t>
            </a: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B. By setting off, straight after lunch they hoped to reach their destination, by teatime.</a:t>
            </a: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lvl="0" defTabSz="685800">
              <a:defRPr/>
            </a:pPr>
            <a:r>
              <a:rPr lang="en-GB" sz="2000" b="1" dirty="0">
                <a:solidFill>
                  <a:prstClr val="black"/>
                </a:solidFill>
                <a:latin typeface="Century Gothic" panose="020B0502020202020204" pitchFamily="34" charset="0"/>
                <a:sym typeface="Wingdings" panose="05000000000000000000" pitchFamily="2" charset="2"/>
              </a:rPr>
              <a:t>Explain your answer.</a:t>
            </a: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spTree>
    <p:extLst>
      <p:ext uri="{BB962C8B-B14F-4D97-AF65-F5344CB8AC3E}">
        <p14:creationId xmlns:p14="http://schemas.microsoft.com/office/powerpoint/2010/main" val="310986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Which sentence uses a comma correctly?</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rgbClr val="FF0000"/>
                </a:solidFill>
                <a:latin typeface="Century Gothic" panose="020B0502020202020204" pitchFamily="34" charset="0"/>
                <a:sym typeface="Wingdings" panose="05000000000000000000" pitchFamily="2" charset="2"/>
              </a:rPr>
              <a:t>A. By setting off straight after lunch, they hoped to reach their destination by teatime.</a:t>
            </a: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r>
              <a:rPr lang="en-GB" sz="2000" b="1" dirty="0">
                <a:solidFill>
                  <a:schemeClr val="bg1">
                    <a:lumMod val="50000"/>
                  </a:schemeClr>
                </a:solidFill>
                <a:latin typeface="Century Gothic" panose="020B0502020202020204" pitchFamily="34" charset="0"/>
                <a:sym typeface="Wingdings" panose="05000000000000000000" pitchFamily="2" charset="2"/>
              </a:rPr>
              <a:t>B. By setting off, straight after lunch they hoped to reach their destination, by teatime.</a:t>
            </a: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lvl="0" defTabSz="685800">
              <a:defRPr/>
            </a:pPr>
            <a:r>
              <a:rPr lang="en-GB" sz="2000" b="1" dirty="0">
                <a:solidFill>
                  <a:prstClr val="black"/>
                </a:solidFill>
                <a:latin typeface="Century Gothic" panose="020B0502020202020204" pitchFamily="34" charset="0"/>
                <a:sym typeface="Wingdings" panose="05000000000000000000" pitchFamily="2" charset="2"/>
              </a:rPr>
              <a:t>Explain your answer.</a:t>
            </a: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defTabSz="685800">
              <a:defRPr/>
            </a:pPr>
            <a:r>
              <a:rPr lang="en-GB" sz="2000" b="1" dirty="0">
                <a:solidFill>
                  <a:schemeClr val="tx1"/>
                </a:solidFill>
                <a:latin typeface="Century Gothic" panose="020B0502020202020204" pitchFamily="34" charset="0"/>
              </a:rPr>
              <a:t>A uses a comma correctly because…</a:t>
            </a:r>
            <a:endParaRPr lang="en-GB" sz="2000" b="1" dirty="0">
              <a:solidFill>
                <a:srgbClr val="FF0000"/>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spTree>
    <p:extLst>
      <p:ext uri="{BB962C8B-B14F-4D97-AF65-F5344CB8AC3E}">
        <p14:creationId xmlns:p14="http://schemas.microsoft.com/office/powerpoint/2010/main" val="30089283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Which sentence uses a comma correctly?</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rgbClr val="FF0000"/>
                </a:solidFill>
                <a:latin typeface="Century Gothic" panose="020B0502020202020204" pitchFamily="34" charset="0"/>
                <a:sym typeface="Wingdings" panose="05000000000000000000" pitchFamily="2" charset="2"/>
              </a:rPr>
              <a:t>A. By setting off straight after lunch, they hoped to reach their destination by teatime.</a:t>
            </a: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r>
              <a:rPr lang="en-GB" sz="2000" b="1" dirty="0">
                <a:solidFill>
                  <a:schemeClr val="bg1">
                    <a:lumMod val="50000"/>
                  </a:schemeClr>
                </a:solidFill>
                <a:latin typeface="Century Gothic" panose="020B0502020202020204" pitchFamily="34" charset="0"/>
                <a:sym typeface="Wingdings" panose="05000000000000000000" pitchFamily="2" charset="2"/>
              </a:rPr>
              <a:t>B. By setting off, straight after lunch they hoped to reach their destination, by teatime.</a:t>
            </a: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lvl="0" defTabSz="685800">
              <a:defRPr/>
            </a:pPr>
            <a:r>
              <a:rPr lang="en-GB" sz="2000" b="1" dirty="0">
                <a:solidFill>
                  <a:prstClr val="black"/>
                </a:solidFill>
                <a:latin typeface="Century Gothic" panose="020B0502020202020204" pitchFamily="34" charset="0"/>
                <a:sym typeface="Wingdings" panose="05000000000000000000" pitchFamily="2" charset="2"/>
              </a:rPr>
              <a:t>Explain your answer.</a:t>
            </a: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defTabSz="685800">
              <a:defRPr/>
            </a:pPr>
            <a:r>
              <a:rPr lang="en-GB" sz="2000" b="1" dirty="0">
                <a:solidFill>
                  <a:srgbClr val="FF0000"/>
                </a:solidFill>
                <a:latin typeface="Century Gothic" panose="020B0502020202020204" pitchFamily="34" charset="0"/>
              </a:rPr>
              <a:t>A uses a comma correctly because it separates the clauses in the sentence.</a:t>
            </a: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spTree>
    <p:extLst>
      <p:ext uri="{BB962C8B-B14F-4D97-AF65-F5344CB8AC3E}">
        <p14:creationId xmlns:p14="http://schemas.microsoft.com/office/powerpoint/2010/main" val="727433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algn="ctr"/>
            <a:endParaRPr lang="en-GB" sz="2000" b="1" u="sng" dirty="0">
              <a:solidFill>
                <a:schemeClr val="bg2">
                  <a:lumMod val="50000"/>
                </a:schemeClr>
              </a:solidFill>
              <a:latin typeface="Century Gothic" panose="020B0502020202020204" pitchFamily="34" charset="0"/>
            </a:endParaRPr>
          </a:p>
          <a:p>
            <a:r>
              <a:rPr lang="en-GB" sz="2000" b="1" dirty="0" err="1">
                <a:solidFill>
                  <a:schemeClr val="tx1"/>
                </a:solidFill>
                <a:latin typeface="Century Gothic" panose="020B0502020202020204" pitchFamily="34" charset="0"/>
              </a:rPr>
              <a:t>Eesa</a:t>
            </a:r>
            <a:r>
              <a:rPr lang="en-GB" sz="2000" b="1" dirty="0">
                <a:solidFill>
                  <a:schemeClr val="tx1"/>
                </a:solidFill>
                <a:latin typeface="Century Gothic" panose="020B0502020202020204" pitchFamily="34" charset="0"/>
              </a:rPr>
              <a:t> thinks he has used commas correctly for parenthesis.</a:t>
            </a:r>
          </a:p>
          <a:p>
            <a:endParaRPr lang="en-GB" sz="2000" b="1" dirty="0">
              <a:solidFill>
                <a:schemeClr val="tx1"/>
              </a:solidFill>
              <a:latin typeface="Century Gothic" panose="020B0502020202020204" pitchFamily="34" charset="0"/>
            </a:endParaRPr>
          </a:p>
          <a:p>
            <a:pPr fontAlgn="ctr">
              <a:lnSpc>
                <a:spcPct val="150000"/>
              </a:lnSpc>
            </a:pPr>
            <a:r>
              <a:rPr lang="en-GB" sz="2000" b="1" dirty="0">
                <a:solidFill>
                  <a:schemeClr val="tx1"/>
                </a:solidFill>
                <a:latin typeface="Century Gothic" panose="020B0502020202020204" pitchFamily="34" charset="0"/>
              </a:rPr>
              <a:t>She arrived at school, which was in the town centre ten minutes later than planned, because the bus broke down. She thought she was definitely going to be in trouble so ran from the bus stop to her classroom.</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Is he correct? Explain your answer.</a:t>
            </a:r>
          </a:p>
          <a:p>
            <a:pPr lvl="0"/>
            <a:endParaRPr lang="en-GB" sz="2000" b="1" dirty="0">
              <a:solidFill>
                <a:schemeClr val="tx1"/>
              </a:solidFill>
              <a:latin typeface="Century Gothic" panose="020B0502020202020204" pitchFamily="34"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spTree>
    <p:extLst>
      <p:ext uri="{BB962C8B-B14F-4D97-AF65-F5344CB8AC3E}">
        <p14:creationId xmlns:p14="http://schemas.microsoft.com/office/powerpoint/2010/main" val="2932450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algn="ctr"/>
            <a:endParaRPr lang="en-GB" sz="2000" b="1" u="sng" dirty="0">
              <a:solidFill>
                <a:schemeClr val="bg2">
                  <a:lumMod val="50000"/>
                </a:schemeClr>
              </a:solidFill>
              <a:latin typeface="Century Gothic" panose="020B0502020202020204" pitchFamily="34" charset="0"/>
            </a:endParaRPr>
          </a:p>
          <a:p>
            <a:r>
              <a:rPr lang="en-GB" sz="2000" b="1" dirty="0" err="1">
                <a:solidFill>
                  <a:schemeClr val="tx1"/>
                </a:solidFill>
                <a:latin typeface="Century Gothic" panose="020B0502020202020204" pitchFamily="34" charset="0"/>
              </a:rPr>
              <a:t>Eesa</a:t>
            </a:r>
            <a:r>
              <a:rPr lang="en-GB" sz="2000" b="1" dirty="0">
                <a:solidFill>
                  <a:schemeClr val="tx1"/>
                </a:solidFill>
                <a:latin typeface="Century Gothic" panose="020B0502020202020204" pitchFamily="34" charset="0"/>
              </a:rPr>
              <a:t> thinks he has used commas correctly for parenthesis.</a:t>
            </a:r>
          </a:p>
          <a:p>
            <a:endParaRPr lang="en-GB" sz="2000" b="1" dirty="0">
              <a:solidFill>
                <a:schemeClr val="tx1"/>
              </a:solidFill>
              <a:latin typeface="Century Gothic" panose="020B0502020202020204" pitchFamily="34" charset="0"/>
            </a:endParaRPr>
          </a:p>
          <a:p>
            <a:pPr fontAlgn="ctr">
              <a:lnSpc>
                <a:spcPct val="150000"/>
              </a:lnSpc>
            </a:pPr>
            <a:r>
              <a:rPr lang="en-GB" sz="2000" b="1" dirty="0">
                <a:solidFill>
                  <a:schemeClr val="tx1"/>
                </a:solidFill>
                <a:latin typeface="Century Gothic" panose="020B0502020202020204" pitchFamily="34" charset="0"/>
              </a:rPr>
              <a:t>She arrived at school, which was in the town centre ten minutes later than planned, because the bus broke down. She thought she was definitely going to be in trouble so ran from the bus stop to her classroom.</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Is he correct? Explain your answer.</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err="1">
                <a:solidFill>
                  <a:schemeClr val="tx1"/>
                </a:solidFill>
                <a:latin typeface="Century Gothic" panose="020B0502020202020204" pitchFamily="34" charset="0"/>
                <a:sym typeface="Wingdings" panose="05000000000000000000" pitchFamily="2" charset="2"/>
              </a:rPr>
              <a:t>Eesa</a:t>
            </a:r>
            <a:r>
              <a:rPr lang="en-GB" sz="2000" b="1" dirty="0">
                <a:solidFill>
                  <a:schemeClr val="tx1"/>
                </a:solidFill>
                <a:latin typeface="Century Gothic" panose="020B0502020202020204" pitchFamily="34" charset="0"/>
                <a:sym typeface="Wingdings" panose="05000000000000000000" pitchFamily="2" charset="2"/>
              </a:rPr>
              <a:t> is incorrect because…</a:t>
            </a:r>
            <a:endParaRPr lang="en-GB" sz="2000" b="1" dirty="0">
              <a:solidFill>
                <a:srgbClr val="FF0000"/>
              </a:solidFill>
              <a:latin typeface="Century Gothic" panose="020B0502020202020204" pitchFamily="34" charset="0"/>
              <a:sym typeface="Wingdings" panose="05000000000000000000" pitchFamily="2" charset="2"/>
            </a:endParaRPr>
          </a:p>
          <a:p>
            <a:pPr lvl="0"/>
            <a:endParaRPr lang="en-GB" sz="2000" b="1" dirty="0">
              <a:solidFill>
                <a:schemeClr val="tx1"/>
              </a:solidFill>
              <a:latin typeface="Century Gothic" panose="020B0502020202020204" pitchFamily="34"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spTree>
    <p:extLst>
      <p:ext uri="{BB962C8B-B14F-4D97-AF65-F5344CB8AC3E}">
        <p14:creationId xmlns:p14="http://schemas.microsoft.com/office/powerpoint/2010/main" val="707484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algn="ctr"/>
            <a:endParaRPr lang="en-GB" sz="2000" b="1" u="sng" dirty="0">
              <a:solidFill>
                <a:schemeClr val="bg2">
                  <a:lumMod val="50000"/>
                </a:schemeClr>
              </a:solidFill>
              <a:latin typeface="Century Gothic" panose="020B0502020202020204" pitchFamily="34" charset="0"/>
            </a:endParaRPr>
          </a:p>
          <a:p>
            <a:r>
              <a:rPr lang="en-GB" sz="2000" b="1" dirty="0" err="1">
                <a:solidFill>
                  <a:schemeClr val="tx1"/>
                </a:solidFill>
                <a:latin typeface="Century Gothic" panose="020B0502020202020204" pitchFamily="34" charset="0"/>
              </a:rPr>
              <a:t>Eesa</a:t>
            </a:r>
            <a:r>
              <a:rPr lang="en-GB" sz="2000" b="1" dirty="0">
                <a:solidFill>
                  <a:schemeClr val="tx1"/>
                </a:solidFill>
                <a:latin typeface="Century Gothic" panose="020B0502020202020204" pitchFamily="34" charset="0"/>
              </a:rPr>
              <a:t> thinks he has used commas correctly for parenthesis.</a:t>
            </a:r>
          </a:p>
          <a:p>
            <a:endParaRPr lang="en-GB" sz="2000" b="1" dirty="0">
              <a:solidFill>
                <a:schemeClr val="tx1"/>
              </a:solidFill>
              <a:latin typeface="Century Gothic" panose="020B0502020202020204" pitchFamily="34" charset="0"/>
            </a:endParaRPr>
          </a:p>
          <a:p>
            <a:pPr fontAlgn="ctr">
              <a:lnSpc>
                <a:spcPct val="150000"/>
              </a:lnSpc>
            </a:pPr>
            <a:r>
              <a:rPr lang="en-GB" sz="2000" b="1" dirty="0">
                <a:solidFill>
                  <a:schemeClr val="tx1"/>
                </a:solidFill>
                <a:latin typeface="Century Gothic" panose="020B0502020202020204" pitchFamily="34" charset="0"/>
              </a:rPr>
              <a:t>She arrived at school, which was in the town centre ten minutes later than planned, because the bus broke down. She thought she was definitely going to be in trouble so ran from the bus stop to her classroom.</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Is he correct? Explain your answer.</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err="1">
                <a:solidFill>
                  <a:srgbClr val="FF0000"/>
                </a:solidFill>
                <a:latin typeface="Century Gothic" panose="020B0502020202020204" pitchFamily="34" charset="0"/>
                <a:sym typeface="Wingdings" panose="05000000000000000000" pitchFamily="2" charset="2"/>
              </a:rPr>
              <a:t>Eesa</a:t>
            </a:r>
            <a:r>
              <a:rPr lang="en-GB" sz="2000" b="1" dirty="0">
                <a:solidFill>
                  <a:srgbClr val="FF0000"/>
                </a:solidFill>
                <a:latin typeface="Century Gothic" panose="020B0502020202020204" pitchFamily="34" charset="0"/>
                <a:sym typeface="Wingdings" panose="05000000000000000000" pitchFamily="2" charset="2"/>
              </a:rPr>
              <a:t> is incorrect because </a:t>
            </a:r>
            <a:r>
              <a:rPr lang="en-GB" sz="2000" b="1" dirty="0">
                <a:solidFill>
                  <a:srgbClr val="FF0000"/>
                </a:solidFill>
                <a:latin typeface="Century Gothic" panose="020B0502020202020204" pitchFamily="34" charset="0"/>
              </a:rPr>
              <a:t>he has not used a pair of commas around the extra information. There should be a comma after ‘centre’.</a:t>
            </a:r>
          </a:p>
          <a:p>
            <a:endParaRPr lang="en-GB" sz="2000" b="1" dirty="0">
              <a:solidFill>
                <a:srgbClr val="FF0000"/>
              </a:solidFill>
              <a:latin typeface="Century Gothic" panose="020B0502020202020204" pitchFamily="34" charset="0"/>
              <a:sym typeface="Wingdings" panose="05000000000000000000" pitchFamily="2" charset="2"/>
            </a:endParaRPr>
          </a:p>
          <a:p>
            <a:pPr lvl="0"/>
            <a:endParaRPr lang="en-GB" sz="2000" b="1" dirty="0">
              <a:solidFill>
                <a:schemeClr val="tx1"/>
              </a:solidFill>
              <a:latin typeface="Century Gothic" panose="020B0502020202020204" pitchFamily="34"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spTree>
    <p:extLst>
      <p:ext uri="{BB962C8B-B14F-4D97-AF65-F5344CB8AC3E}">
        <p14:creationId xmlns:p14="http://schemas.microsoft.com/office/powerpoint/2010/main" val="3970377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Tick the statements which are true.</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I should use a comma to separate items in a list.</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I should use a comma at the end of a sentence.</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I should use a comma to replace a conjunction.</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I should use a comma to mark clauses.</a:t>
            </a:r>
          </a:p>
          <a:p>
            <a:pPr marL="88900" algn="ctr"/>
            <a:endParaRPr lang="en-GB" sz="2800" dirty="0">
              <a:solidFill>
                <a:schemeClr val="bg2">
                  <a:lumMod val="25000"/>
                </a:schemeClr>
              </a:solidFill>
              <a:latin typeface="SassoonCRInfantMedium" panose="02000603020000020003" pitchFamily="2" charset="0"/>
            </a:endParaRPr>
          </a:p>
        </p:txBody>
      </p:sp>
    </p:spTree>
    <p:extLst>
      <p:ext uri="{BB962C8B-B14F-4D97-AF65-F5344CB8AC3E}">
        <p14:creationId xmlns:p14="http://schemas.microsoft.com/office/powerpoint/2010/main" val="1035052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Tick the statements which are true.</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I should use a comma to separate items in a list. </a:t>
            </a:r>
            <a:r>
              <a:rPr lang="en-GB" sz="2000" b="1" dirty="0">
                <a:solidFill>
                  <a:srgbClr val="FF0000"/>
                </a:solidFill>
                <a:latin typeface="Century Gothic" panose="020B0502020202020204" pitchFamily="34" charset="0"/>
                <a:sym typeface="Wingdings" panose="05000000000000000000" pitchFamily="2" charset="2"/>
              </a:rPr>
              <a:t></a:t>
            </a:r>
            <a:endParaRPr lang="en-GB" sz="2000" b="1" dirty="0">
              <a:solidFill>
                <a:srgbClr val="FF0000"/>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I should use a comma at the end of a sentence.</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I should use a comma to replace a conjunction.</a:t>
            </a: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I should use a comma to mark clauses. </a:t>
            </a:r>
            <a:r>
              <a:rPr lang="en-GB" sz="2000" b="1" dirty="0">
                <a:solidFill>
                  <a:srgbClr val="FF0000"/>
                </a:solidFill>
                <a:latin typeface="Century Gothic" panose="020B0502020202020204" pitchFamily="34" charset="0"/>
                <a:sym typeface="Wingdings" panose="05000000000000000000" pitchFamily="2" charset="2"/>
              </a:rPr>
              <a:t></a:t>
            </a:r>
            <a:endParaRPr lang="en-GB" sz="2000" b="1" dirty="0">
              <a:solidFill>
                <a:srgbClr val="FF0000"/>
              </a:solidFill>
              <a:latin typeface="Century Gothic" panose="020B0502020202020204" pitchFamily="34" charset="0"/>
            </a:endParaRPr>
          </a:p>
          <a:p>
            <a:endParaRPr lang="en-GB" sz="2000" b="1" dirty="0">
              <a:solidFill>
                <a:srgbClr val="FF0000"/>
              </a:solidFill>
              <a:latin typeface="Century Gothic" panose="020B0502020202020204" pitchFamily="34" charset="0"/>
            </a:endParaRPr>
          </a:p>
          <a:p>
            <a:pPr marL="88900" algn="ctr"/>
            <a:endParaRPr lang="en-GB" sz="2800" dirty="0">
              <a:solidFill>
                <a:schemeClr val="bg2">
                  <a:lumMod val="25000"/>
                </a:schemeClr>
              </a:solidFill>
              <a:latin typeface="SassoonCRInfantMedium" panose="02000603020000020003" pitchFamily="2" charset="0"/>
            </a:endParaRPr>
          </a:p>
        </p:txBody>
      </p:sp>
    </p:spTree>
    <p:extLst>
      <p:ext uri="{BB962C8B-B14F-4D97-AF65-F5344CB8AC3E}">
        <p14:creationId xmlns:p14="http://schemas.microsoft.com/office/powerpoint/2010/main" val="1665062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rgbClr val="FF0000"/>
                </a:solidFill>
              </a:rPr>
              <a:t>Parenthesis</a:t>
            </a:r>
            <a:r>
              <a:rPr lang="en-GB" dirty="0">
                <a:solidFill>
                  <a:srgbClr val="FF0000"/>
                </a:solidFill>
              </a:rPr>
              <a:t> is a word, phrase or sentence that is put in writing as extra information or an afterthought. If the </a:t>
            </a:r>
            <a:r>
              <a:rPr lang="en-GB" b="1" dirty="0">
                <a:solidFill>
                  <a:srgbClr val="FF0000"/>
                </a:solidFill>
              </a:rPr>
              <a:t>parenthesis</a:t>
            </a:r>
            <a:r>
              <a:rPr lang="en-GB" dirty="0">
                <a:solidFill>
                  <a:srgbClr val="FF0000"/>
                </a:solidFill>
              </a:rPr>
              <a:t> is taken away, the passage would still be complete without it</a:t>
            </a:r>
            <a:endParaRPr lang="en-GB" sz="1600" dirty="0">
              <a:solidFill>
                <a:srgbClr val="FF0000"/>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Underline where a comma has been used for parenthesis. </a:t>
            </a:r>
          </a:p>
          <a:p>
            <a:pPr lvl="0" defTabSz="685800">
              <a:defRPr/>
            </a:pPr>
            <a:r>
              <a:rPr lang="en-GB" sz="2000" b="1" dirty="0">
                <a:solidFill>
                  <a:schemeClr val="tx1"/>
                </a:solidFill>
                <a:latin typeface="Century Gothic" panose="020B0502020202020204" pitchFamily="34" charset="0"/>
              </a:rPr>
              <a:t>Circle where a comma has been used to separate a clause.</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marL="457200" lvl="0" indent="-457200" defTabSz="685800">
              <a:buFont typeface="+mj-lt"/>
              <a:buAutoNum type="alphaUcPeriod"/>
              <a:defRPr/>
            </a:pPr>
            <a:r>
              <a:rPr lang="en-GB" sz="2400" b="1" dirty="0">
                <a:solidFill>
                  <a:schemeClr val="tx1"/>
                </a:solidFill>
                <a:latin typeface="Century Gothic" panose="020B0502020202020204" pitchFamily="34" charset="0"/>
              </a:rPr>
              <a:t>Having already run ten miles that morning, Dan didn’t feel like walking the dog in the afternoon.</a:t>
            </a:r>
          </a:p>
          <a:p>
            <a:pPr marL="457200" lvl="0" indent="-457200" defTabSz="685800">
              <a:buFont typeface="+mj-lt"/>
              <a:buAutoNum type="alphaUcPeriod"/>
              <a:defRPr/>
            </a:pPr>
            <a:endParaRPr lang="en-GB" sz="2400" b="1" dirty="0">
              <a:solidFill>
                <a:schemeClr val="tx1"/>
              </a:solidFill>
              <a:latin typeface="Century Gothic" panose="020B0502020202020204" pitchFamily="34" charset="0"/>
            </a:endParaRPr>
          </a:p>
          <a:p>
            <a:pPr marL="457200" lvl="0" indent="-457200" defTabSz="685800">
              <a:buFont typeface="+mj-lt"/>
              <a:buAutoNum type="alphaUcPeriod"/>
              <a:defRPr/>
            </a:pPr>
            <a:r>
              <a:rPr lang="en-GB" sz="2400" b="1" dirty="0">
                <a:solidFill>
                  <a:schemeClr val="tx1"/>
                </a:solidFill>
                <a:latin typeface="Century Gothic" panose="020B0502020202020204" pitchFamily="34" charset="0"/>
              </a:rPr>
              <a:t>Dan, who was 17, wanted to run his first marathon by the end of the year.</a:t>
            </a:r>
          </a:p>
          <a:p>
            <a:pPr lvl="0" defTabSz="685800">
              <a:defRPr/>
            </a:pPr>
            <a:endParaRPr lang="en-GB" sz="2000" b="1" dirty="0">
              <a:solidFill>
                <a:schemeClr val="tx1"/>
              </a:solidFill>
              <a:latin typeface="Century Gothic" panose="020B0502020202020204" pitchFamily="34" charset="0"/>
            </a:endParaRPr>
          </a:p>
        </p:txBody>
      </p:sp>
      <p:sp>
        <p:nvSpPr>
          <p:cNvPr id="2" name="Freeform 1"/>
          <p:cNvSpPr/>
          <p:nvPr/>
        </p:nvSpPr>
        <p:spPr>
          <a:xfrm>
            <a:off x="1483112" y="1048215"/>
            <a:ext cx="4906670" cy="479502"/>
          </a:xfrm>
          <a:custGeom>
            <a:avLst/>
            <a:gdLst>
              <a:gd name="connsiteX0" fmla="*/ 0 w 4906670"/>
              <a:gd name="connsiteY0" fmla="*/ 0 h 479502"/>
              <a:gd name="connsiteX1" fmla="*/ 345688 w 4906670"/>
              <a:gd name="connsiteY1" fmla="*/ 33453 h 479502"/>
              <a:gd name="connsiteX2" fmla="*/ 591015 w 4906670"/>
              <a:gd name="connsiteY2" fmla="*/ 78058 h 479502"/>
              <a:gd name="connsiteX3" fmla="*/ 635620 w 4906670"/>
              <a:gd name="connsiteY3" fmla="*/ 66907 h 479502"/>
              <a:gd name="connsiteX4" fmla="*/ 758283 w 4906670"/>
              <a:gd name="connsiteY4" fmla="*/ 55756 h 479502"/>
              <a:gd name="connsiteX5" fmla="*/ 825190 w 4906670"/>
              <a:gd name="connsiteY5" fmla="*/ 44605 h 479502"/>
              <a:gd name="connsiteX6" fmla="*/ 925551 w 4906670"/>
              <a:gd name="connsiteY6" fmla="*/ 33453 h 479502"/>
              <a:gd name="connsiteX7" fmla="*/ 1304693 w 4906670"/>
              <a:gd name="connsiteY7" fmla="*/ 44605 h 479502"/>
              <a:gd name="connsiteX8" fmla="*/ 1371600 w 4906670"/>
              <a:gd name="connsiteY8" fmla="*/ 55756 h 479502"/>
              <a:gd name="connsiteX9" fmla="*/ 1516566 w 4906670"/>
              <a:gd name="connsiteY9" fmla="*/ 78058 h 479502"/>
              <a:gd name="connsiteX10" fmla="*/ 1717288 w 4906670"/>
              <a:gd name="connsiteY10" fmla="*/ 122663 h 479502"/>
              <a:gd name="connsiteX11" fmla="*/ 1784195 w 4906670"/>
              <a:gd name="connsiteY11" fmla="*/ 167268 h 479502"/>
              <a:gd name="connsiteX12" fmla="*/ 2419815 w 4906670"/>
              <a:gd name="connsiteY12" fmla="*/ 189570 h 479502"/>
              <a:gd name="connsiteX13" fmla="*/ 2687444 w 4906670"/>
              <a:gd name="connsiteY13" fmla="*/ 200722 h 479502"/>
              <a:gd name="connsiteX14" fmla="*/ 3802566 w 4906670"/>
              <a:gd name="connsiteY14" fmla="*/ 223024 h 479502"/>
              <a:gd name="connsiteX15" fmla="*/ 4192859 w 4906670"/>
              <a:gd name="connsiteY15" fmla="*/ 211873 h 479502"/>
              <a:gd name="connsiteX16" fmla="*/ 4360127 w 4906670"/>
              <a:gd name="connsiteY16" fmla="*/ 189570 h 479502"/>
              <a:gd name="connsiteX17" fmla="*/ 4694664 w 4906670"/>
              <a:gd name="connsiteY17" fmla="*/ 200722 h 479502"/>
              <a:gd name="connsiteX18" fmla="*/ 4783873 w 4906670"/>
              <a:gd name="connsiteY18" fmla="*/ 267629 h 479502"/>
              <a:gd name="connsiteX19" fmla="*/ 4817327 w 4906670"/>
              <a:gd name="connsiteY19" fmla="*/ 289931 h 479502"/>
              <a:gd name="connsiteX20" fmla="*/ 4839629 w 4906670"/>
              <a:gd name="connsiteY20" fmla="*/ 312234 h 479502"/>
              <a:gd name="connsiteX21" fmla="*/ 4850781 w 4906670"/>
              <a:gd name="connsiteY21" fmla="*/ 345687 h 479502"/>
              <a:gd name="connsiteX22" fmla="*/ 4895386 w 4906670"/>
              <a:gd name="connsiteY22" fmla="*/ 390292 h 479502"/>
              <a:gd name="connsiteX23" fmla="*/ 4906537 w 4906670"/>
              <a:gd name="connsiteY23" fmla="*/ 479502 h 479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906670" h="479502">
                <a:moveTo>
                  <a:pt x="0" y="0"/>
                </a:moveTo>
                <a:cubicBezTo>
                  <a:pt x="115229" y="11151"/>
                  <a:pt x="230917" y="18295"/>
                  <a:pt x="345688" y="33453"/>
                </a:cubicBezTo>
                <a:cubicBezTo>
                  <a:pt x="428089" y="44336"/>
                  <a:pt x="508446" y="68531"/>
                  <a:pt x="591015" y="78058"/>
                </a:cubicBezTo>
                <a:cubicBezTo>
                  <a:pt x="606240" y="79815"/>
                  <a:pt x="620429" y="68932"/>
                  <a:pt x="635620" y="66907"/>
                </a:cubicBezTo>
                <a:cubicBezTo>
                  <a:pt x="676316" y="61481"/>
                  <a:pt x="717508" y="60553"/>
                  <a:pt x="758283" y="55756"/>
                </a:cubicBezTo>
                <a:cubicBezTo>
                  <a:pt x="780738" y="53114"/>
                  <a:pt x="802778" y="47593"/>
                  <a:pt x="825190" y="44605"/>
                </a:cubicBezTo>
                <a:cubicBezTo>
                  <a:pt x="858554" y="40156"/>
                  <a:pt x="892097" y="37170"/>
                  <a:pt x="925551" y="33453"/>
                </a:cubicBezTo>
                <a:cubicBezTo>
                  <a:pt x="1051932" y="37170"/>
                  <a:pt x="1178415" y="38291"/>
                  <a:pt x="1304693" y="44605"/>
                </a:cubicBezTo>
                <a:cubicBezTo>
                  <a:pt x="1327275" y="45734"/>
                  <a:pt x="1349253" y="52318"/>
                  <a:pt x="1371600" y="55756"/>
                </a:cubicBezTo>
                <a:cubicBezTo>
                  <a:pt x="1396459" y="59580"/>
                  <a:pt x="1488751" y="71639"/>
                  <a:pt x="1516566" y="78058"/>
                </a:cubicBezTo>
                <a:cubicBezTo>
                  <a:pt x="1767047" y="135862"/>
                  <a:pt x="1364574" y="58534"/>
                  <a:pt x="1717288" y="122663"/>
                </a:cubicBezTo>
                <a:cubicBezTo>
                  <a:pt x="1739590" y="137531"/>
                  <a:pt x="1757911" y="162011"/>
                  <a:pt x="1784195" y="167268"/>
                </a:cubicBezTo>
                <a:cubicBezTo>
                  <a:pt x="2029521" y="216332"/>
                  <a:pt x="1821001" y="178055"/>
                  <a:pt x="2419815" y="189570"/>
                </a:cubicBezTo>
                <a:cubicBezTo>
                  <a:pt x="2509025" y="193287"/>
                  <a:pt x="2598173" y="199053"/>
                  <a:pt x="2687444" y="200722"/>
                </a:cubicBezTo>
                <a:lnTo>
                  <a:pt x="3802566" y="223024"/>
                </a:lnTo>
                <a:lnTo>
                  <a:pt x="4192859" y="211873"/>
                </a:lnTo>
                <a:cubicBezTo>
                  <a:pt x="4299111" y="207253"/>
                  <a:pt x="4287515" y="207724"/>
                  <a:pt x="4360127" y="189570"/>
                </a:cubicBezTo>
                <a:cubicBezTo>
                  <a:pt x="4471639" y="193287"/>
                  <a:pt x="4584151" y="185373"/>
                  <a:pt x="4694664" y="200722"/>
                </a:cubicBezTo>
                <a:cubicBezTo>
                  <a:pt x="4741749" y="207262"/>
                  <a:pt x="4753824" y="243590"/>
                  <a:pt x="4783873" y="267629"/>
                </a:cubicBezTo>
                <a:cubicBezTo>
                  <a:pt x="4794338" y="276001"/>
                  <a:pt x="4806862" y="281559"/>
                  <a:pt x="4817327" y="289931"/>
                </a:cubicBezTo>
                <a:cubicBezTo>
                  <a:pt x="4825537" y="296499"/>
                  <a:pt x="4832195" y="304800"/>
                  <a:pt x="4839629" y="312234"/>
                </a:cubicBezTo>
                <a:cubicBezTo>
                  <a:pt x="4843346" y="323385"/>
                  <a:pt x="4843949" y="336122"/>
                  <a:pt x="4850781" y="345687"/>
                </a:cubicBezTo>
                <a:cubicBezTo>
                  <a:pt x="4863003" y="362797"/>
                  <a:pt x="4895386" y="390292"/>
                  <a:pt x="4895386" y="390292"/>
                </a:cubicBezTo>
                <a:cubicBezTo>
                  <a:pt x="4908724" y="456983"/>
                  <a:pt x="4906537" y="427095"/>
                  <a:pt x="4906537" y="47950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Freeform 2"/>
          <p:cNvSpPr/>
          <p:nvPr/>
        </p:nvSpPr>
        <p:spPr>
          <a:xfrm>
            <a:off x="1505415" y="1070517"/>
            <a:ext cx="45005" cy="111512"/>
          </a:xfrm>
          <a:custGeom>
            <a:avLst/>
            <a:gdLst>
              <a:gd name="connsiteX0" fmla="*/ 0 w 45005"/>
              <a:gd name="connsiteY0" fmla="*/ 0 h 111512"/>
              <a:gd name="connsiteX1" fmla="*/ 44605 w 45005"/>
              <a:gd name="connsiteY1" fmla="*/ 100361 h 111512"/>
              <a:gd name="connsiteX2" fmla="*/ 44605 w 45005"/>
              <a:gd name="connsiteY2" fmla="*/ 111512 h 111512"/>
            </a:gdLst>
            <a:ahLst/>
            <a:cxnLst>
              <a:cxn ang="0">
                <a:pos x="connsiteX0" y="connsiteY0"/>
              </a:cxn>
              <a:cxn ang="0">
                <a:pos x="connsiteX1" y="connsiteY1"/>
              </a:cxn>
              <a:cxn ang="0">
                <a:pos x="connsiteX2" y="connsiteY2"/>
              </a:cxn>
            </a:cxnLst>
            <a:rect l="l" t="t" r="r" b="b"/>
            <a:pathLst>
              <a:path w="45005" h="111512">
                <a:moveTo>
                  <a:pt x="0" y="0"/>
                </a:moveTo>
                <a:cubicBezTo>
                  <a:pt x="18517" y="37034"/>
                  <a:pt x="35087" y="62291"/>
                  <a:pt x="44605" y="100361"/>
                </a:cubicBezTo>
                <a:cubicBezTo>
                  <a:pt x="45507" y="103967"/>
                  <a:pt x="44605" y="107795"/>
                  <a:pt x="44605" y="11151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Freeform 3"/>
          <p:cNvSpPr/>
          <p:nvPr/>
        </p:nvSpPr>
        <p:spPr>
          <a:xfrm>
            <a:off x="1538868" y="958605"/>
            <a:ext cx="144966" cy="89610"/>
          </a:xfrm>
          <a:custGeom>
            <a:avLst/>
            <a:gdLst>
              <a:gd name="connsiteX0" fmla="*/ 0 w 144966"/>
              <a:gd name="connsiteY0" fmla="*/ 89610 h 89610"/>
              <a:gd name="connsiteX1" fmla="*/ 66908 w 144966"/>
              <a:gd name="connsiteY1" fmla="*/ 33854 h 89610"/>
              <a:gd name="connsiteX2" fmla="*/ 100361 w 144966"/>
              <a:gd name="connsiteY2" fmla="*/ 22702 h 89610"/>
              <a:gd name="connsiteX3" fmla="*/ 144966 w 144966"/>
              <a:gd name="connsiteY3" fmla="*/ 400 h 89610"/>
            </a:gdLst>
            <a:ahLst/>
            <a:cxnLst>
              <a:cxn ang="0">
                <a:pos x="connsiteX0" y="connsiteY0"/>
              </a:cxn>
              <a:cxn ang="0">
                <a:pos x="connsiteX1" y="connsiteY1"/>
              </a:cxn>
              <a:cxn ang="0">
                <a:pos x="connsiteX2" y="connsiteY2"/>
              </a:cxn>
              <a:cxn ang="0">
                <a:pos x="connsiteX3" y="connsiteY3"/>
              </a:cxn>
            </a:cxnLst>
            <a:rect l="l" t="t" r="r" b="b"/>
            <a:pathLst>
              <a:path w="144966" h="89610">
                <a:moveTo>
                  <a:pt x="0" y="89610"/>
                </a:moveTo>
                <a:cubicBezTo>
                  <a:pt x="22303" y="71025"/>
                  <a:pt x="42752" y="49958"/>
                  <a:pt x="66908" y="33854"/>
                </a:cubicBezTo>
                <a:cubicBezTo>
                  <a:pt x="76688" y="27334"/>
                  <a:pt x="90282" y="28750"/>
                  <a:pt x="100361" y="22702"/>
                </a:cubicBezTo>
                <a:cubicBezTo>
                  <a:pt x="146291" y="-4857"/>
                  <a:pt x="99161" y="400"/>
                  <a:pt x="144966" y="40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917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Underline where a comma has been used for parenthesis. </a:t>
            </a:r>
          </a:p>
          <a:p>
            <a:pPr lvl="0" defTabSz="685800">
              <a:defRPr/>
            </a:pPr>
            <a:r>
              <a:rPr lang="en-GB" sz="2000" b="1" dirty="0">
                <a:solidFill>
                  <a:schemeClr val="tx1"/>
                </a:solidFill>
                <a:latin typeface="Century Gothic" panose="020B0502020202020204" pitchFamily="34" charset="0"/>
              </a:rPr>
              <a:t>Circle where a comma has been used to separate a clause.</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marL="457200" lvl="0" indent="-457200" defTabSz="685800">
              <a:buFont typeface="+mj-lt"/>
              <a:buAutoNum type="alphaUcPeriod"/>
              <a:defRPr/>
            </a:pPr>
            <a:r>
              <a:rPr lang="en-GB" sz="2400" b="1" dirty="0">
                <a:solidFill>
                  <a:schemeClr val="tx1"/>
                </a:solidFill>
                <a:latin typeface="Century Gothic" panose="020B0502020202020204" pitchFamily="34" charset="0"/>
              </a:rPr>
              <a:t>Having already run ten miles that morning</a:t>
            </a:r>
            <a:r>
              <a:rPr lang="en-GB" sz="2400" b="1" dirty="0">
                <a:solidFill>
                  <a:srgbClr val="FF0000"/>
                </a:solidFill>
                <a:latin typeface="Century Gothic" panose="020B0502020202020204" pitchFamily="34" charset="0"/>
              </a:rPr>
              <a:t>,</a:t>
            </a:r>
            <a:r>
              <a:rPr lang="en-GB" sz="2400" b="1" dirty="0">
                <a:solidFill>
                  <a:schemeClr val="tx1"/>
                </a:solidFill>
                <a:latin typeface="Century Gothic" panose="020B0502020202020204" pitchFamily="34" charset="0"/>
              </a:rPr>
              <a:t> Dan didn’t feel like walking the dog in the afternoon.</a:t>
            </a:r>
          </a:p>
          <a:p>
            <a:pPr marL="457200" lvl="0" indent="-457200" defTabSz="685800">
              <a:buFont typeface="+mj-lt"/>
              <a:buAutoNum type="alphaUcPeriod"/>
              <a:defRPr/>
            </a:pPr>
            <a:endParaRPr lang="en-GB" sz="2400" b="1" dirty="0">
              <a:solidFill>
                <a:schemeClr val="tx1"/>
              </a:solidFill>
              <a:latin typeface="Century Gothic" panose="020B0502020202020204" pitchFamily="34" charset="0"/>
            </a:endParaRPr>
          </a:p>
          <a:p>
            <a:pPr marL="457200" lvl="0" indent="-457200" defTabSz="685800">
              <a:buFont typeface="+mj-lt"/>
              <a:buAutoNum type="alphaUcPeriod"/>
              <a:defRPr/>
            </a:pPr>
            <a:r>
              <a:rPr lang="en-GB" sz="2400" b="1" dirty="0">
                <a:solidFill>
                  <a:schemeClr val="tx1"/>
                </a:solidFill>
                <a:latin typeface="Century Gothic" panose="020B0502020202020204" pitchFamily="34" charset="0"/>
              </a:rPr>
              <a:t>Dan</a:t>
            </a:r>
            <a:r>
              <a:rPr lang="en-GB" sz="2400" b="1" u="sng" dirty="0">
                <a:solidFill>
                  <a:srgbClr val="FF0000"/>
                </a:solidFill>
                <a:latin typeface="Century Gothic" panose="020B0502020202020204" pitchFamily="34" charset="0"/>
              </a:rPr>
              <a:t>, who was 17,</a:t>
            </a:r>
            <a:r>
              <a:rPr lang="en-GB" sz="2400" b="1" dirty="0">
                <a:solidFill>
                  <a:srgbClr val="FF0000"/>
                </a:solidFill>
                <a:latin typeface="Century Gothic" panose="020B0502020202020204" pitchFamily="34" charset="0"/>
              </a:rPr>
              <a:t> </a:t>
            </a:r>
            <a:r>
              <a:rPr lang="en-GB" sz="2400" b="1" dirty="0">
                <a:solidFill>
                  <a:schemeClr val="tx1"/>
                </a:solidFill>
                <a:latin typeface="Century Gothic" panose="020B0502020202020204" pitchFamily="34" charset="0"/>
              </a:rPr>
              <a:t>wanted to run his first marathon by the end of the year.</a:t>
            </a:r>
          </a:p>
          <a:p>
            <a:pPr lvl="0" defTabSz="685800">
              <a:defRPr/>
            </a:pPr>
            <a:endParaRPr lang="en-GB" sz="2000" b="1" dirty="0">
              <a:solidFill>
                <a:schemeClr val="tx1"/>
              </a:solidFill>
              <a:latin typeface="Century Gothic" panose="020B0502020202020204" pitchFamily="34" charset="0"/>
            </a:endParaRPr>
          </a:p>
        </p:txBody>
      </p:sp>
      <p:sp>
        <p:nvSpPr>
          <p:cNvPr id="2" name="Oval 1">
            <a:extLst>
              <a:ext uri="{FF2B5EF4-FFF2-40B4-BE49-F238E27FC236}">
                <a16:creationId xmlns:a16="http://schemas.microsoft.com/office/drawing/2014/main" id="{D190C7E3-2FD3-9148-AE68-1BAB6FC10A30}"/>
              </a:ext>
            </a:extLst>
          </p:cNvPr>
          <p:cNvSpPr/>
          <p:nvPr/>
        </p:nvSpPr>
        <p:spPr>
          <a:xfrm>
            <a:off x="6908546" y="2260646"/>
            <a:ext cx="252249" cy="2520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67191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True or false? </a:t>
            </a:r>
          </a:p>
          <a:p>
            <a:pPr lvl="0" defTabSz="685800">
              <a:defRPr/>
            </a:pPr>
            <a:r>
              <a:rPr lang="en-GB" sz="2000" b="1" dirty="0">
                <a:solidFill>
                  <a:schemeClr val="tx1"/>
                </a:solidFill>
                <a:latin typeface="Century Gothic" panose="020B0502020202020204" pitchFamily="34" charset="0"/>
              </a:rPr>
              <a:t>The comma has been used to show parenthesis.</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The house on the hill, which was very spooky, looked like it hadn’t been lived in for a long time.</a:t>
            </a:r>
          </a:p>
          <a:p>
            <a:pPr algn="ctr"/>
            <a:endParaRPr lang="en-GB" sz="2000" b="1" u="sng" dirty="0">
              <a:solidFill>
                <a:schemeClr val="bg2">
                  <a:lumMod val="50000"/>
                </a:schemeClr>
              </a:solidFill>
              <a:latin typeface="Century Gothic" panose="020B0502020202020204" pitchFamily="34" charset="0"/>
            </a:endParaRPr>
          </a:p>
        </p:txBody>
      </p:sp>
    </p:spTree>
    <p:extLst>
      <p:ext uri="{BB962C8B-B14F-4D97-AF65-F5344CB8AC3E}">
        <p14:creationId xmlns:p14="http://schemas.microsoft.com/office/powerpoint/2010/main" val="210950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True or false? </a:t>
            </a:r>
          </a:p>
          <a:p>
            <a:pPr lvl="0" defTabSz="685800">
              <a:defRPr/>
            </a:pPr>
            <a:r>
              <a:rPr lang="en-GB" sz="2000" b="1" dirty="0">
                <a:solidFill>
                  <a:schemeClr val="tx1"/>
                </a:solidFill>
                <a:latin typeface="Century Gothic" panose="020B0502020202020204" pitchFamily="34" charset="0"/>
              </a:rPr>
              <a:t>The comma has been used to show parenthesis.</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The house on the hill, which was very spooky, looked like it hadn’t been lived in for a long time.</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smtClean="0">
                <a:solidFill>
                  <a:srgbClr val="FF0000"/>
                </a:solidFill>
                <a:latin typeface="Century Gothic" panose="020B0502020202020204" pitchFamily="34" charset="0"/>
              </a:rPr>
              <a:t>True because if the information within the commas was removed the sentence would still make sense</a:t>
            </a:r>
            <a:endParaRPr lang="en-GB" sz="2000" b="1" dirty="0">
              <a:solidFill>
                <a:srgbClr val="FF0000"/>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p:txBody>
      </p:sp>
    </p:spTree>
    <p:extLst>
      <p:ext uri="{BB962C8B-B14F-4D97-AF65-F5344CB8AC3E}">
        <p14:creationId xmlns:p14="http://schemas.microsoft.com/office/powerpoint/2010/main" val="2263361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How have the commas been used </a:t>
            </a:r>
            <a:r>
              <a:rPr lang="en-GB" sz="2000" b="1" dirty="0" smtClean="0">
                <a:solidFill>
                  <a:schemeClr val="tx1"/>
                </a:solidFill>
                <a:latin typeface="Century Gothic" panose="020B0502020202020204" pitchFamily="34" charset="0"/>
              </a:rPr>
              <a:t>correctly in </a:t>
            </a:r>
            <a:r>
              <a:rPr lang="en-GB" sz="2000" b="1" dirty="0">
                <a:solidFill>
                  <a:schemeClr val="tx1"/>
                </a:solidFill>
                <a:latin typeface="Century Gothic" panose="020B0502020202020204" pitchFamily="34" charset="0"/>
              </a:rPr>
              <a:t>the sentences below?</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marL="342900" lvl="0" indent="-342900" defTabSz="685800">
              <a:buFontTx/>
              <a:buAutoNum type="alphaUcPeriod"/>
              <a:defRPr/>
            </a:pPr>
            <a:r>
              <a:rPr lang="en-GB" sz="2000" b="1" dirty="0">
                <a:solidFill>
                  <a:schemeClr val="tx1"/>
                </a:solidFill>
                <a:latin typeface="Century Gothic" panose="020B0502020202020204" pitchFamily="34" charset="0"/>
              </a:rPr>
              <a:t>They were all still so hungry, even though they had just eaten a huge meal.</a:t>
            </a:r>
          </a:p>
          <a:p>
            <a:pPr marL="342900" lvl="0" indent="-342900" defTabSz="685800">
              <a:buFontTx/>
              <a:buAutoNum type="alphaUcPeriod"/>
              <a:defRPr/>
            </a:pPr>
            <a:endParaRPr lang="en-GB" sz="2000" b="1" dirty="0">
              <a:solidFill>
                <a:schemeClr val="tx1"/>
              </a:solidFill>
              <a:latin typeface="Century Gothic" panose="020B0502020202020204" pitchFamily="34" charset="0"/>
            </a:endParaRPr>
          </a:p>
          <a:p>
            <a:pPr marL="342900" lvl="0" indent="-342900" defTabSz="685800">
              <a:buFontTx/>
              <a:buAutoNum type="alphaUcPeriod"/>
              <a:defRPr/>
            </a:pPr>
            <a:endParaRPr lang="en-GB" sz="2000" b="1" dirty="0">
              <a:solidFill>
                <a:schemeClr val="tx1"/>
              </a:solidFill>
              <a:latin typeface="Century Gothic" panose="020B0502020202020204" pitchFamily="34" charset="0"/>
            </a:endParaRPr>
          </a:p>
          <a:p>
            <a:pPr marL="342900" lvl="0" indent="-342900" defTabSz="685800">
              <a:buFontTx/>
              <a:buAutoNum type="alphaUcPeriod"/>
              <a:defRPr/>
            </a:pPr>
            <a:r>
              <a:rPr lang="en-GB" sz="2000" b="1" dirty="0">
                <a:solidFill>
                  <a:schemeClr val="tx1"/>
                </a:solidFill>
                <a:latin typeface="Century Gothic" panose="020B0502020202020204" pitchFamily="34" charset="0"/>
              </a:rPr>
              <a:t>The mountains, which were separated by a river, dominated the landscape.</a:t>
            </a:r>
            <a:r>
              <a:rPr lang="en-GB" sz="2000" b="1" dirty="0">
                <a:latin typeface="Century Gothic" panose="020B0502020202020204" pitchFamily="34" charset="0"/>
              </a:rPr>
              <a:t>.</a:t>
            </a:r>
          </a:p>
          <a:p>
            <a:pPr algn="ctr"/>
            <a:endParaRPr lang="en-GB" sz="2000" b="1" u="sng" dirty="0">
              <a:solidFill>
                <a:schemeClr val="bg2">
                  <a:lumMod val="50000"/>
                </a:schemeClr>
              </a:solidFill>
              <a:latin typeface="Century Gothic" panose="020B0502020202020204" pitchFamily="34" charset="0"/>
            </a:endParaRPr>
          </a:p>
        </p:txBody>
      </p:sp>
    </p:spTree>
    <p:extLst>
      <p:ext uri="{BB962C8B-B14F-4D97-AF65-F5344CB8AC3E}">
        <p14:creationId xmlns:p14="http://schemas.microsoft.com/office/powerpoint/2010/main" val="3697497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How have the commas been used in the sentences below?</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marL="342900" lvl="0" indent="-342900" defTabSz="685800">
              <a:buFontTx/>
              <a:buAutoNum type="alphaUcPeriod"/>
              <a:defRPr/>
            </a:pPr>
            <a:r>
              <a:rPr lang="en-GB" sz="2000" b="1" dirty="0">
                <a:solidFill>
                  <a:schemeClr val="tx1"/>
                </a:solidFill>
                <a:latin typeface="Century Gothic" panose="020B0502020202020204" pitchFamily="34" charset="0"/>
              </a:rPr>
              <a:t>They were all still so hungry, even though they had just eaten a huge meal.</a:t>
            </a:r>
          </a:p>
          <a:p>
            <a:pPr marL="342900" lvl="0" indent="-342900" defTabSz="685800">
              <a:buFontTx/>
              <a:buAutoNum type="alphaUcPeriod"/>
              <a:defRPr/>
            </a:pPr>
            <a:endParaRPr lang="en-GB" sz="2000" b="1" dirty="0">
              <a:solidFill>
                <a:schemeClr val="tx1"/>
              </a:solidFill>
              <a:latin typeface="Century Gothic" panose="020B0502020202020204" pitchFamily="34" charset="0"/>
            </a:endParaRPr>
          </a:p>
          <a:p>
            <a:pPr marL="342900" lvl="0" indent="-342900" defTabSz="685800">
              <a:buFontTx/>
              <a:buAutoNum type="alphaUcPeriod"/>
              <a:defRPr/>
            </a:pPr>
            <a:endParaRPr lang="en-GB" sz="2000" b="1" dirty="0">
              <a:solidFill>
                <a:schemeClr val="tx1"/>
              </a:solidFill>
              <a:latin typeface="Century Gothic" panose="020B0502020202020204" pitchFamily="34" charset="0"/>
            </a:endParaRPr>
          </a:p>
          <a:p>
            <a:pPr marL="342900" lvl="0" indent="-342900" defTabSz="685800">
              <a:buFontTx/>
              <a:buAutoNum type="alphaUcPeriod"/>
              <a:defRPr/>
            </a:pPr>
            <a:r>
              <a:rPr lang="en-GB" sz="2000" b="1" dirty="0">
                <a:solidFill>
                  <a:schemeClr val="tx1"/>
                </a:solidFill>
                <a:latin typeface="Century Gothic" panose="020B0502020202020204" pitchFamily="34" charset="0"/>
              </a:rPr>
              <a:t>The mountains, which were separated by a river, dominated the landscape.</a:t>
            </a:r>
            <a:r>
              <a:rPr lang="en-GB" sz="2000" b="1" dirty="0">
                <a:latin typeface="Century Gothic" panose="020B0502020202020204" pitchFamily="34" charset="0"/>
              </a:rPr>
              <a:t>.</a:t>
            </a:r>
          </a:p>
          <a:p>
            <a:pPr marL="342900" lvl="0" indent="-342900" defTabSz="685800">
              <a:buFontTx/>
              <a:buAutoNum type="alphaUcPeriod"/>
              <a:defRPr/>
            </a:pPr>
            <a:endParaRPr lang="en-GB" sz="2000" b="1" dirty="0">
              <a:latin typeface="Century Gothic" panose="020B0502020202020204" pitchFamily="34" charset="0"/>
            </a:endParaRPr>
          </a:p>
          <a:p>
            <a:pPr marL="342900" lvl="0" indent="-342900" defTabSz="685800">
              <a:buFontTx/>
              <a:buAutoNum type="alphaUcPeriod"/>
              <a:defRPr/>
            </a:pPr>
            <a:endParaRPr lang="en-GB" sz="2000" b="1" dirty="0">
              <a:latin typeface="Century Gothic" panose="020B0502020202020204" pitchFamily="34" charset="0"/>
            </a:endParaRPr>
          </a:p>
          <a:p>
            <a:pPr marL="342900" lvl="0" indent="-342900" defTabSz="685800">
              <a:buFontTx/>
              <a:buAutoNum type="alphaUcPeriod"/>
              <a:defRPr/>
            </a:pPr>
            <a:endParaRPr lang="en-GB" sz="2000" b="1" dirty="0">
              <a:latin typeface="Century Gothic" panose="020B0502020202020204" pitchFamily="34" charset="0"/>
            </a:endParaRPr>
          </a:p>
          <a:p>
            <a:pPr lvl="0" defTabSz="685800">
              <a:defRPr/>
            </a:pPr>
            <a:endParaRPr lang="en-GB" sz="2000" b="1" dirty="0">
              <a:latin typeface="Century Gothic" panose="020B0502020202020204" pitchFamily="34" charset="0"/>
            </a:endParaRPr>
          </a:p>
          <a:p>
            <a:pPr marL="342900" lvl="0" indent="-342900" defTabSz="685800">
              <a:buFontTx/>
              <a:buAutoNum type="alphaUcPeriod"/>
              <a:defRPr/>
            </a:pPr>
            <a:endParaRPr lang="en-GB" sz="2000" b="1" dirty="0">
              <a:latin typeface="Century Gothic" panose="020B0502020202020204" pitchFamily="34" charset="0"/>
            </a:endParaRPr>
          </a:p>
          <a:p>
            <a:pPr marL="342900" lvl="0" indent="-342900" defTabSz="685800">
              <a:buFontTx/>
              <a:buAutoNum type="alphaUcPeriod"/>
              <a:defRPr/>
            </a:pPr>
            <a:endParaRPr lang="en-GB" sz="2000" b="1" dirty="0">
              <a:latin typeface="Century Gothic" panose="020B0502020202020204" pitchFamily="34" charset="0"/>
            </a:endParaRPr>
          </a:p>
          <a:p>
            <a:pPr lvl="0" algn="ctr" defTabSz="685800">
              <a:defRPr/>
            </a:pPr>
            <a:r>
              <a:rPr lang="en-GB" sz="2000" b="1" dirty="0">
                <a:solidFill>
                  <a:srgbClr val="FF0000"/>
                </a:solidFill>
                <a:latin typeface="Century Gothic" panose="020B0502020202020204" pitchFamily="34" charset="0"/>
              </a:rPr>
              <a:t>A. Separate clauses</a:t>
            </a:r>
          </a:p>
          <a:p>
            <a:pPr lvl="0" algn="ctr" defTabSz="685800">
              <a:defRPr/>
            </a:pPr>
            <a:r>
              <a:rPr lang="en-GB" sz="2000" b="1" dirty="0">
                <a:solidFill>
                  <a:srgbClr val="FF0000"/>
                </a:solidFill>
                <a:latin typeface="Century Gothic" panose="020B0502020202020204" pitchFamily="34" charset="0"/>
              </a:rPr>
              <a:t>B. Parenthesis </a:t>
            </a:r>
          </a:p>
          <a:p>
            <a:pPr algn="ctr"/>
            <a:endParaRPr lang="en-GB" sz="2000" b="1" u="sng" dirty="0">
              <a:solidFill>
                <a:schemeClr val="bg2">
                  <a:lumMod val="50000"/>
                </a:schemeClr>
              </a:solidFill>
              <a:latin typeface="Century Gothic" panose="020B0502020202020204" pitchFamily="34" charset="0"/>
            </a:endParaRPr>
          </a:p>
        </p:txBody>
      </p:sp>
    </p:spTree>
    <p:extLst>
      <p:ext uri="{BB962C8B-B14F-4D97-AF65-F5344CB8AC3E}">
        <p14:creationId xmlns:p14="http://schemas.microsoft.com/office/powerpoint/2010/main" val="29809087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28500E97074E9232E002F87A0DA8" ma:contentTypeVersion="9" ma:contentTypeDescription="Create a new document." ma:contentTypeScope="" ma:versionID="4a0f88728004eb4f82c14282ae59273b">
  <xsd:schema xmlns:xsd="http://www.w3.org/2001/XMLSchema" xmlns:xs="http://www.w3.org/2001/XMLSchema" xmlns:p="http://schemas.microsoft.com/office/2006/metadata/properties" xmlns:ns2="86144f90-c7b6-48d0-aae5-f5e9e48cc3df" xmlns:ns3="5c7a0828-c5e4-45f8-a074-18a8fdc88ec6" targetNamespace="http://schemas.microsoft.com/office/2006/metadata/properties" ma:root="true" ma:fieldsID="dbda40e16343d875009b14508550e4dd" ns2:_="" ns3:_="">
    <xsd:import namespace="86144f90-c7b6-48d0-aae5-f5e9e48cc3df"/>
    <xsd:import namespace="5c7a0828-c5e4-45f8-a074-18a8fdc88e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7a0828-c5e4-45f8-a074-18a8fdc88ec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E49642C-A442-442D-B765-607F9F32D0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144f90-c7b6-48d0-aae5-f5e9e48cc3df"/>
    <ds:schemaRef ds:uri="5c7a0828-c5e4-45f8-a074-18a8fdc88e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BE7001C-4FE1-4FF1-8D32-419BDEA7C0F6}">
  <ds:schemaRefs>
    <ds:schemaRef ds:uri="http://schemas.microsoft.com/sharepoint/v3/contenttype/forms"/>
  </ds:schemaRefs>
</ds:datastoreItem>
</file>

<file path=customXml/itemProps3.xml><?xml version="1.0" encoding="utf-8"?>
<ds:datastoreItem xmlns:ds="http://schemas.openxmlformats.org/officeDocument/2006/customXml" ds:itemID="{0EF8F11D-A449-4684-B8E0-461263A2E19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86144f90-c7b6-48d0-aae5-f5e9e48cc3df"/>
    <ds:schemaRef ds:uri="http://purl.org/dc/elements/1.1/"/>
    <ds:schemaRef ds:uri="http://schemas.microsoft.com/office/2006/metadata/properties"/>
    <ds:schemaRef ds:uri="5c7a0828-c5e4-45f8-a074-18a8fdc88ec6"/>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173</TotalTime>
  <Words>976</Words>
  <Application>Microsoft Office PowerPoint</Application>
  <PresentationFormat>On-screen Show (4:3)</PresentationFormat>
  <Paragraphs>228</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Calibri Light</vt:lpstr>
      <vt:lpstr>Century Gothic</vt:lpstr>
      <vt:lpstr>SassoonCRInfantMedium</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Daniel Englefield</cp:lastModifiedBy>
  <cp:revision>5</cp:revision>
  <dcterms:created xsi:type="dcterms:W3CDTF">2018-03-17T10:08:43Z</dcterms:created>
  <dcterms:modified xsi:type="dcterms:W3CDTF">2020-04-09T10:15:45Z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0x0101002E2B28500E97074E9232E002F87A0DA8</vt:lpwstr>
  </property>
  <property fmtid="{D5CDD505-2E9C-101B-9397-08002B2CF9AE}" pid="3" name="TaxKeyword">
    <vt:lpwstr/>
  </property>
  <property fmtid="{D5CDD505-2E9C-101B-9397-08002B2CF9AE}" pid="4" name="AuthorIds_UIVersion_1024">
    <vt:lpwstr>176</vt:lpwstr>
  </property>
  <property fmtid="{D5CDD505-2E9C-101B-9397-08002B2CF9AE}" pid="5" name="AuthorIds_UIVersion_1536">
    <vt:lpwstr>43</vt:lpwstr>
  </property>
  <property fmtid="{D5CDD505-2E9C-101B-9397-08002B2CF9AE}" pid="6" name="AuthorIds_UIVersion_512">
    <vt:lpwstr>135</vt:lpwstr>
  </property>
</Properties>
</file>