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275" r:id="rId2"/>
    <p:sldId id="278" r:id="rId3"/>
    <p:sldId id="279" r:id="rId4"/>
    <p:sldId id="289" r:id="rId5"/>
    <p:sldId id="290" r:id="rId6"/>
    <p:sldId id="291" r:id="rId7"/>
    <p:sldId id="282" r:id="rId8"/>
    <p:sldId id="294" r:id="rId9"/>
    <p:sldId id="298" r:id="rId10"/>
    <p:sldId id="284" r:id="rId11"/>
    <p:sldId id="299" r:id="rId12"/>
    <p:sldId id="293" r:id="rId13"/>
    <p:sldId id="296" r:id="rId14"/>
    <p:sldId id="286" r:id="rId15"/>
  </p:sldIdLst>
  <p:sldSz cx="9144000" cy="6858000" type="screen4x3"/>
  <p:notesSz cx="6858000" cy="9144000"/>
  <p:embeddedFontLst>
    <p:embeddedFont>
      <p:font typeface="Twinkl" panose="020B0604020202020204" charset="0"/>
      <p:regular r:id="rId18"/>
      <p:bold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52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504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B002"/>
    <a:srgbClr val="4EB0E5"/>
    <a:srgbClr val="87BD31"/>
    <a:srgbClr val="CDEBFB"/>
    <a:srgbClr val="D81D32"/>
    <a:srgbClr val="E8C501"/>
    <a:srgbClr val="AFDEF8"/>
    <a:srgbClr val="0076B0"/>
    <a:srgbClr val="0079C3"/>
    <a:srgbClr val="FFE7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35" autoAdjust="0"/>
    <p:restoredTop sz="94660"/>
  </p:normalViewPr>
  <p:slideViewPr>
    <p:cSldViewPr snapToGrid="0" showGuides="1">
      <p:cViewPr varScale="1">
        <p:scale>
          <a:sx n="91" d="100"/>
          <a:sy n="91" d="100"/>
        </p:scale>
        <p:origin x="1362" y="90"/>
      </p:cViewPr>
      <p:guideLst>
        <p:guide orient="horz" pos="2160"/>
        <p:guide pos="2880"/>
        <p:guide pos="340"/>
        <p:guide orient="horz" pos="3952"/>
        <p:guide pos="5420"/>
        <p:guide orient="horz" pos="346"/>
        <p:guide pos="476"/>
        <p:guide orient="horz" pos="504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9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18/03/2020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18/03/2020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g"/><Relationship Id="rId4" Type="http://schemas.openxmlformats.org/officeDocument/2006/relationships/hyperlink" Target="https://www.twinkl.co.uk/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twinkl.co.uk/" TargetMode="Externa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70333" y="5834189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5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1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6228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250" y="532799"/>
            <a:ext cx="702000" cy="702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47429" y="670981"/>
            <a:ext cx="3139917" cy="337100"/>
          </a:xfrm>
          <a:prstGeom prst="rect">
            <a:avLst/>
          </a:prstGeom>
          <a:solidFill>
            <a:srgbClr val="072F54"/>
          </a:solidFill>
        </p:spPr>
        <p:txBody>
          <a:bodyPr wrap="none" lIns="180000" tIns="36000" rIns="180000" bIns="54000" anchor="ctr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Tenths on a Place Value Grid </a:t>
            </a:r>
          </a:p>
        </p:txBody>
      </p:sp>
      <p:sp>
        <p:nvSpPr>
          <p:cNvPr id="75" name="Rectangle 74"/>
          <p:cNvSpPr/>
          <p:nvPr/>
        </p:nvSpPr>
        <p:spPr>
          <a:xfrm>
            <a:off x="3558808" y="670981"/>
            <a:ext cx="1141417" cy="337100"/>
          </a:xfrm>
          <a:prstGeom prst="rect">
            <a:avLst/>
          </a:prstGeom>
          <a:solidFill>
            <a:srgbClr val="00529C"/>
          </a:solidFill>
        </p:spPr>
        <p:txBody>
          <a:bodyPr wrap="square" lIns="180000" tIns="36000" rIns="180000" bIns="54000" anchor="ctr">
            <a:spAutoFit/>
          </a:bodyPr>
          <a:lstStyle/>
          <a:p>
            <a:pPr algn="ctr"/>
            <a:r>
              <a:rPr lang="en-GB" altLang="en-US" sz="1600" b="1" dirty="0">
                <a:solidFill>
                  <a:schemeClr val="bg1"/>
                </a:solidFill>
              </a:rPr>
              <a:t>Deepest</a:t>
            </a:r>
            <a:endParaRPr lang="en-GB" sz="1600" b="1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558808" y="666081"/>
            <a:ext cx="0" cy="342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04"/>
          <a:stretch/>
        </p:blipFill>
        <p:spPr>
          <a:xfrm>
            <a:off x="539750" y="1272899"/>
            <a:ext cx="8064500" cy="50009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32"/>
          <a:stretch/>
        </p:blipFill>
        <p:spPr>
          <a:xfrm rot="5520000">
            <a:off x="489132" y="4024023"/>
            <a:ext cx="4706526" cy="3320382"/>
          </a:xfrm>
          <a:prstGeom prst="rect">
            <a:avLst/>
          </a:prstGeom>
          <a:effectLst>
            <a:outerShdw blurRad="25400" dist="50800" dir="13680000" algn="ctr" rotWithShape="0">
              <a:srgbClr val="000000">
                <a:alpha val="2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69"/>
          <a:stretch/>
        </p:blipFill>
        <p:spPr>
          <a:xfrm rot="5400000">
            <a:off x="956689" y="3276151"/>
            <a:ext cx="3400316" cy="3320382"/>
          </a:xfrm>
          <a:prstGeom prst="rect">
            <a:avLst/>
          </a:prstGeom>
          <a:effectLst>
            <a:outerShdw blurRad="25400" dist="50800" dir="13680000" algn="ctr" rotWithShape="0">
              <a:srgbClr val="000000">
                <a:alpha val="20000"/>
              </a:srgbClr>
            </a:outerShdw>
          </a:effectLst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299573"/>
              </p:ext>
            </p:extLst>
          </p:nvPr>
        </p:nvGraphicFramePr>
        <p:xfrm>
          <a:off x="1227255" y="4020392"/>
          <a:ext cx="2887298" cy="16168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43649">
                  <a:extLst>
                    <a:ext uri="{9D8B030D-6E8A-4147-A177-3AD203B41FA5}">
                      <a16:colId xmlns:a16="http://schemas.microsoft.com/office/drawing/2014/main" val="1920472907"/>
                    </a:ext>
                  </a:extLst>
                </a:gridCol>
                <a:gridCol w="1443649">
                  <a:extLst>
                    <a:ext uri="{9D8B030D-6E8A-4147-A177-3AD203B41FA5}">
                      <a16:colId xmlns:a16="http://schemas.microsoft.com/office/drawing/2014/main" val="2174232284"/>
                    </a:ext>
                  </a:extLst>
                </a:gridCol>
              </a:tblGrid>
              <a:tr h="44200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</a:rPr>
                        <a:t>Ones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</a:rPr>
                        <a:t>tenths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1245663"/>
                  </a:ext>
                </a:extLst>
              </a:tr>
              <a:tr h="1174813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6968103"/>
                  </a:ext>
                </a:extLst>
              </a:tr>
            </a:tbl>
          </a:graphicData>
        </a:graphic>
      </p:graphicFrame>
      <p:sp>
        <p:nvSpPr>
          <p:cNvPr id="12" name="Oval 11"/>
          <p:cNvSpPr/>
          <p:nvPr/>
        </p:nvSpPr>
        <p:spPr>
          <a:xfrm>
            <a:off x="2634904" y="4222165"/>
            <a:ext cx="72000" cy="7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2634904" y="4896914"/>
            <a:ext cx="72000" cy="7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6026859" y="4078491"/>
            <a:ext cx="307389" cy="307389"/>
          </a:xfrm>
          <a:prstGeom prst="ellipse">
            <a:avLst/>
          </a:prstGeom>
          <a:solidFill>
            <a:srgbClr val="FAB002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blurRad="25400" dist="25400" dir="1224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5368507" y="4115047"/>
            <a:ext cx="307389" cy="307389"/>
          </a:xfrm>
          <a:prstGeom prst="ellipse">
            <a:avLst/>
          </a:prstGeom>
          <a:solidFill>
            <a:srgbClr val="FAB002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blurRad="25400" dist="25400" dir="1224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6458150" y="3795665"/>
            <a:ext cx="307389" cy="307389"/>
          </a:xfrm>
          <a:prstGeom prst="ellipse">
            <a:avLst/>
          </a:prstGeom>
          <a:solidFill>
            <a:srgbClr val="FAB002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blurRad="25400" dist="25400" dir="1224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6881720" y="4062517"/>
            <a:ext cx="307389" cy="307389"/>
          </a:xfrm>
          <a:prstGeom prst="ellipse">
            <a:avLst/>
          </a:prstGeom>
          <a:solidFill>
            <a:srgbClr val="FAB002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blurRad="25400" dist="25400" dir="1224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17"/>
          <a:stretch/>
        </p:blipFill>
        <p:spPr>
          <a:xfrm rot="305073">
            <a:off x="5812536" y="5107772"/>
            <a:ext cx="1702742" cy="1528636"/>
          </a:xfrm>
          <a:prstGeom prst="rect">
            <a:avLst/>
          </a:prstGeom>
          <a:effectLst>
            <a:outerShdw blurRad="25400" dist="38100" dir="12960000" algn="ctr" rotWithShape="0">
              <a:srgbClr val="000000">
                <a:alpha val="20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00"/>
          <a:stretch/>
        </p:blipFill>
        <p:spPr>
          <a:xfrm>
            <a:off x="5409953" y="5442694"/>
            <a:ext cx="1702742" cy="1193806"/>
          </a:xfrm>
          <a:prstGeom prst="rect">
            <a:avLst/>
          </a:prstGeom>
          <a:effectLst>
            <a:outerShdw blurRad="25400" dist="38100" dir="12960000" algn="ctr" rotWithShape="0">
              <a:srgbClr val="000000">
                <a:alpha val="20000"/>
              </a:srgb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040"/>
          <a:stretch/>
        </p:blipFill>
        <p:spPr>
          <a:xfrm rot="19892253">
            <a:off x="6769245" y="5954488"/>
            <a:ext cx="1702742" cy="1011951"/>
          </a:xfrm>
          <a:prstGeom prst="rect">
            <a:avLst/>
          </a:prstGeom>
          <a:effectLst>
            <a:outerShdw blurRad="25400" dist="38100" dir="12960000" algn="ctr" rotWithShape="0">
              <a:srgbClr val="000000">
                <a:alpha val="20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53"/>
          <a:stretch/>
        </p:blipFill>
        <p:spPr>
          <a:xfrm>
            <a:off x="0" y="6182686"/>
            <a:ext cx="9144000" cy="675314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5013914" y="1569363"/>
            <a:ext cx="4259450" cy="1365446"/>
            <a:chOff x="5045549" y="1688706"/>
            <a:chExt cx="4259450" cy="1365446"/>
          </a:xfrm>
        </p:grpSpPr>
        <p:sp>
          <p:nvSpPr>
            <p:cNvPr id="23" name="Pentagon 22"/>
            <p:cNvSpPr/>
            <p:nvPr/>
          </p:nvSpPr>
          <p:spPr>
            <a:xfrm rot="10800000">
              <a:off x="5045549" y="1688706"/>
              <a:ext cx="4259450" cy="1365446"/>
            </a:xfrm>
            <a:prstGeom prst="homePlate">
              <a:avLst>
                <a:gd name="adj" fmla="val 16230"/>
              </a:avLst>
            </a:prstGeom>
            <a:solidFill>
              <a:srgbClr val="4EB0E5"/>
            </a:solidFill>
            <a:ln>
              <a:noFill/>
            </a:ln>
            <a:effectLst>
              <a:outerShdw blurRad="12700" dist="38100" dir="13320000" algn="ctr" rotWithShape="0">
                <a:srgbClr val="000000">
                  <a:alpha val="16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324106" y="1743656"/>
              <a:ext cx="318356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What decimal numbers can you make using all four counters on this place value grid. Find all 5 possibilities.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691097" y="1825700"/>
            <a:ext cx="652579" cy="477505"/>
            <a:chOff x="3890763" y="-828545"/>
            <a:chExt cx="652579" cy="477505"/>
          </a:xfrm>
        </p:grpSpPr>
        <p:sp>
          <p:nvSpPr>
            <p:cNvPr id="2" name="TextBox 1"/>
            <p:cNvSpPr txBox="1"/>
            <p:nvPr/>
          </p:nvSpPr>
          <p:spPr>
            <a:xfrm>
              <a:off x="3933500" y="-777392"/>
              <a:ext cx="5687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87BD31"/>
                  </a:solidFill>
                </a:rPr>
                <a:t>4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3890763" y="-828545"/>
              <a:ext cx="652579" cy="477505"/>
            </a:xfrm>
            <a:prstGeom prst="ellipse">
              <a:avLst/>
            </a:prstGeom>
            <a:noFill/>
            <a:ln w="28575">
              <a:solidFill>
                <a:srgbClr val="87B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516077" y="1825700"/>
            <a:ext cx="652579" cy="477505"/>
            <a:chOff x="3890763" y="-828545"/>
            <a:chExt cx="652579" cy="477505"/>
          </a:xfrm>
        </p:grpSpPr>
        <p:sp>
          <p:nvSpPr>
            <p:cNvPr id="30" name="TextBox 29"/>
            <p:cNvSpPr txBox="1"/>
            <p:nvPr/>
          </p:nvSpPr>
          <p:spPr>
            <a:xfrm>
              <a:off x="3933500" y="-777392"/>
              <a:ext cx="5687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87BD31"/>
                  </a:solidFill>
                </a:rPr>
                <a:t>3.1</a:t>
              </a:r>
            </a:p>
          </p:txBody>
        </p:sp>
        <p:sp>
          <p:nvSpPr>
            <p:cNvPr id="31" name="Oval 30"/>
            <p:cNvSpPr/>
            <p:nvPr/>
          </p:nvSpPr>
          <p:spPr>
            <a:xfrm>
              <a:off x="3890763" y="-828545"/>
              <a:ext cx="652579" cy="477505"/>
            </a:xfrm>
            <a:prstGeom prst="ellipse">
              <a:avLst/>
            </a:prstGeom>
            <a:noFill/>
            <a:ln w="28575">
              <a:solidFill>
                <a:srgbClr val="87B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341057" y="1825700"/>
            <a:ext cx="652579" cy="477505"/>
            <a:chOff x="3890763" y="-828545"/>
            <a:chExt cx="652579" cy="477505"/>
          </a:xfrm>
        </p:grpSpPr>
        <p:sp>
          <p:nvSpPr>
            <p:cNvPr id="33" name="TextBox 32"/>
            <p:cNvSpPr txBox="1"/>
            <p:nvPr/>
          </p:nvSpPr>
          <p:spPr>
            <a:xfrm>
              <a:off x="3933500" y="-777392"/>
              <a:ext cx="5687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87BD31"/>
                  </a:solidFill>
                </a:rPr>
                <a:t>2.2</a:t>
              </a:r>
            </a:p>
          </p:txBody>
        </p:sp>
        <p:sp>
          <p:nvSpPr>
            <p:cNvPr id="34" name="Oval 33"/>
            <p:cNvSpPr/>
            <p:nvPr/>
          </p:nvSpPr>
          <p:spPr>
            <a:xfrm>
              <a:off x="3890763" y="-828545"/>
              <a:ext cx="652579" cy="477505"/>
            </a:xfrm>
            <a:prstGeom prst="ellipse">
              <a:avLst/>
            </a:prstGeom>
            <a:noFill/>
            <a:ln w="28575">
              <a:solidFill>
                <a:srgbClr val="87B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691097" y="2477926"/>
            <a:ext cx="652579" cy="477505"/>
            <a:chOff x="3890763" y="-828545"/>
            <a:chExt cx="652579" cy="477505"/>
          </a:xfrm>
        </p:grpSpPr>
        <p:sp>
          <p:nvSpPr>
            <p:cNvPr id="36" name="TextBox 35"/>
            <p:cNvSpPr txBox="1"/>
            <p:nvPr/>
          </p:nvSpPr>
          <p:spPr>
            <a:xfrm>
              <a:off x="3933500" y="-777392"/>
              <a:ext cx="5687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87BD31"/>
                  </a:solidFill>
                </a:rPr>
                <a:t>1.3</a:t>
              </a:r>
            </a:p>
          </p:txBody>
        </p:sp>
        <p:sp>
          <p:nvSpPr>
            <p:cNvPr id="37" name="Oval 36"/>
            <p:cNvSpPr/>
            <p:nvPr/>
          </p:nvSpPr>
          <p:spPr>
            <a:xfrm>
              <a:off x="3890763" y="-828545"/>
              <a:ext cx="652579" cy="477505"/>
            </a:xfrm>
            <a:prstGeom prst="ellipse">
              <a:avLst/>
            </a:prstGeom>
            <a:noFill/>
            <a:ln w="28575">
              <a:solidFill>
                <a:srgbClr val="87B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516077" y="2477926"/>
            <a:ext cx="652579" cy="477505"/>
            <a:chOff x="3890763" y="-828545"/>
            <a:chExt cx="652579" cy="477505"/>
          </a:xfrm>
        </p:grpSpPr>
        <p:sp>
          <p:nvSpPr>
            <p:cNvPr id="39" name="TextBox 38"/>
            <p:cNvSpPr txBox="1"/>
            <p:nvPr/>
          </p:nvSpPr>
          <p:spPr>
            <a:xfrm>
              <a:off x="3933500" y="-777392"/>
              <a:ext cx="5687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87BD31"/>
                  </a:solidFill>
                </a:rPr>
                <a:t>0.4</a:t>
              </a:r>
            </a:p>
          </p:txBody>
        </p:sp>
        <p:sp>
          <p:nvSpPr>
            <p:cNvPr id="40" name="Oval 39"/>
            <p:cNvSpPr/>
            <p:nvPr/>
          </p:nvSpPr>
          <p:spPr>
            <a:xfrm>
              <a:off x="3890763" y="-828545"/>
              <a:ext cx="652579" cy="477505"/>
            </a:xfrm>
            <a:prstGeom prst="ellipse">
              <a:avLst/>
            </a:prstGeom>
            <a:noFill/>
            <a:ln w="28575">
              <a:solidFill>
                <a:srgbClr val="87B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1" name="Oval 40"/>
          <p:cNvSpPr/>
          <p:nvPr/>
        </p:nvSpPr>
        <p:spPr>
          <a:xfrm>
            <a:off x="3010115" y="4678162"/>
            <a:ext cx="307389" cy="307389"/>
          </a:xfrm>
          <a:prstGeom prst="ellipse">
            <a:avLst/>
          </a:prstGeom>
          <a:solidFill>
            <a:srgbClr val="FAB002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blurRad="25400" dist="25400" dir="1224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2" name="Oval 41"/>
          <p:cNvSpPr/>
          <p:nvPr/>
        </p:nvSpPr>
        <p:spPr>
          <a:xfrm>
            <a:off x="3426572" y="4678162"/>
            <a:ext cx="307389" cy="307389"/>
          </a:xfrm>
          <a:prstGeom prst="ellipse">
            <a:avLst/>
          </a:prstGeom>
          <a:solidFill>
            <a:srgbClr val="FAB002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blurRad="25400" dist="25400" dir="1224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3" name="Oval 42"/>
          <p:cNvSpPr/>
          <p:nvPr/>
        </p:nvSpPr>
        <p:spPr>
          <a:xfrm>
            <a:off x="3010115" y="5096674"/>
            <a:ext cx="307389" cy="307389"/>
          </a:xfrm>
          <a:prstGeom prst="ellipse">
            <a:avLst/>
          </a:prstGeom>
          <a:solidFill>
            <a:srgbClr val="FAB002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blurRad="25400" dist="25400" dir="1224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4" name="Oval 43"/>
          <p:cNvSpPr/>
          <p:nvPr/>
        </p:nvSpPr>
        <p:spPr>
          <a:xfrm>
            <a:off x="3426572" y="5096674"/>
            <a:ext cx="307389" cy="307389"/>
          </a:xfrm>
          <a:prstGeom prst="ellipse">
            <a:avLst/>
          </a:prstGeom>
          <a:solidFill>
            <a:srgbClr val="FAB002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blurRad="25400" dist="25400" dir="1224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5" name="Oval 44"/>
          <p:cNvSpPr/>
          <p:nvPr/>
        </p:nvSpPr>
        <p:spPr>
          <a:xfrm>
            <a:off x="1569407" y="4677500"/>
            <a:ext cx="307389" cy="307389"/>
          </a:xfrm>
          <a:prstGeom prst="ellipse">
            <a:avLst/>
          </a:prstGeom>
          <a:solidFill>
            <a:srgbClr val="FAB002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blurRad="25400" dist="25400" dir="1224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6" name="Oval 45"/>
          <p:cNvSpPr/>
          <p:nvPr/>
        </p:nvSpPr>
        <p:spPr>
          <a:xfrm>
            <a:off x="1985864" y="4677500"/>
            <a:ext cx="307389" cy="307389"/>
          </a:xfrm>
          <a:prstGeom prst="ellipse">
            <a:avLst/>
          </a:prstGeom>
          <a:solidFill>
            <a:srgbClr val="FAB002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blurRad="25400" dist="25400" dir="1224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7" name="Oval 46"/>
          <p:cNvSpPr/>
          <p:nvPr/>
        </p:nvSpPr>
        <p:spPr>
          <a:xfrm>
            <a:off x="1569407" y="5096012"/>
            <a:ext cx="307389" cy="307389"/>
          </a:xfrm>
          <a:prstGeom prst="ellipse">
            <a:avLst/>
          </a:prstGeom>
          <a:solidFill>
            <a:srgbClr val="FAB002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blurRad="25400" dist="25400" dir="1224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8" name="Oval 47"/>
          <p:cNvSpPr/>
          <p:nvPr/>
        </p:nvSpPr>
        <p:spPr>
          <a:xfrm>
            <a:off x="1985864" y="5096012"/>
            <a:ext cx="307389" cy="307389"/>
          </a:xfrm>
          <a:prstGeom prst="ellipse">
            <a:avLst/>
          </a:prstGeom>
          <a:solidFill>
            <a:srgbClr val="FAB002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blurRad="25400" dist="25400" dir="1224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513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3.7037E-6 L -3.88889E-6 -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04"/>
          <a:stretch/>
        </p:blipFill>
        <p:spPr>
          <a:xfrm>
            <a:off x="539750" y="1319168"/>
            <a:ext cx="8064500" cy="49546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250" y="532799"/>
            <a:ext cx="702000" cy="702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7429" y="670981"/>
            <a:ext cx="3139917" cy="337100"/>
          </a:xfrm>
          <a:prstGeom prst="rect">
            <a:avLst/>
          </a:prstGeom>
          <a:solidFill>
            <a:srgbClr val="072F54"/>
          </a:solidFill>
        </p:spPr>
        <p:txBody>
          <a:bodyPr wrap="none" lIns="180000" tIns="36000" rIns="180000" bIns="54000" anchor="ctr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Tenths on a Place Value Grid </a:t>
            </a:r>
          </a:p>
        </p:txBody>
      </p:sp>
      <p:sp>
        <p:nvSpPr>
          <p:cNvPr id="5" name="Rectangle 4"/>
          <p:cNvSpPr/>
          <p:nvPr/>
        </p:nvSpPr>
        <p:spPr>
          <a:xfrm>
            <a:off x="3558808" y="670981"/>
            <a:ext cx="1141417" cy="337100"/>
          </a:xfrm>
          <a:prstGeom prst="rect">
            <a:avLst/>
          </a:prstGeom>
          <a:solidFill>
            <a:srgbClr val="00529C"/>
          </a:solidFill>
        </p:spPr>
        <p:txBody>
          <a:bodyPr wrap="square" lIns="180000" tIns="36000" rIns="180000" bIns="54000" anchor="ctr">
            <a:spAutoFit/>
          </a:bodyPr>
          <a:lstStyle/>
          <a:p>
            <a:pPr algn="ctr"/>
            <a:r>
              <a:rPr lang="en-GB" altLang="en-US" sz="1600" b="1" dirty="0">
                <a:solidFill>
                  <a:schemeClr val="bg1"/>
                </a:solidFill>
              </a:rPr>
              <a:t>Deepest</a:t>
            </a:r>
            <a:endParaRPr lang="en-GB" sz="1600" b="1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558808" y="666081"/>
            <a:ext cx="0" cy="342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4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3" r="-639" b="41126"/>
          <a:stretch/>
        </p:blipFill>
        <p:spPr bwMode="auto">
          <a:xfrm flipH="1">
            <a:off x="877025" y="2484283"/>
            <a:ext cx="4049090" cy="3789517"/>
          </a:xfrm>
          <a:prstGeom prst="rect">
            <a:avLst/>
          </a:prstGeom>
          <a:noFill/>
          <a:ln>
            <a:noFill/>
          </a:ln>
          <a:effectLst>
            <a:outerShdw blurRad="25400" dist="63500" dir="13680000" algn="ctr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8630774"/>
              </p:ext>
            </p:extLst>
          </p:nvPr>
        </p:nvGraphicFramePr>
        <p:xfrm>
          <a:off x="1159459" y="3401200"/>
          <a:ext cx="3493266" cy="19561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46633">
                  <a:extLst>
                    <a:ext uri="{9D8B030D-6E8A-4147-A177-3AD203B41FA5}">
                      <a16:colId xmlns:a16="http://schemas.microsoft.com/office/drawing/2014/main" val="1920472907"/>
                    </a:ext>
                  </a:extLst>
                </a:gridCol>
                <a:gridCol w="1746633">
                  <a:extLst>
                    <a:ext uri="{9D8B030D-6E8A-4147-A177-3AD203B41FA5}">
                      <a16:colId xmlns:a16="http://schemas.microsoft.com/office/drawing/2014/main" val="2174232284"/>
                    </a:ext>
                  </a:extLst>
                </a:gridCol>
              </a:tblGrid>
              <a:tr h="5347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b="1" dirty="0">
                          <a:solidFill>
                            <a:schemeClr val="tx1"/>
                          </a:solidFill>
                        </a:rPr>
                        <a:t>Ones</a:t>
                      </a:r>
                    </a:p>
                  </a:txBody>
                  <a:tcPr marL="110631" marR="110631" marT="55315" marB="5531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b="1" dirty="0">
                          <a:solidFill>
                            <a:schemeClr val="tx1"/>
                          </a:solidFill>
                        </a:rPr>
                        <a:t>tenths</a:t>
                      </a:r>
                    </a:p>
                  </a:txBody>
                  <a:tcPr marL="110631" marR="110631" marT="55315" marB="5531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1245663"/>
                  </a:ext>
                </a:extLst>
              </a:tr>
              <a:tr h="1421375">
                <a:tc>
                  <a:txBody>
                    <a:bodyPr/>
                    <a:lstStyle/>
                    <a:p>
                      <a:endParaRPr lang="en-GB" sz="2200" dirty="0"/>
                    </a:p>
                  </a:txBody>
                  <a:tcPr marL="110631" marR="110631" marT="55315" marB="55315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200" dirty="0"/>
                    </a:p>
                  </a:txBody>
                  <a:tcPr marL="110631" marR="110631" marT="55315" marB="55315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6968103"/>
                  </a:ext>
                </a:extLst>
              </a:tr>
            </a:tbl>
          </a:graphicData>
        </a:graphic>
      </p:graphicFrame>
      <p:sp>
        <p:nvSpPr>
          <p:cNvPr id="12" name="Oval 11"/>
          <p:cNvSpPr/>
          <p:nvPr/>
        </p:nvSpPr>
        <p:spPr>
          <a:xfrm>
            <a:off x="2870092" y="3675004"/>
            <a:ext cx="72000" cy="7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2868330" y="4647505"/>
            <a:ext cx="72000" cy="7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/>
          <p:cNvGrpSpPr/>
          <p:nvPr/>
        </p:nvGrpSpPr>
        <p:grpSpPr>
          <a:xfrm>
            <a:off x="5118264" y="1319168"/>
            <a:ext cx="3485985" cy="4954631"/>
            <a:chOff x="5118264" y="1319168"/>
            <a:chExt cx="3485985" cy="4954631"/>
          </a:xfrm>
        </p:grpSpPr>
        <p:sp>
          <p:nvSpPr>
            <p:cNvPr id="7" name="Pentagon 6"/>
            <p:cNvSpPr/>
            <p:nvPr/>
          </p:nvSpPr>
          <p:spPr>
            <a:xfrm rot="10800000">
              <a:off x="5118264" y="1319168"/>
              <a:ext cx="3485985" cy="4954631"/>
            </a:xfrm>
            <a:prstGeom prst="homePlate">
              <a:avLst>
                <a:gd name="adj" fmla="val 8365"/>
              </a:avLst>
            </a:prstGeom>
            <a:solidFill>
              <a:srgbClr val="AFDEF8"/>
            </a:solidFill>
            <a:ln>
              <a:noFill/>
            </a:ln>
            <a:effectLst>
              <a:outerShdw blurRad="25400" dist="50800" dir="10800000" algn="ctr" rotWithShape="0">
                <a:srgbClr val="000000">
                  <a:alpha val="1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462649" y="1940502"/>
              <a:ext cx="2949451" cy="37702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GB" dirty="0">
                  <a:latin typeface="Twinkl" pitchFamily="2" charset="0"/>
                </a:rPr>
                <a:t>Look at Niamh’s place value chart. </a:t>
              </a:r>
              <a:br>
                <a:rPr lang="en-GB" dirty="0">
                  <a:latin typeface="Twinkl" pitchFamily="2" charset="0"/>
                </a:rPr>
              </a:br>
              <a:r>
                <a:rPr lang="en-GB" dirty="0">
                  <a:latin typeface="Twinkl" pitchFamily="2" charset="0"/>
                </a:rPr>
                <a:t/>
              </a:r>
              <a:br>
                <a:rPr lang="en-GB" dirty="0">
                  <a:latin typeface="Twinkl" pitchFamily="2" charset="0"/>
                </a:rPr>
              </a:br>
              <a:r>
                <a:rPr lang="en-GB" dirty="0">
                  <a:latin typeface="Twinkl" pitchFamily="2" charset="0"/>
                </a:rPr>
                <a:t>She was making a decimal number using 6 counters but 2 have slipped off </a:t>
              </a:r>
              <a:br>
                <a:rPr lang="en-GB" dirty="0">
                  <a:latin typeface="Twinkl" pitchFamily="2" charset="0"/>
                </a:rPr>
              </a:br>
              <a:r>
                <a:rPr lang="en-GB" dirty="0">
                  <a:latin typeface="Twinkl" pitchFamily="2" charset="0"/>
                </a:rPr>
                <a:t>her place value grid on </a:t>
              </a:r>
              <a:br>
                <a:rPr lang="en-GB" dirty="0">
                  <a:latin typeface="Twinkl" pitchFamily="2" charset="0"/>
                </a:rPr>
              </a:br>
              <a:r>
                <a:rPr lang="en-GB" dirty="0">
                  <a:latin typeface="Twinkl" pitchFamily="2" charset="0"/>
                </a:rPr>
                <a:t>to the floor.</a:t>
              </a:r>
              <a:br>
                <a:rPr lang="en-GB" dirty="0">
                  <a:latin typeface="Twinkl" pitchFamily="2" charset="0"/>
                </a:rPr>
              </a:br>
              <a:r>
                <a:rPr lang="en-GB" dirty="0">
                  <a:latin typeface="Twinkl" pitchFamily="2" charset="0"/>
                </a:rPr>
                <a:t/>
              </a:r>
              <a:br>
                <a:rPr lang="en-GB" dirty="0">
                  <a:latin typeface="Twinkl" pitchFamily="2" charset="0"/>
                </a:rPr>
              </a:br>
              <a:r>
                <a:rPr lang="en-GB" dirty="0"/>
                <a:t>What number could she have been making?</a:t>
              </a:r>
              <a:r>
                <a:rPr lang="en-GB" dirty="0">
                  <a:latin typeface="Twinkl" pitchFamily="2" charset="0"/>
                </a:rPr>
                <a:t/>
              </a:r>
              <a:br>
                <a:rPr lang="en-GB" dirty="0">
                  <a:latin typeface="Twinkl" pitchFamily="2" charset="0"/>
                </a:rPr>
              </a:br>
              <a:endParaRPr lang="en-GB" dirty="0">
                <a:latin typeface="Twinkl" pitchFamily="2" charset="0"/>
              </a:endParaRPr>
            </a:p>
            <a:p>
              <a:r>
                <a:rPr lang="en-GB" dirty="0">
                  <a:latin typeface="Twinkl" pitchFamily="2" charset="0"/>
                </a:rPr>
                <a:t>Find all 3 possible answers.</a:t>
              </a:r>
              <a:endParaRPr lang="en-GB" dirty="0"/>
            </a:p>
          </p:txBody>
        </p:sp>
      </p:grpSp>
      <p:sp>
        <p:nvSpPr>
          <p:cNvPr id="17" name="Oval 16"/>
          <p:cNvSpPr/>
          <p:nvPr/>
        </p:nvSpPr>
        <p:spPr>
          <a:xfrm>
            <a:off x="3987014" y="1915939"/>
            <a:ext cx="307389" cy="307389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9050">
            <a:solidFill>
              <a:schemeClr val="accent6">
                <a:lumMod val="50000"/>
              </a:schemeClr>
            </a:solidFill>
          </a:ln>
          <a:effectLst>
            <a:outerShdw blurRad="25400" dist="25400" dir="1224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3328662" y="1952495"/>
            <a:ext cx="307389" cy="307389"/>
          </a:xfrm>
          <a:prstGeom prst="ellipse">
            <a:avLst/>
          </a:prstGeom>
          <a:solidFill>
            <a:srgbClr val="4EB0E5"/>
          </a:solidFill>
          <a:ln w="19050">
            <a:solidFill>
              <a:schemeClr val="accent5">
                <a:lumMod val="75000"/>
              </a:schemeClr>
            </a:solidFill>
          </a:ln>
          <a:effectLst>
            <a:outerShdw blurRad="25400" dist="25400" dir="1224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4418305" y="1633113"/>
            <a:ext cx="307389" cy="307389"/>
          </a:xfrm>
          <a:prstGeom prst="ellipse">
            <a:avLst/>
          </a:prstGeom>
          <a:solidFill>
            <a:srgbClr val="4EB0E5"/>
          </a:solidFill>
          <a:ln w="19050">
            <a:solidFill>
              <a:schemeClr val="accent5">
                <a:lumMod val="75000"/>
              </a:schemeClr>
            </a:solidFill>
          </a:ln>
          <a:effectLst>
            <a:outerShdw blurRad="25400" dist="25400" dir="1224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32" b="31139"/>
          <a:stretch/>
        </p:blipFill>
        <p:spPr>
          <a:xfrm>
            <a:off x="539750" y="1403969"/>
            <a:ext cx="2051050" cy="1425431"/>
          </a:xfrm>
          <a:prstGeom prst="rect">
            <a:avLst/>
          </a:prstGeom>
          <a:effectLst>
            <a:outerShdw blurRad="25400" dist="38100" dir="5400000" algn="ctr" rotWithShape="0">
              <a:srgbClr val="000000">
                <a:alpha val="25000"/>
              </a:srgbClr>
            </a:outerShdw>
          </a:effectLst>
        </p:spPr>
      </p:pic>
      <p:sp>
        <p:nvSpPr>
          <p:cNvPr id="21" name="Oval 20"/>
          <p:cNvSpPr/>
          <p:nvPr/>
        </p:nvSpPr>
        <p:spPr>
          <a:xfrm>
            <a:off x="1316260" y="4054973"/>
            <a:ext cx="307389" cy="307389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9050">
            <a:solidFill>
              <a:schemeClr val="accent6">
                <a:lumMod val="50000"/>
              </a:schemeClr>
            </a:solidFill>
          </a:ln>
          <a:effectLst>
            <a:outerShdw blurRad="25400" dist="25400" dir="1224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/>
          <p:cNvSpPr/>
          <p:nvPr/>
        </p:nvSpPr>
        <p:spPr>
          <a:xfrm>
            <a:off x="3105862" y="4054972"/>
            <a:ext cx="307389" cy="307389"/>
          </a:xfrm>
          <a:prstGeom prst="ellipse">
            <a:avLst/>
          </a:prstGeom>
          <a:solidFill>
            <a:srgbClr val="FAB002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blurRad="25400" dist="25400" dir="1224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/>
          <p:cNvSpPr/>
          <p:nvPr/>
        </p:nvSpPr>
        <p:spPr>
          <a:xfrm>
            <a:off x="3570052" y="4054972"/>
            <a:ext cx="307389" cy="307389"/>
          </a:xfrm>
          <a:prstGeom prst="ellipse">
            <a:avLst/>
          </a:prstGeom>
          <a:solidFill>
            <a:srgbClr val="4EB0E5"/>
          </a:solidFill>
          <a:ln w="19050">
            <a:solidFill>
              <a:schemeClr val="accent5">
                <a:lumMod val="75000"/>
              </a:schemeClr>
            </a:solidFill>
          </a:ln>
          <a:effectLst>
            <a:outerShdw blurRad="25400" dist="25400" dir="1224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/>
          <p:cNvSpPr/>
          <p:nvPr/>
        </p:nvSpPr>
        <p:spPr>
          <a:xfrm>
            <a:off x="4052177" y="4054972"/>
            <a:ext cx="307389" cy="307389"/>
          </a:xfrm>
          <a:prstGeom prst="ellipse">
            <a:avLst/>
          </a:prstGeom>
          <a:solidFill>
            <a:srgbClr val="4EB0E5"/>
          </a:solidFill>
          <a:ln w="19050">
            <a:solidFill>
              <a:schemeClr val="accent5">
                <a:lumMod val="75000"/>
              </a:schemeClr>
            </a:solidFill>
          </a:ln>
          <a:effectLst>
            <a:outerShdw blurRad="25400" dist="25400" dir="1224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8" name="Group 27"/>
          <p:cNvGrpSpPr/>
          <p:nvPr/>
        </p:nvGrpSpPr>
        <p:grpSpPr>
          <a:xfrm>
            <a:off x="2027473" y="5510621"/>
            <a:ext cx="500426" cy="459789"/>
            <a:chOff x="2449429" y="5506021"/>
            <a:chExt cx="500426" cy="459789"/>
          </a:xfrm>
        </p:grpSpPr>
        <p:sp>
          <p:nvSpPr>
            <p:cNvPr id="27" name="Oval 26"/>
            <p:cNvSpPr/>
            <p:nvPr/>
          </p:nvSpPr>
          <p:spPr>
            <a:xfrm>
              <a:off x="2480541" y="5506021"/>
              <a:ext cx="459789" cy="459789"/>
            </a:xfrm>
            <a:prstGeom prst="ellipse">
              <a:avLst/>
            </a:prstGeom>
            <a:solidFill>
              <a:srgbClr val="87BD31"/>
            </a:solidFill>
            <a:ln w="19050">
              <a:noFill/>
            </a:ln>
            <a:effectLst>
              <a:outerShdw blurRad="25400" dir="12240000" algn="ctr" rotWithShape="0">
                <a:srgbClr val="000000">
                  <a:alpha val="2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449429" y="5551249"/>
              <a:ext cx="5004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bg1"/>
                  </a:solidFill>
                </a:rPr>
                <a:t>3.3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605435" y="5510621"/>
            <a:ext cx="585439" cy="459789"/>
            <a:chOff x="2420853" y="5506021"/>
            <a:chExt cx="585439" cy="459789"/>
          </a:xfrm>
        </p:grpSpPr>
        <p:sp>
          <p:nvSpPr>
            <p:cNvPr id="30" name="Oval 29"/>
            <p:cNvSpPr/>
            <p:nvPr/>
          </p:nvSpPr>
          <p:spPr>
            <a:xfrm>
              <a:off x="2480541" y="5506021"/>
              <a:ext cx="459789" cy="459789"/>
            </a:xfrm>
            <a:prstGeom prst="ellipse">
              <a:avLst/>
            </a:prstGeom>
            <a:solidFill>
              <a:srgbClr val="87BD31"/>
            </a:solidFill>
            <a:ln w="19050">
              <a:noFill/>
            </a:ln>
            <a:effectLst>
              <a:outerShdw blurRad="25400" dir="12240000" algn="ctr" rotWithShape="0">
                <a:srgbClr val="000000">
                  <a:alpha val="2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420853" y="5551249"/>
              <a:ext cx="5854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bg1"/>
                  </a:solidFill>
                </a:rPr>
                <a:t>2.4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244111" y="5510621"/>
            <a:ext cx="585439" cy="459789"/>
            <a:chOff x="2420853" y="5506021"/>
            <a:chExt cx="585439" cy="459789"/>
          </a:xfrm>
        </p:grpSpPr>
        <p:sp>
          <p:nvSpPr>
            <p:cNvPr id="33" name="Oval 32"/>
            <p:cNvSpPr/>
            <p:nvPr/>
          </p:nvSpPr>
          <p:spPr>
            <a:xfrm>
              <a:off x="2480541" y="5506021"/>
              <a:ext cx="459789" cy="459789"/>
            </a:xfrm>
            <a:prstGeom prst="ellipse">
              <a:avLst/>
            </a:prstGeom>
            <a:solidFill>
              <a:srgbClr val="87BD31"/>
            </a:solidFill>
            <a:ln w="19050">
              <a:noFill/>
            </a:ln>
            <a:effectLst>
              <a:outerShdw blurRad="25400" dir="12240000" algn="ctr" rotWithShape="0">
                <a:srgbClr val="000000">
                  <a:alpha val="2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420853" y="5551249"/>
              <a:ext cx="5854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bg1"/>
                  </a:solidFill>
                </a:rPr>
                <a:t>1.5</a:t>
              </a:r>
            </a:p>
          </p:txBody>
        </p:sp>
      </p:grpSp>
      <p:sp>
        <p:nvSpPr>
          <p:cNvPr id="35" name="Oval 34"/>
          <p:cNvSpPr/>
          <p:nvPr/>
        </p:nvSpPr>
        <p:spPr>
          <a:xfrm>
            <a:off x="1775370" y="4054972"/>
            <a:ext cx="307389" cy="307389"/>
          </a:xfrm>
          <a:prstGeom prst="ellipse">
            <a:avLst/>
          </a:prstGeom>
          <a:solidFill>
            <a:srgbClr val="FAB002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blurRad="25400" dist="25400" dir="1224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/>
          <p:cNvSpPr/>
          <p:nvPr/>
        </p:nvSpPr>
        <p:spPr>
          <a:xfrm>
            <a:off x="2239560" y="4054972"/>
            <a:ext cx="307389" cy="307389"/>
          </a:xfrm>
          <a:prstGeom prst="ellipse">
            <a:avLst/>
          </a:prstGeom>
          <a:solidFill>
            <a:srgbClr val="4EB0E5"/>
          </a:solidFill>
          <a:ln w="19050">
            <a:solidFill>
              <a:schemeClr val="accent5">
                <a:lumMod val="75000"/>
              </a:schemeClr>
            </a:solidFill>
          </a:ln>
          <a:effectLst>
            <a:outerShdw blurRad="25400" dist="25400" dir="1224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 36"/>
          <p:cNvSpPr/>
          <p:nvPr/>
        </p:nvSpPr>
        <p:spPr>
          <a:xfrm>
            <a:off x="3105862" y="4488671"/>
            <a:ext cx="307389" cy="307389"/>
          </a:xfrm>
          <a:prstGeom prst="ellipse">
            <a:avLst/>
          </a:prstGeom>
          <a:solidFill>
            <a:srgbClr val="FAB002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blurRad="25400" dist="25400" dir="1224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val 37"/>
          <p:cNvSpPr/>
          <p:nvPr/>
        </p:nvSpPr>
        <p:spPr>
          <a:xfrm>
            <a:off x="3570052" y="4488671"/>
            <a:ext cx="307389" cy="307389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9050">
            <a:solidFill>
              <a:schemeClr val="accent6">
                <a:lumMod val="50000"/>
              </a:schemeClr>
            </a:solidFill>
          </a:ln>
          <a:effectLst>
            <a:outerShdw blurRad="25400" dist="25400" dir="1224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0131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  <p:bldP spid="36" grpId="2" animBg="1"/>
      <p:bldP spid="37" grpId="0" animBg="1"/>
      <p:bldP spid="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" b="14037"/>
          <a:stretch/>
        </p:blipFill>
        <p:spPr>
          <a:xfrm>
            <a:off x="539750" y="1234799"/>
            <a:ext cx="8064500" cy="5039001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250" y="532799"/>
            <a:ext cx="702000" cy="702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47429" y="670981"/>
            <a:ext cx="3139917" cy="337100"/>
          </a:xfrm>
          <a:prstGeom prst="rect">
            <a:avLst/>
          </a:prstGeom>
          <a:solidFill>
            <a:srgbClr val="072F54"/>
          </a:solidFill>
        </p:spPr>
        <p:txBody>
          <a:bodyPr wrap="none" lIns="180000" tIns="36000" rIns="180000" bIns="54000" anchor="ctr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Tenths on a Place Value Grid </a:t>
            </a:r>
          </a:p>
        </p:txBody>
      </p:sp>
      <p:sp>
        <p:nvSpPr>
          <p:cNvPr id="75" name="Rectangle 74"/>
          <p:cNvSpPr/>
          <p:nvPr/>
        </p:nvSpPr>
        <p:spPr>
          <a:xfrm>
            <a:off x="3558808" y="670981"/>
            <a:ext cx="1141417" cy="337100"/>
          </a:xfrm>
          <a:prstGeom prst="rect">
            <a:avLst/>
          </a:prstGeom>
          <a:solidFill>
            <a:srgbClr val="00529C"/>
          </a:solidFill>
        </p:spPr>
        <p:txBody>
          <a:bodyPr wrap="square" lIns="180000" tIns="36000" rIns="180000" bIns="54000" anchor="ctr">
            <a:spAutoFit/>
          </a:bodyPr>
          <a:lstStyle/>
          <a:p>
            <a:pPr algn="ctr"/>
            <a:r>
              <a:rPr lang="en-GB" altLang="en-US" sz="1600" b="1" dirty="0">
                <a:solidFill>
                  <a:schemeClr val="bg1"/>
                </a:solidFill>
              </a:rPr>
              <a:t>Deepest</a:t>
            </a:r>
            <a:endParaRPr lang="en-GB" sz="1600" b="1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558808" y="666081"/>
            <a:ext cx="0" cy="342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91427" y="2125073"/>
            <a:ext cx="3805883" cy="414740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-34846" y="1353602"/>
            <a:ext cx="3751823" cy="771471"/>
            <a:chOff x="6332218" y="1688707"/>
            <a:chExt cx="3751823" cy="771471"/>
          </a:xfrm>
        </p:grpSpPr>
        <p:sp>
          <p:nvSpPr>
            <p:cNvPr id="13" name="Pentagon 12"/>
            <p:cNvSpPr/>
            <p:nvPr/>
          </p:nvSpPr>
          <p:spPr>
            <a:xfrm>
              <a:off x="6332218" y="1688707"/>
              <a:ext cx="3751823" cy="771471"/>
            </a:xfrm>
            <a:prstGeom prst="homePlate">
              <a:avLst>
                <a:gd name="adj" fmla="val 16230"/>
              </a:avLst>
            </a:prstGeom>
            <a:solidFill>
              <a:srgbClr val="4EB0E5"/>
            </a:solidFill>
            <a:ln>
              <a:noFill/>
            </a:ln>
            <a:effectLst>
              <a:outerShdw blurRad="12700" dist="38100" dir="13320000" algn="ctr" rotWithShape="0">
                <a:srgbClr val="000000">
                  <a:alpha val="16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987340" y="1743656"/>
              <a:ext cx="309670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Use the clues to help workout Tabatha’s number.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553197" y="2494491"/>
            <a:ext cx="3599597" cy="1905740"/>
            <a:chOff x="2338358" y="4025735"/>
            <a:chExt cx="3599597" cy="1905740"/>
          </a:xfrm>
        </p:grpSpPr>
        <p:sp>
          <p:nvSpPr>
            <p:cNvPr id="5" name="Rectangular Callout 4"/>
            <p:cNvSpPr/>
            <p:nvPr/>
          </p:nvSpPr>
          <p:spPr>
            <a:xfrm>
              <a:off x="2338358" y="4025735"/>
              <a:ext cx="3396342" cy="1905740"/>
            </a:xfrm>
            <a:prstGeom prst="wedgeRectCallout">
              <a:avLst>
                <a:gd name="adj1" fmla="val -58318"/>
                <a:gd name="adj2" fmla="val 14307"/>
              </a:avLst>
            </a:prstGeom>
            <a:solidFill>
              <a:srgbClr val="CDEBFB"/>
            </a:solidFill>
            <a:ln w="57150">
              <a:solidFill>
                <a:srgbClr val="4EB0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484907" y="4116970"/>
              <a:ext cx="3453048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latin typeface="Twinkl" pitchFamily="2" charset="0"/>
                </a:rPr>
                <a:t>I’m thinking of a decimal number. First, I added 2 ones. Next, I subtracted 8 tenths. Then, I doubled it and my answer is 4.6. What was </a:t>
              </a:r>
              <a:br>
                <a:rPr lang="en-GB" dirty="0">
                  <a:latin typeface="Twinkl" pitchFamily="2" charset="0"/>
                </a:rPr>
              </a:br>
              <a:r>
                <a:rPr lang="en-GB" dirty="0">
                  <a:latin typeface="Twinkl" pitchFamily="2" charset="0"/>
                </a:rPr>
                <a:t>my original number?</a:t>
              </a:r>
            </a:p>
          </p:txBody>
        </p:sp>
      </p:grpSp>
      <p:sp>
        <p:nvSpPr>
          <p:cNvPr id="10" name="Pentagon 9"/>
          <p:cNvSpPr/>
          <p:nvPr/>
        </p:nvSpPr>
        <p:spPr>
          <a:xfrm>
            <a:off x="2185061" y="4579873"/>
            <a:ext cx="3522319" cy="1512952"/>
          </a:xfrm>
          <a:prstGeom prst="homePlate">
            <a:avLst>
              <a:gd name="adj" fmla="val 17034"/>
            </a:avLst>
          </a:prstGeom>
          <a:solidFill>
            <a:schemeClr val="bg1"/>
          </a:solidFill>
          <a:ln w="57150">
            <a:solidFill>
              <a:srgbClr val="87B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2777" y="2195177"/>
            <a:ext cx="2450096" cy="407729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867088" y="4736184"/>
            <a:ext cx="28402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87BD31"/>
                </a:solidFill>
              </a:rPr>
              <a:t>Half of 4.6 = 2.3</a:t>
            </a:r>
          </a:p>
          <a:p>
            <a:r>
              <a:rPr lang="en-GB" dirty="0">
                <a:solidFill>
                  <a:srgbClr val="87BD31"/>
                </a:solidFill>
              </a:rPr>
              <a:t>2.3 + 0.8 = 3.1</a:t>
            </a:r>
          </a:p>
          <a:p>
            <a:r>
              <a:rPr lang="en-GB" dirty="0">
                <a:solidFill>
                  <a:srgbClr val="87BD31"/>
                </a:solidFill>
              </a:rPr>
              <a:t>3.1 – 2 = 1.1</a:t>
            </a:r>
          </a:p>
          <a:p>
            <a:r>
              <a:rPr lang="en-GB" dirty="0">
                <a:solidFill>
                  <a:srgbClr val="87BD31"/>
                </a:solidFill>
              </a:rPr>
              <a:t>Tabatha’s number is 1.1.</a:t>
            </a:r>
          </a:p>
        </p:txBody>
      </p:sp>
    </p:spTree>
    <p:extLst>
      <p:ext uri="{BB962C8B-B14F-4D97-AF65-F5344CB8AC3E}">
        <p14:creationId xmlns:p14="http://schemas.microsoft.com/office/powerpoint/2010/main" val="376898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73"/>
          <a:stretch/>
        </p:blipFill>
        <p:spPr>
          <a:xfrm flipH="1">
            <a:off x="4371973" y="1329139"/>
            <a:ext cx="4232273" cy="494466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9749" y="1320982"/>
            <a:ext cx="4727575" cy="4952818"/>
          </a:xfrm>
          <a:prstGeom prst="rect">
            <a:avLst/>
          </a:prstGeom>
          <a:solidFill>
            <a:srgbClr val="CDE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250" y="532799"/>
            <a:ext cx="702000" cy="702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47429" y="670981"/>
            <a:ext cx="3139917" cy="337100"/>
          </a:xfrm>
          <a:prstGeom prst="rect">
            <a:avLst/>
          </a:prstGeom>
          <a:solidFill>
            <a:srgbClr val="072F54"/>
          </a:solidFill>
        </p:spPr>
        <p:txBody>
          <a:bodyPr wrap="none" lIns="180000" tIns="36000" rIns="180000" bIns="54000" anchor="ctr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Tenths on a Place Value Grid </a:t>
            </a:r>
          </a:p>
        </p:txBody>
      </p:sp>
      <p:sp>
        <p:nvSpPr>
          <p:cNvPr id="75" name="Rectangle 74"/>
          <p:cNvSpPr/>
          <p:nvPr/>
        </p:nvSpPr>
        <p:spPr>
          <a:xfrm>
            <a:off x="3558808" y="670981"/>
            <a:ext cx="1141417" cy="337100"/>
          </a:xfrm>
          <a:prstGeom prst="rect">
            <a:avLst/>
          </a:prstGeom>
          <a:solidFill>
            <a:srgbClr val="00529C"/>
          </a:solidFill>
        </p:spPr>
        <p:txBody>
          <a:bodyPr wrap="square" lIns="180000" tIns="36000" rIns="180000" bIns="54000" anchor="ctr">
            <a:spAutoFit/>
          </a:bodyPr>
          <a:lstStyle/>
          <a:p>
            <a:pPr algn="ctr"/>
            <a:r>
              <a:rPr lang="en-GB" altLang="en-US" sz="1600" b="1" dirty="0">
                <a:solidFill>
                  <a:schemeClr val="bg1"/>
                </a:solidFill>
              </a:rPr>
              <a:t>Deepest</a:t>
            </a:r>
            <a:endParaRPr lang="en-GB" sz="1600" b="1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558808" y="666081"/>
            <a:ext cx="0" cy="342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652430" y="1696486"/>
            <a:ext cx="25731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>
                <a:latin typeface="Twinkl" pitchFamily="2" charset="0"/>
              </a:rPr>
              <a:t>True or False? </a:t>
            </a:r>
            <a:br>
              <a:rPr lang="en-GB" dirty="0">
                <a:latin typeface="Twinkl" pitchFamily="2" charset="0"/>
              </a:rPr>
            </a:br>
            <a:r>
              <a:rPr lang="en-GB" dirty="0">
                <a:latin typeface="Twinkl" pitchFamily="2" charset="0"/>
              </a:rPr>
              <a:t>Explain how you know.</a:t>
            </a:r>
          </a:p>
        </p:txBody>
      </p:sp>
      <p:sp>
        <p:nvSpPr>
          <p:cNvPr id="12" name="Rectangular Callout 11"/>
          <p:cNvSpPr/>
          <p:nvPr/>
        </p:nvSpPr>
        <p:spPr>
          <a:xfrm>
            <a:off x="652430" y="2682804"/>
            <a:ext cx="3719544" cy="3127446"/>
          </a:xfrm>
          <a:prstGeom prst="wedgeRectCallout">
            <a:avLst>
              <a:gd name="adj1" fmla="val 44469"/>
              <a:gd name="adj2" fmla="val -57137"/>
            </a:avLst>
          </a:prstGeom>
          <a:solidFill>
            <a:schemeClr val="bg1"/>
          </a:solidFill>
          <a:ln w="28575">
            <a:solidFill>
              <a:srgbClr val="4EB0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794687" y="2797104"/>
            <a:ext cx="338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3.1 is greater than 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8343746"/>
              </p:ext>
            </p:extLst>
          </p:nvPr>
        </p:nvGraphicFramePr>
        <p:xfrm>
          <a:off x="794687" y="3272143"/>
          <a:ext cx="3384000" cy="19561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92000">
                  <a:extLst>
                    <a:ext uri="{9D8B030D-6E8A-4147-A177-3AD203B41FA5}">
                      <a16:colId xmlns:a16="http://schemas.microsoft.com/office/drawing/2014/main" val="1920472907"/>
                    </a:ext>
                  </a:extLst>
                </a:gridCol>
                <a:gridCol w="1692000">
                  <a:extLst>
                    <a:ext uri="{9D8B030D-6E8A-4147-A177-3AD203B41FA5}">
                      <a16:colId xmlns:a16="http://schemas.microsoft.com/office/drawing/2014/main" val="2174232284"/>
                    </a:ext>
                  </a:extLst>
                </a:gridCol>
              </a:tblGrid>
              <a:tr h="5347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b="1" dirty="0">
                          <a:solidFill>
                            <a:schemeClr val="tx1"/>
                          </a:solidFill>
                        </a:rPr>
                        <a:t>Ones</a:t>
                      </a:r>
                    </a:p>
                  </a:txBody>
                  <a:tcPr marL="110631" marR="110631" marT="55315" marB="55315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b="1" dirty="0">
                          <a:solidFill>
                            <a:schemeClr val="tx1"/>
                          </a:solidFill>
                        </a:rPr>
                        <a:t>tenths</a:t>
                      </a:r>
                    </a:p>
                  </a:txBody>
                  <a:tcPr marL="110631" marR="110631" marT="55315" marB="55315" anchor="ctr"/>
                </a:tc>
                <a:extLst>
                  <a:ext uri="{0D108BD9-81ED-4DB2-BD59-A6C34878D82A}">
                    <a16:rowId xmlns:a16="http://schemas.microsoft.com/office/drawing/2014/main" val="1701245663"/>
                  </a:ext>
                </a:extLst>
              </a:tr>
              <a:tr h="1421375">
                <a:tc>
                  <a:txBody>
                    <a:bodyPr/>
                    <a:lstStyle/>
                    <a:p>
                      <a:endParaRPr lang="en-GB" sz="2200"/>
                    </a:p>
                  </a:txBody>
                  <a:tcPr marL="110631" marR="110631" marT="55315" marB="55315"/>
                </a:tc>
                <a:tc>
                  <a:txBody>
                    <a:bodyPr/>
                    <a:lstStyle/>
                    <a:p>
                      <a:endParaRPr lang="en-GB" sz="2200" dirty="0"/>
                    </a:p>
                  </a:txBody>
                  <a:tcPr marL="110631" marR="110631" marT="55315" marB="55315"/>
                </a:tc>
                <a:extLst>
                  <a:ext uri="{0D108BD9-81ED-4DB2-BD59-A6C34878D82A}">
                    <a16:rowId xmlns:a16="http://schemas.microsoft.com/office/drawing/2014/main" val="1156968103"/>
                  </a:ext>
                </a:extLst>
              </a:tr>
            </a:tbl>
          </a:graphicData>
        </a:graphic>
      </p:graphicFrame>
      <p:sp>
        <p:nvSpPr>
          <p:cNvPr id="16" name="Oval 15"/>
          <p:cNvSpPr/>
          <p:nvPr/>
        </p:nvSpPr>
        <p:spPr>
          <a:xfrm>
            <a:off x="2448170" y="3545947"/>
            <a:ext cx="72000" cy="7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2455933" y="4518448"/>
            <a:ext cx="72000" cy="7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/>
          <p:cNvGrpSpPr/>
          <p:nvPr/>
        </p:nvGrpSpPr>
        <p:grpSpPr>
          <a:xfrm>
            <a:off x="2598727" y="3914924"/>
            <a:ext cx="1461565" cy="312553"/>
            <a:chOff x="2621389" y="4431864"/>
            <a:chExt cx="1461565" cy="312553"/>
          </a:xfrm>
        </p:grpSpPr>
        <p:sp>
          <p:nvSpPr>
            <p:cNvPr id="19" name="Oval 18"/>
            <p:cNvSpPr/>
            <p:nvPr/>
          </p:nvSpPr>
          <p:spPr>
            <a:xfrm>
              <a:off x="2621389" y="4431865"/>
              <a:ext cx="307389" cy="307389"/>
            </a:xfrm>
            <a:prstGeom prst="ellipse">
              <a:avLst/>
            </a:prstGeom>
            <a:solidFill>
              <a:srgbClr val="D81D32"/>
            </a:solidFill>
            <a:ln w="19050">
              <a:solidFill>
                <a:schemeClr val="tx1"/>
              </a:solidFill>
            </a:ln>
            <a:effectLst>
              <a:outerShdw blurRad="25400" dist="25400" dir="1224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Oval 19"/>
            <p:cNvSpPr/>
            <p:nvPr/>
          </p:nvSpPr>
          <p:spPr>
            <a:xfrm>
              <a:off x="3006114" y="4431865"/>
              <a:ext cx="307389" cy="307389"/>
            </a:xfrm>
            <a:prstGeom prst="ellipse">
              <a:avLst/>
            </a:prstGeom>
            <a:solidFill>
              <a:srgbClr val="D81D32"/>
            </a:solidFill>
            <a:ln w="19050">
              <a:solidFill>
                <a:schemeClr val="tx1"/>
              </a:solidFill>
            </a:ln>
            <a:effectLst>
              <a:outerShdw blurRad="25400" dist="25400" dir="1224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Oval 20"/>
            <p:cNvSpPr/>
            <p:nvPr/>
          </p:nvSpPr>
          <p:spPr>
            <a:xfrm>
              <a:off x="3390839" y="4431864"/>
              <a:ext cx="307389" cy="307389"/>
            </a:xfrm>
            <a:prstGeom prst="ellipse">
              <a:avLst/>
            </a:prstGeom>
            <a:solidFill>
              <a:srgbClr val="D81D32"/>
            </a:solidFill>
            <a:ln w="19050">
              <a:solidFill>
                <a:schemeClr val="tx1"/>
              </a:solidFill>
            </a:ln>
            <a:effectLst>
              <a:outerShdw blurRad="25400" dist="25400" dir="1224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Oval 22"/>
            <p:cNvSpPr/>
            <p:nvPr/>
          </p:nvSpPr>
          <p:spPr>
            <a:xfrm>
              <a:off x="3775565" y="4437028"/>
              <a:ext cx="307389" cy="307389"/>
            </a:xfrm>
            <a:prstGeom prst="ellipse">
              <a:avLst/>
            </a:prstGeom>
            <a:solidFill>
              <a:srgbClr val="D81D32"/>
            </a:solidFill>
            <a:ln w="19050">
              <a:solidFill>
                <a:schemeClr val="tx1"/>
              </a:solidFill>
            </a:ln>
            <a:effectLst>
              <a:outerShdw blurRad="25400" dist="25400" dir="1224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598727" y="4336342"/>
            <a:ext cx="1461565" cy="312553"/>
            <a:chOff x="2598727" y="4336342"/>
            <a:chExt cx="1461565" cy="312553"/>
          </a:xfrm>
        </p:grpSpPr>
        <p:sp>
          <p:nvSpPr>
            <p:cNvPr id="26" name="Oval 25"/>
            <p:cNvSpPr/>
            <p:nvPr/>
          </p:nvSpPr>
          <p:spPr>
            <a:xfrm>
              <a:off x="2598727" y="4336343"/>
              <a:ext cx="307389" cy="307389"/>
            </a:xfrm>
            <a:prstGeom prst="ellipse">
              <a:avLst/>
            </a:prstGeom>
            <a:solidFill>
              <a:srgbClr val="D81D32"/>
            </a:solidFill>
            <a:ln w="19050">
              <a:solidFill>
                <a:schemeClr val="tx1"/>
              </a:solidFill>
            </a:ln>
            <a:effectLst>
              <a:outerShdw blurRad="25400" dist="25400" dir="1224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Oval 26"/>
            <p:cNvSpPr/>
            <p:nvPr/>
          </p:nvSpPr>
          <p:spPr>
            <a:xfrm>
              <a:off x="2983452" y="4336343"/>
              <a:ext cx="307389" cy="307389"/>
            </a:xfrm>
            <a:prstGeom prst="ellipse">
              <a:avLst/>
            </a:prstGeom>
            <a:solidFill>
              <a:srgbClr val="D81D32"/>
            </a:solidFill>
            <a:ln w="19050">
              <a:solidFill>
                <a:schemeClr val="tx1"/>
              </a:solidFill>
            </a:ln>
            <a:effectLst>
              <a:outerShdw blurRad="25400" dist="25400" dir="1224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3368177" y="4336342"/>
              <a:ext cx="307389" cy="307389"/>
            </a:xfrm>
            <a:prstGeom prst="ellipse">
              <a:avLst/>
            </a:prstGeom>
            <a:solidFill>
              <a:srgbClr val="D81D32"/>
            </a:solidFill>
            <a:ln w="19050">
              <a:solidFill>
                <a:schemeClr val="tx1"/>
              </a:solidFill>
            </a:ln>
            <a:effectLst>
              <a:outerShdw blurRad="25400" dist="25400" dir="1224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9" name="Oval 28"/>
            <p:cNvSpPr/>
            <p:nvPr/>
          </p:nvSpPr>
          <p:spPr>
            <a:xfrm>
              <a:off x="3752903" y="4341506"/>
              <a:ext cx="307389" cy="307389"/>
            </a:xfrm>
            <a:prstGeom prst="ellipse">
              <a:avLst/>
            </a:prstGeom>
            <a:solidFill>
              <a:srgbClr val="D81D32"/>
            </a:solidFill>
            <a:ln w="19050">
              <a:solidFill>
                <a:schemeClr val="tx1"/>
              </a:solidFill>
            </a:ln>
            <a:effectLst>
              <a:outerShdw blurRad="25400" dist="25400" dir="1224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758" y="1329139"/>
            <a:ext cx="2432974" cy="685800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2598727" y="4773544"/>
            <a:ext cx="1461565" cy="312553"/>
            <a:chOff x="2598727" y="4336342"/>
            <a:chExt cx="1461565" cy="312553"/>
          </a:xfrm>
        </p:grpSpPr>
        <p:sp>
          <p:nvSpPr>
            <p:cNvPr id="34" name="Oval 33"/>
            <p:cNvSpPr/>
            <p:nvPr/>
          </p:nvSpPr>
          <p:spPr>
            <a:xfrm>
              <a:off x="2598727" y="4336343"/>
              <a:ext cx="307389" cy="307389"/>
            </a:xfrm>
            <a:prstGeom prst="ellipse">
              <a:avLst/>
            </a:prstGeom>
            <a:solidFill>
              <a:srgbClr val="D81D32"/>
            </a:solidFill>
            <a:ln w="19050">
              <a:solidFill>
                <a:schemeClr val="tx1"/>
              </a:solidFill>
            </a:ln>
            <a:effectLst>
              <a:outerShdw blurRad="25400" dist="25400" dir="1224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5" name="Oval 34"/>
            <p:cNvSpPr/>
            <p:nvPr/>
          </p:nvSpPr>
          <p:spPr>
            <a:xfrm>
              <a:off x="2983452" y="4336343"/>
              <a:ext cx="307389" cy="307389"/>
            </a:xfrm>
            <a:prstGeom prst="ellipse">
              <a:avLst/>
            </a:prstGeom>
            <a:solidFill>
              <a:srgbClr val="D81D32"/>
            </a:solidFill>
            <a:ln w="19050">
              <a:solidFill>
                <a:schemeClr val="tx1"/>
              </a:solidFill>
            </a:ln>
            <a:effectLst>
              <a:outerShdw blurRad="25400" dist="25400" dir="1224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6" name="Oval 35"/>
            <p:cNvSpPr/>
            <p:nvPr/>
          </p:nvSpPr>
          <p:spPr>
            <a:xfrm>
              <a:off x="3368177" y="4336342"/>
              <a:ext cx="307389" cy="307389"/>
            </a:xfrm>
            <a:prstGeom prst="ellipse">
              <a:avLst/>
            </a:prstGeom>
            <a:solidFill>
              <a:srgbClr val="D81D32"/>
            </a:solidFill>
            <a:ln w="19050">
              <a:solidFill>
                <a:schemeClr val="tx1"/>
              </a:solidFill>
            </a:ln>
            <a:effectLst>
              <a:outerShdw blurRad="25400" dist="25400" dir="1224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7" name="Oval 36"/>
            <p:cNvSpPr/>
            <p:nvPr/>
          </p:nvSpPr>
          <p:spPr>
            <a:xfrm>
              <a:off x="3752903" y="4341506"/>
              <a:ext cx="307389" cy="307389"/>
            </a:xfrm>
            <a:prstGeom prst="ellipse">
              <a:avLst/>
            </a:prstGeom>
            <a:solidFill>
              <a:srgbClr val="D81D32"/>
            </a:solidFill>
            <a:ln w="19050">
              <a:solidFill>
                <a:schemeClr val="tx1"/>
              </a:solidFill>
            </a:ln>
            <a:effectLst>
              <a:outerShdw blurRad="25400" dist="25400" dir="1224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9" name="Oval 38"/>
          <p:cNvSpPr/>
          <p:nvPr/>
        </p:nvSpPr>
        <p:spPr>
          <a:xfrm>
            <a:off x="897088" y="3914925"/>
            <a:ext cx="307389" cy="307389"/>
          </a:xfrm>
          <a:prstGeom prst="ellipse">
            <a:avLst/>
          </a:prstGeom>
          <a:solidFill>
            <a:srgbClr val="D81D32"/>
          </a:solidFill>
          <a:ln w="19050">
            <a:solidFill>
              <a:schemeClr val="tx1"/>
            </a:solidFill>
          </a:ln>
          <a:effectLst>
            <a:outerShdw blurRad="25400" dist="25400" dir="1224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0" name="Oval 39"/>
          <p:cNvSpPr/>
          <p:nvPr/>
        </p:nvSpPr>
        <p:spPr>
          <a:xfrm>
            <a:off x="1281813" y="3914925"/>
            <a:ext cx="307389" cy="307389"/>
          </a:xfrm>
          <a:prstGeom prst="ellipse">
            <a:avLst/>
          </a:prstGeom>
          <a:solidFill>
            <a:srgbClr val="D81D32"/>
          </a:solidFill>
          <a:ln w="19050">
            <a:solidFill>
              <a:schemeClr val="tx1"/>
            </a:solidFill>
          </a:ln>
          <a:effectLst>
            <a:outerShdw blurRad="25400" dist="25400" dir="1224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1" name="Oval 40"/>
          <p:cNvSpPr/>
          <p:nvPr/>
        </p:nvSpPr>
        <p:spPr>
          <a:xfrm>
            <a:off x="1666538" y="3914924"/>
            <a:ext cx="307389" cy="307389"/>
          </a:xfrm>
          <a:prstGeom prst="ellipse">
            <a:avLst/>
          </a:prstGeom>
          <a:solidFill>
            <a:srgbClr val="87BD31"/>
          </a:solidFill>
          <a:ln w="19050">
            <a:solidFill>
              <a:schemeClr val="tx1"/>
            </a:solidFill>
          </a:ln>
          <a:effectLst>
            <a:outerShdw blurRad="25400" dist="25400" dir="1224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32" name="Group 31"/>
          <p:cNvGrpSpPr/>
          <p:nvPr/>
        </p:nvGrpSpPr>
        <p:grpSpPr>
          <a:xfrm>
            <a:off x="5582462" y="2712522"/>
            <a:ext cx="3035300" cy="3099753"/>
            <a:chOff x="5353050" y="2128539"/>
            <a:chExt cx="3035300" cy="3099753"/>
          </a:xfrm>
        </p:grpSpPr>
        <p:sp>
          <p:nvSpPr>
            <p:cNvPr id="14" name="Pentagon 13"/>
            <p:cNvSpPr/>
            <p:nvPr/>
          </p:nvSpPr>
          <p:spPr>
            <a:xfrm rot="10800000">
              <a:off x="5353050" y="2128539"/>
              <a:ext cx="3035300" cy="3099753"/>
            </a:xfrm>
            <a:prstGeom prst="homePlate">
              <a:avLst>
                <a:gd name="adj" fmla="val 12657"/>
              </a:avLst>
            </a:prstGeom>
            <a:solidFill>
              <a:srgbClr val="87BD3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868145" y="2218611"/>
              <a:ext cx="2487372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False. The place value grid represents the greater decimal number because is has 2 ones and 12 tenths. If you regroup 10 of these 12 tenths into 1 whole, you actually have 3 ones and 2 tenths, which is 3.2.</a:t>
              </a:r>
            </a:p>
          </p:txBody>
        </p:sp>
      </p:grpSp>
      <p:sp>
        <p:nvSpPr>
          <p:cNvPr id="47" name="Freeform 46"/>
          <p:cNvSpPr/>
          <p:nvPr/>
        </p:nvSpPr>
        <p:spPr>
          <a:xfrm>
            <a:off x="2562225" y="3854617"/>
            <a:ext cx="1567291" cy="1294757"/>
          </a:xfrm>
          <a:custGeom>
            <a:avLst/>
            <a:gdLst>
              <a:gd name="connsiteX0" fmla="*/ 766763 w 1567291"/>
              <a:gd name="connsiteY0" fmla="*/ 0 h 1294757"/>
              <a:gd name="connsiteX1" fmla="*/ 1567291 w 1567291"/>
              <a:gd name="connsiteY1" fmla="*/ 0 h 1294757"/>
              <a:gd name="connsiteX2" fmla="*/ 1567291 w 1567291"/>
              <a:gd name="connsiteY2" fmla="*/ 422108 h 1294757"/>
              <a:gd name="connsiteX3" fmla="*/ 1567291 w 1567291"/>
              <a:gd name="connsiteY3" fmla="*/ 872649 h 1294757"/>
              <a:gd name="connsiteX4" fmla="*/ 1567291 w 1567291"/>
              <a:gd name="connsiteY4" fmla="*/ 1294757 h 1294757"/>
              <a:gd name="connsiteX5" fmla="*/ 0 w 1567291"/>
              <a:gd name="connsiteY5" fmla="*/ 1294757 h 1294757"/>
              <a:gd name="connsiteX6" fmla="*/ 0 w 1567291"/>
              <a:gd name="connsiteY6" fmla="*/ 422108 h 1294757"/>
              <a:gd name="connsiteX7" fmla="*/ 766763 w 1567291"/>
              <a:gd name="connsiteY7" fmla="*/ 422108 h 1294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67291" h="1294757">
                <a:moveTo>
                  <a:pt x="766763" y="0"/>
                </a:moveTo>
                <a:lnTo>
                  <a:pt x="1567291" y="0"/>
                </a:lnTo>
                <a:lnTo>
                  <a:pt x="1567291" y="422108"/>
                </a:lnTo>
                <a:lnTo>
                  <a:pt x="1567291" y="872649"/>
                </a:lnTo>
                <a:lnTo>
                  <a:pt x="1567291" y="1294757"/>
                </a:lnTo>
                <a:lnTo>
                  <a:pt x="0" y="1294757"/>
                </a:lnTo>
                <a:lnTo>
                  <a:pt x="0" y="422108"/>
                </a:lnTo>
                <a:lnTo>
                  <a:pt x="766763" y="422108"/>
                </a:lnTo>
                <a:close/>
              </a:path>
            </a:pathLst>
          </a:custGeom>
          <a:noFill/>
          <a:ln w="19050">
            <a:solidFill>
              <a:srgbClr val="87B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Arc 47"/>
          <p:cNvSpPr/>
          <p:nvPr/>
        </p:nvSpPr>
        <p:spPr>
          <a:xfrm rot="16200000" flipH="1">
            <a:off x="1534301" y="4280614"/>
            <a:ext cx="820634" cy="826835"/>
          </a:xfrm>
          <a:custGeom>
            <a:avLst/>
            <a:gdLst>
              <a:gd name="connsiteX0" fmla="*/ 777356 w 1554712"/>
              <a:gd name="connsiteY0" fmla="*/ 0 h 1037545"/>
              <a:gd name="connsiteX1" fmla="*/ 1554712 w 1554712"/>
              <a:gd name="connsiteY1" fmla="*/ 518773 h 1037545"/>
              <a:gd name="connsiteX2" fmla="*/ 777356 w 1554712"/>
              <a:gd name="connsiteY2" fmla="*/ 518773 h 1037545"/>
              <a:gd name="connsiteX3" fmla="*/ 777356 w 1554712"/>
              <a:gd name="connsiteY3" fmla="*/ 0 h 1037545"/>
              <a:gd name="connsiteX0" fmla="*/ 777356 w 1554712"/>
              <a:gd name="connsiteY0" fmla="*/ 0 h 1037545"/>
              <a:gd name="connsiteX1" fmla="*/ 1554712 w 1554712"/>
              <a:gd name="connsiteY1" fmla="*/ 518773 h 1037545"/>
              <a:gd name="connsiteX0" fmla="*/ 0 w 777356"/>
              <a:gd name="connsiteY0" fmla="*/ 0 h 518773"/>
              <a:gd name="connsiteX1" fmla="*/ 777356 w 777356"/>
              <a:gd name="connsiteY1" fmla="*/ 518773 h 518773"/>
              <a:gd name="connsiteX2" fmla="*/ 0 w 777356"/>
              <a:gd name="connsiteY2" fmla="*/ 518773 h 518773"/>
              <a:gd name="connsiteX3" fmla="*/ 0 w 777356"/>
              <a:gd name="connsiteY3" fmla="*/ 0 h 518773"/>
              <a:gd name="connsiteX0" fmla="*/ 0 w 777356"/>
              <a:gd name="connsiteY0" fmla="*/ 0 h 518773"/>
              <a:gd name="connsiteX1" fmla="*/ 777356 w 777356"/>
              <a:gd name="connsiteY1" fmla="*/ 518773 h 518773"/>
              <a:gd name="connsiteX0" fmla="*/ 0 w 777356"/>
              <a:gd name="connsiteY0" fmla="*/ 123 h 518896"/>
              <a:gd name="connsiteX1" fmla="*/ 777356 w 777356"/>
              <a:gd name="connsiteY1" fmla="*/ 518896 h 518896"/>
              <a:gd name="connsiteX2" fmla="*/ 0 w 777356"/>
              <a:gd name="connsiteY2" fmla="*/ 518896 h 518896"/>
              <a:gd name="connsiteX3" fmla="*/ 0 w 777356"/>
              <a:gd name="connsiteY3" fmla="*/ 123 h 518896"/>
              <a:gd name="connsiteX0" fmla="*/ 0 w 777356"/>
              <a:gd name="connsiteY0" fmla="*/ 123 h 518896"/>
              <a:gd name="connsiteX1" fmla="*/ 777356 w 777356"/>
              <a:gd name="connsiteY1" fmla="*/ 518896 h 518896"/>
              <a:gd name="connsiteX0" fmla="*/ 0 w 777356"/>
              <a:gd name="connsiteY0" fmla="*/ 22375 h 541148"/>
              <a:gd name="connsiteX1" fmla="*/ 777356 w 777356"/>
              <a:gd name="connsiteY1" fmla="*/ 541148 h 541148"/>
              <a:gd name="connsiteX2" fmla="*/ 0 w 777356"/>
              <a:gd name="connsiteY2" fmla="*/ 541148 h 541148"/>
              <a:gd name="connsiteX3" fmla="*/ 0 w 777356"/>
              <a:gd name="connsiteY3" fmla="*/ 22375 h 541148"/>
              <a:gd name="connsiteX0" fmla="*/ 0 w 777356"/>
              <a:gd name="connsiteY0" fmla="*/ 22375 h 541148"/>
              <a:gd name="connsiteX1" fmla="*/ 777356 w 777356"/>
              <a:gd name="connsiteY1" fmla="*/ 541148 h 541148"/>
              <a:gd name="connsiteX0" fmla="*/ 0 w 777372"/>
              <a:gd name="connsiteY0" fmla="*/ 5951 h 524724"/>
              <a:gd name="connsiteX1" fmla="*/ 777356 w 777372"/>
              <a:gd name="connsiteY1" fmla="*/ 524724 h 524724"/>
              <a:gd name="connsiteX2" fmla="*/ 0 w 777372"/>
              <a:gd name="connsiteY2" fmla="*/ 524724 h 524724"/>
              <a:gd name="connsiteX3" fmla="*/ 0 w 777372"/>
              <a:gd name="connsiteY3" fmla="*/ 5951 h 524724"/>
              <a:gd name="connsiteX0" fmla="*/ 0 w 777372"/>
              <a:gd name="connsiteY0" fmla="*/ 5951 h 524724"/>
              <a:gd name="connsiteX1" fmla="*/ 777356 w 777372"/>
              <a:gd name="connsiteY1" fmla="*/ 524724 h 524724"/>
              <a:gd name="connsiteX0" fmla="*/ 0 w 777372"/>
              <a:gd name="connsiteY0" fmla="*/ 5951 h 524724"/>
              <a:gd name="connsiteX1" fmla="*/ 777356 w 777372"/>
              <a:gd name="connsiteY1" fmla="*/ 524724 h 524724"/>
              <a:gd name="connsiteX2" fmla="*/ 0 w 777372"/>
              <a:gd name="connsiteY2" fmla="*/ 524724 h 524724"/>
              <a:gd name="connsiteX3" fmla="*/ 0 w 777372"/>
              <a:gd name="connsiteY3" fmla="*/ 5951 h 524724"/>
              <a:gd name="connsiteX0" fmla="*/ 0 w 777372"/>
              <a:gd name="connsiteY0" fmla="*/ 5951 h 524724"/>
              <a:gd name="connsiteX1" fmla="*/ 777356 w 777372"/>
              <a:gd name="connsiteY1" fmla="*/ 524724 h 524724"/>
              <a:gd name="connsiteX0" fmla="*/ 0 w 777372"/>
              <a:gd name="connsiteY0" fmla="*/ 5951 h 524724"/>
              <a:gd name="connsiteX1" fmla="*/ 777356 w 777372"/>
              <a:gd name="connsiteY1" fmla="*/ 524724 h 524724"/>
              <a:gd name="connsiteX2" fmla="*/ 0 w 777372"/>
              <a:gd name="connsiteY2" fmla="*/ 524724 h 524724"/>
              <a:gd name="connsiteX3" fmla="*/ 0 w 777372"/>
              <a:gd name="connsiteY3" fmla="*/ 5951 h 524724"/>
              <a:gd name="connsiteX0" fmla="*/ 0 w 777372"/>
              <a:gd name="connsiteY0" fmla="*/ 5951 h 524724"/>
              <a:gd name="connsiteX1" fmla="*/ 777356 w 777372"/>
              <a:gd name="connsiteY1" fmla="*/ 524724 h 524724"/>
              <a:gd name="connsiteX0" fmla="*/ 62088 w 839460"/>
              <a:gd name="connsiteY0" fmla="*/ 5951 h 524724"/>
              <a:gd name="connsiteX1" fmla="*/ 839444 w 839460"/>
              <a:gd name="connsiteY1" fmla="*/ 524724 h 524724"/>
              <a:gd name="connsiteX2" fmla="*/ 62088 w 839460"/>
              <a:gd name="connsiteY2" fmla="*/ 524724 h 524724"/>
              <a:gd name="connsiteX3" fmla="*/ 62088 w 839460"/>
              <a:gd name="connsiteY3" fmla="*/ 5951 h 524724"/>
              <a:gd name="connsiteX0" fmla="*/ 62088 w 839460"/>
              <a:gd name="connsiteY0" fmla="*/ 5951 h 524724"/>
              <a:gd name="connsiteX1" fmla="*/ 839444 w 839460"/>
              <a:gd name="connsiteY1" fmla="*/ 524724 h 524724"/>
              <a:gd name="connsiteX0" fmla="*/ 62088 w 868703"/>
              <a:gd name="connsiteY0" fmla="*/ 10052 h 528825"/>
              <a:gd name="connsiteX1" fmla="*/ 839444 w 868703"/>
              <a:gd name="connsiteY1" fmla="*/ 528825 h 528825"/>
              <a:gd name="connsiteX2" fmla="*/ 62088 w 868703"/>
              <a:gd name="connsiteY2" fmla="*/ 528825 h 528825"/>
              <a:gd name="connsiteX3" fmla="*/ 62088 w 868703"/>
              <a:gd name="connsiteY3" fmla="*/ 10052 h 528825"/>
              <a:gd name="connsiteX0" fmla="*/ 62088 w 868703"/>
              <a:gd name="connsiteY0" fmla="*/ 10052 h 528825"/>
              <a:gd name="connsiteX1" fmla="*/ 839444 w 868703"/>
              <a:gd name="connsiteY1" fmla="*/ 528825 h 528825"/>
              <a:gd name="connsiteX0" fmla="*/ 0 w 806615"/>
              <a:gd name="connsiteY0" fmla="*/ 10052 h 528825"/>
              <a:gd name="connsiteX1" fmla="*/ 777356 w 806615"/>
              <a:gd name="connsiteY1" fmla="*/ 528825 h 528825"/>
              <a:gd name="connsiteX2" fmla="*/ 0 w 806615"/>
              <a:gd name="connsiteY2" fmla="*/ 528825 h 528825"/>
              <a:gd name="connsiteX3" fmla="*/ 0 w 806615"/>
              <a:gd name="connsiteY3" fmla="*/ 10052 h 528825"/>
              <a:gd name="connsiteX0" fmla="*/ 0 w 806615"/>
              <a:gd name="connsiteY0" fmla="*/ 10052 h 528825"/>
              <a:gd name="connsiteX1" fmla="*/ 777356 w 806615"/>
              <a:gd name="connsiteY1" fmla="*/ 528825 h 528825"/>
              <a:gd name="connsiteX0" fmla="*/ 0 w 790499"/>
              <a:gd name="connsiteY0" fmla="*/ 384203 h 902976"/>
              <a:gd name="connsiteX1" fmla="*/ 777356 w 790499"/>
              <a:gd name="connsiteY1" fmla="*/ 902976 h 902976"/>
              <a:gd name="connsiteX2" fmla="*/ 0 w 790499"/>
              <a:gd name="connsiteY2" fmla="*/ 902976 h 902976"/>
              <a:gd name="connsiteX3" fmla="*/ 0 w 790499"/>
              <a:gd name="connsiteY3" fmla="*/ 384203 h 902976"/>
              <a:gd name="connsiteX0" fmla="*/ 0 w 790499"/>
              <a:gd name="connsiteY0" fmla="*/ 384203 h 902976"/>
              <a:gd name="connsiteX1" fmla="*/ 777356 w 790499"/>
              <a:gd name="connsiteY1" fmla="*/ 902976 h 902976"/>
              <a:gd name="connsiteX0" fmla="*/ 0 w 777356"/>
              <a:gd name="connsiteY0" fmla="*/ 288754 h 826835"/>
              <a:gd name="connsiteX1" fmla="*/ 777356 w 777356"/>
              <a:gd name="connsiteY1" fmla="*/ 807527 h 826835"/>
              <a:gd name="connsiteX2" fmla="*/ 0 w 777356"/>
              <a:gd name="connsiteY2" fmla="*/ 807527 h 826835"/>
              <a:gd name="connsiteX3" fmla="*/ 0 w 777356"/>
              <a:gd name="connsiteY3" fmla="*/ 288754 h 826835"/>
              <a:gd name="connsiteX0" fmla="*/ 0 w 777356"/>
              <a:gd name="connsiteY0" fmla="*/ 288754 h 826835"/>
              <a:gd name="connsiteX1" fmla="*/ 777356 w 777356"/>
              <a:gd name="connsiteY1" fmla="*/ 807527 h 826835"/>
              <a:gd name="connsiteX0" fmla="*/ 0 w 820634"/>
              <a:gd name="connsiteY0" fmla="*/ 288754 h 826835"/>
              <a:gd name="connsiteX1" fmla="*/ 777356 w 820634"/>
              <a:gd name="connsiteY1" fmla="*/ 807527 h 826835"/>
              <a:gd name="connsiteX2" fmla="*/ 0 w 820634"/>
              <a:gd name="connsiteY2" fmla="*/ 807527 h 826835"/>
              <a:gd name="connsiteX3" fmla="*/ 0 w 820634"/>
              <a:gd name="connsiteY3" fmla="*/ 288754 h 826835"/>
              <a:gd name="connsiteX0" fmla="*/ 0 w 820634"/>
              <a:gd name="connsiteY0" fmla="*/ 288754 h 826835"/>
              <a:gd name="connsiteX1" fmla="*/ 777356 w 820634"/>
              <a:gd name="connsiteY1" fmla="*/ 807527 h 8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0634" h="826835" stroke="0" extrusionOk="0">
                <a:moveTo>
                  <a:pt x="0" y="288754"/>
                </a:moveTo>
                <a:cubicBezTo>
                  <a:pt x="492825" y="-651042"/>
                  <a:pt x="-441841" y="1022669"/>
                  <a:pt x="777356" y="807527"/>
                </a:cubicBezTo>
                <a:cubicBezTo>
                  <a:pt x="1007190" y="-595821"/>
                  <a:pt x="259119" y="807527"/>
                  <a:pt x="0" y="807527"/>
                </a:cubicBezTo>
                <a:cubicBezTo>
                  <a:pt x="0" y="634603"/>
                  <a:pt x="76200" y="448978"/>
                  <a:pt x="0" y="288754"/>
                </a:cubicBezTo>
                <a:close/>
              </a:path>
              <a:path w="820634" h="826835" fill="none">
                <a:moveTo>
                  <a:pt x="0" y="288754"/>
                </a:moveTo>
                <a:cubicBezTo>
                  <a:pt x="429322" y="288754"/>
                  <a:pt x="777356" y="521017"/>
                  <a:pt x="777356" y="807527"/>
                </a:cubicBezTo>
              </a:path>
            </a:pathLst>
          </a:custGeom>
          <a:ln w="57150" cap="rnd">
            <a:solidFill>
              <a:srgbClr val="87BD3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/>
          <p:cNvSpPr/>
          <p:nvPr/>
        </p:nvSpPr>
        <p:spPr>
          <a:xfrm>
            <a:off x="1648350" y="5274306"/>
            <a:ext cx="16786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87BD31"/>
                </a:solidFill>
              </a:rPr>
              <a:t> ten tenths = 1</a:t>
            </a:r>
          </a:p>
        </p:txBody>
      </p:sp>
    </p:spTree>
    <p:extLst>
      <p:ext uri="{BB962C8B-B14F-4D97-AF65-F5344CB8AC3E}">
        <p14:creationId xmlns:p14="http://schemas.microsoft.com/office/powerpoint/2010/main" val="169563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7" grpId="0" animBg="1"/>
      <p:bldP spid="48" grpId="0" animBg="1"/>
      <p:bldP spid="4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628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Aim</a:t>
            </a:r>
          </a:p>
        </p:txBody>
      </p:sp>
      <p:sp>
        <p:nvSpPr>
          <p:cNvPr id="14" name="Content Placeholder 15"/>
          <p:cNvSpPr txBox="1">
            <a:spLocks/>
          </p:cNvSpPr>
          <p:nvPr/>
        </p:nvSpPr>
        <p:spPr>
          <a:xfrm>
            <a:off x="628650" y="1127760"/>
            <a:ext cx="7886700" cy="1409700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Twinkl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t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 err="1">
                <a:solidFill>
                  <a:schemeClr val="tx1"/>
                </a:solidFill>
              </a:rPr>
              <a:t>Recognise</a:t>
            </a:r>
            <a:r>
              <a:rPr lang="en-US" dirty="0">
                <a:solidFill>
                  <a:schemeClr val="tx1"/>
                </a:solidFill>
              </a:rPr>
              <a:t> and write decimal equivalents of any number of tenths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or hundredths.</a:t>
            </a:r>
          </a:p>
        </p:txBody>
      </p:sp>
    </p:spTree>
    <p:extLst>
      <p:ext uri="{BB962C8B-B14F-4D97-AF65-F5344CB8AC3E}">
        <p14:creationId xmlns:p14="http://schemas.microsoft.com/office/powerpoint/2010/main" val="3643935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39749" y="1627464"/>
            <a:ext cx="8064501" cy="4646336"/>
          </a:xfrm>
          <a:prstGeom prst="rect">
            <a:avLst/>
          </a:prstGeom>
          <a:solidFill>
            <a:srgbClr val="CDE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Rectangle 96"/>
          <p:cNvSpPr/>
          <p:nvPr/>
        </p:nvSpPr>
        <p:spPr>
          <a:xfrm>
            <a:off x="3600753" y="670981"/>
            <a:ext cx="976684" cy="337100"/>
          </a:xfrm>
          <a:prstGeom prst="rect">
            <a:avLst/>
          </a:prstGeom>
          <a:solidFill>
            <a:srgbClr val="4EB2E5"/>
          </a:solidFill>
        </p:spPr>
        <p:txBody>
          <a:bodyPr wrap="square" lIns="180000" tIns="36000" rIns="180000" bIns="54000" anchor="ctr">
            <a:spAutoFit/>
          </a:bodyPr>
          <a:lstStyle/>
          <a:p>
            <a:pPr algn="ctr"/>
            <a:r>
              <a:rPr lang="en-GB" altLang="en-US" sz="1600" b="1" dirty="0">
                <a:solidFill>
                  <a:schemeClr val="bg1"/>
                </a:solidFill>
              </a:rPr>
              <a:t>Diving</a:t>
            </a: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30866F-58AA-4213-AFD1-4A7F919ABC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094" y="532799"/>
            <a:ext cx="700156" cy="700156"/>
          </a:xfrm>
          <a:prstGeom prst="rect">
            <a:avLst/>
          </a:prstGeom>
        </p:spPr>
      </p:pic>
      <p:sp>
        <p:nvSpPr>
          <p:cNvPr id="96" name="Rectangle 95"/>
          <p:cNvSpPr/>
          <p:nvPr/>
        </p:nvSpPr>
        <p:spPr>
          <a:xfrm>
            <a:off x="447429" y="670981"/>
            <a:ext cx="3139917" cy="337100"/>
          </a:xfrm>
          <a:prstGeom prst="rect">
            <a:avLst/>
          </a:prstGeom>
          <a:solidFill>
            <a:srgbClr val="072F54"/>
          </a:solidFill>
        </p:spPr>
        <p:txBody>
          <a:bodyPr wrap="none" lIns="180000" tIns="36000" rIns="180000" bIns="54000" anchor="ctr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Tenths on a Place Value Grid </a:t>
            </a:r>
          </a:p>
        </p:txBody>
      </p:sp>
      <p:cxnSp>
        <p:nvCxnSpPr>
          <p:cNvPr id="103" name="Straight Connector 102"/>
          <p:cNvCxnSpPr/>
          <p:nvPr/>
        </p:nvCxnSpPr>
        <p:spPr>
          <a:xfrm>
            <a:off x="3600753" y="666325"/>
            <a:ext cx="0" cy="342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entagon 3"/>
          <p:cNvSpPr/>
          <p:nvPr/>
        </p:nvSpPr>
        <p:spPr>
          <a:xfrm rot="5400000">
            <a:off x="4265688" y="-2492983"/>
            <a:ext cx="612623" cy="8064500"/>
          </a:xfrm>
          <a:prstGeom prst="homePlate">
            <a:avLst>
              <a:gd name="adj" fmla="val 22813"/>
            </a:avLst>
          </a:prstGeom>
          <a:solidFill>
            <a:srgbClr val="4EB0E5"/>
          </a:solidFill>
          <a:ln>
            <a:noFill/>
          </a:ln>
          <a:effectLst>
            <a:outerShdw dist="50800" dir="5400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3513002" y="1330516"/>
            <a:ext cx="21515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Twinkl" pitchFamily="2" charset="0"/>
              </a:rPr>
              <a:t>Complete the table.</a:t>
            </a:r>
            <a:endParaRPr lang="en-GB" dirty="0">
              <a:solidFill>
                <a:schemeClr val="bg1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4082204"/>
              </p:ext>
            </p:extLst>
          </p:nvPr>
        </p:nvGraphicFramePr>
        <p:xfrm>
          <a:off x="1313993" y="2836998"/>
          <a:ext cx="6552000" cy="120305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12000">
                  <a:extLst>
                    <a:ext uri="{9D8B030D-6E8A-4147-A177-3AD203B41FA5}">
                      <a16:colId xmlns:a16="http://schemas.microsoft.com/office/drawing/2014/main" val="4257648700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val="1165043460"/>
                    </a:ext>
                  </a:extLst>
                </a:gridCol>
                <a:gridCol w="2016000">
                  <a:extLst>
                    <a:ext uri="{9D8B030D-6E8A-4147-A177-3AD203B41FA5}">
                      <a16:colId xmlns:a16="http://schemas.microsoft.com/office/drawing/2014/main" val="1373698539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val="1835450490"/>
                    </a:ext>
                  </a:extLst>
                </a:gridCol>
              </a:tblGrid>
              <a:tr h="576000"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Ones</a:t>
                      </a:r>
                    </a:p>
                  </a:txBody>
                  <a:tcPr marT="144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tenths</a:t>
                      </a:r>
                    </a:p>
                  </a:txBody>
                  <a:tcPr marT="144000" anchor="ctr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en-GB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en-GB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0085644"/>
                  </a:ext>
                </a:extLst>
              </a:tr>
              <a:tr h="627053">
                <a:tc>
                  <a:txBody>
                    <a:bodyPr/>
                    <a:lstStyle/>
                    <a:p>
                      <a:endParaRPr lang="en-GB" b="1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6477330"/>
                  </a:ext>
                </a:extLst>
              </a:tr>
            </a:tbl>
          </a:graphicData>
        </a:graphic>
      </p:graphicFrame>
      <p:sp>
        <p:nvSpPr>
          <p:cNvPr id="11" name="Oval 10"/>
          <p:cNvSpPr/>
          <p:nvPr/>
        </p:nvSpPr>
        <p:spPr>
          <a:xfrm>
            <a:off x="2790866" y="3179027"/>
            <a:ext cx="72000" cy="7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2790866" y="3690204"/>
            <a:ext cx="72000" cy="7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4384505" y="2999071"/>
            <a:ext cx="1983235" cy="877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/>
              <a:t>There is </a:t>
            </a:r>
            <a:r>
              <a:rPr lang="en-GB" u="sng" dirty="0"/>
              <a:t>      </a:t>
            </a:r>
            <a:r>
              <a:rPr lang="en-GB" dirty="0"/>
              <a:t> one </a:t>
            </a:r>
            <a:br>
              <a:rPr lang="en-GB" dirty="0"/>
            </a:br>
            <a:r>
              <a:rPr lang="en-GB" dirty="0"/>
              <a:t>and </a:t>
            </a:r>
            <a:r>
              <a:rPr lang="en-GB" u="sng" dirty="0"/>
              <a:t>      </a:t>
            </a:r>
            <a:r>
              <a:rPr lang="en-GB" dirty="0"/>
              <a:t> tenths.</a:t>
            </a:r>
          </a:p>
        </p:txBody>
      </p:sp>
      <p:sp>
        <p:nvSpPr>
          <p:cNvPr id="14" name="Pentagon 13"/>
          <p:cNvSpPr/>
          <p:nvPr/>
        </p:nvSpPr>
        <p:spPr>
          <a:xfrm rot="5400000">
            <a:off x="2608103" y="1226748"/>
            <a:ext cx="434375" cy="3022599"/>
          </a:xfrm>
          <a:prstGeom prst="homePlate">
            <a:avLst>
              <a:gd name="adj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Pentagon 21"/>
          <p:cNvSpPr/>
          <p:nvPr/>
        </p:nvSpPr>
        <p:spPr>
          <a:xfrm rot="5400000">
            <a:off x="5128258" y="1729195"/>
            <a:ext cx="434375" cy="2017712"/>
          </a:xfrm>
          <a:prstGeom prst="homePlate">
            <a:avLst>
              <a:gd name="adj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Pentagon 22"/>
          <p:cNvSpPr/>
          <p:nvPr/>
        </p:nvSpPr>
        <p:spPr>
          <a:xfrm rot="5400000">
            <a:off x="6892960" y="1982206"/>
            <a:ext cx="434375" cy="1511693"/>
          </a:xfrm>
          <a:prstGeom prst="homePlate">
            <a:avLst>
              <a:gd name="adj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1720391" y="2517123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Place Value Grid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336588" y="2517123"/>
            <a:ext cx="2017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Stem Sentence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354300" y="2517123"/>
            <a:ext cx="1511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Decimal</a:t>
            </a:r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114538"/>
              </p:ext>
            </p:extLst>
          </p:nvPr>
        </p:nvGraphicFramePr>
        <p:xfrm>
          <a:off x="1313991" y="4156713"/>
          <a:ext cx="6552000" cy="109505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12000">
                  <a:extLst>
                    <a:ext uri="{9D8B030D-6E8A-4147-A177-3AD203B41FA5}">
                      <a16:colId xmlns:a16="http://schemas.microsoft.com/office/drawing/2014/main" val="4257648700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val="1165043460"/>
                    </a:ext>
                  </a:extLst>
                </a:gridCol>
                <a:gridCol w="2016000">
                  <a:extLst>
                    <a:ext uri="{9D8B030D-6E8A-4147-A177-3AD203B41FA5}">
                      <a16:colId xmlns:a16="http://schemas.microsoft.com/office/drawing/2014/main" val="1373698539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val="1835450490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Ones</a:t>
                      </a:r>
                    </a:p>
                  </a:txBody>
                  <a:tcPr marT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tenths</a:t>
                      </a:r>
                    </a:p>
                  </a:txBody>
                  <a:tcPr marT="0" anchor="ctr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en-GB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en-GB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0085644"/>
                  </a:ext>
                </a:extLst>
              </a:tr>
              <a:tr h="627053">
                <a:tc>
                  <a:txBody>
                    <a:bodyPr/>
                    <a:lstStyle/>
                    <a:p>
                      <a:endParaRPr lang="en-GB" b="1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6477330"/>
                  </a:ext>
                </a:extLst>
              </a:tr>
            </a:tbl>
          </a:graphicData>
        </a:graphic>
      </p:graphicFrame>
      <p:sp>
        <p:nvSpPr>
          <p:cNvPr id="28" name="Oval 27"/>
          <p:cNvSpPr/>
          <p:nvPr/>
        </p:nvSpPr>
        <p:spPr>
          <a:xfrm>
            <a:off x="2789618" y="4359755"/>
            <a:ext cx="72000" cy="7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/>
          <p:cNvSpPr/>
          <p:nvPr/>
        </p:nvSpPr>
        <p:spPr>
          <a:xfrm>
            <a:off x="2789618" y="4909036"/>
            <a:ext cx="72000" cy="7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4384503" y="4260063"/>
            <a:ext cx="19697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/>
              <a:t>There are 4 ones and 0 tenths.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48407" y="3084601"/>
            <a:ext cx="401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87BD31"/>
                </a:solidFill>
              </a:rPr>
              <a:t>1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946740" y="3493117"/>
            <a:ext cx="401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87BD31"/>
                </a:solidFill>
              </a:rPr>
              <a:t>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658003" y="3209507"/>
            <a:ext cx="904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87BD31"/>
                </a:solidFill>
              </a:rPr>
              <a:t>1.2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658002" y="4418765"/>
            <a:ext cx="904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87BD31"/>
                </a:solidFill>
              </a:rPr>
              <a:t>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397" y="3486817"/>
            <a:ext cx="287243" cy="28739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751" y="3487624"/>
            <a:ext cx="287243" cy="28739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686" y="3486817"/>
            <a:ext cx="287243" cy="287399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409938" y="4723406"/>
            <a:ext cx="1213873" cy="289013"/>
            <a:chOff x="3008575" y="4831186"/>
            <a:chExt cx="1213873" cy="289013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8575" y="4832800"/>
              <a:ext cx="287243" cy="287399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3510" y="4831993"/>
              <a:ext cx="287243" cy="287399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0270" y="4831993"/>
              <a:ext cx="287243" cy="287399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5205" y="4831186"/>
              <a:ext cx="287243" cy="2873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891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0" grpId="0"/>
      <p:bldP spid="31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7"/>
          <a:stretch/>
        </p:blipFill>
        <p:spPr>
          <a:xfrm>
            <a:off x="539751" y="1330516"/>
            <a:ext cx="8064500" cy="495280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00753" y="670981"/>
            <a:ext cx="976684" cy="337100"/>
          </a:xfrm>
          <a:prstGeom prst="rect">
            <a:avLst/>
          </a:prstGeom>
          <a:solidFill>
            <a:srgbClr val="4EB2E5"/>
          </a:solidFill>
        </p:spPr>
        <p:txBody>
          <a:bodyPr wrap="square" lIns="180000" tIns="36000" rIns="180000" bIns="54000" anchor="ctr">
            <a:spAutoFit/>
          </a:bodyPr>
          <a:lstStyle/>
          <a:p>
            <a:pPr algn="ctr"/>
            <a:r>
              <a:rPr lang="en-GB" altLang="en-US" sz="1600" b="1" dirty="0">
                <a:solidFill>
                  <a:schemeClr val="bg1"/>
                </a:solidFill>
              </a:rPr>
              <a:t>Diving</a:t>
            </a: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30866F-58AA-4213-AFD1-4A7F919ABC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094" y="532799"/>
            <a:ext cx="700156" cy="7001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7429" y="670981"/>
            <a:ext cx="3139917" cy="337100"/>
          </a:xfrm>
          <a:prstGeom prst="rect">
            <a:avLst/>
          </a:prstGeom>
          <a:solidFill>
            <a:srgbClr val="072F54"/>
          </a:solidFill>
        </p:spPr>
        <p:txBody>
          <a:bodyPr wrap="none" lIns="180000" tIns="36000" rIns="180000" bIns="54000" anchor="ctr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Tenths on a Place Value Grid 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600753" y="666325"/>
            <a:ext cx="0" cy="342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69"/>
          <a:stretch/>
        </p:blipFill>
        <p:spPr>
          <a:xfrm rot="5400000">
            <a:off x="5028001" y="3316680"/>
            <a:ext cx="3400316" cy="3320382"/>
          </a:xfrm>
          <a:prstGeom prst="rect">
            <a:avLst/>
          </a:prstGeom>
          <a:effectLst>
            <a:outerShdw blurRad="25400" dist="50800" dir="13680000" algn="ctr" rotWithShape="0">
              <a:srgbClr val="000000">
                <a:alpha val="2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540000">
            <a:off x="823710" y="2027165"/>
            <a:ext cx="3778526" cy="5433392"/>
          </a:xfrm>
          <a:prstGeom prst="rect">
            <a:avLst/>
          </a:prstGeom>
          <a:effectLst>
            <a:outerShdw blurRad="25400" dist="50800" dir="13680000" algn="ctr" rotWithShape="0">
              <a:srgbClr val="000000">
                <a:alpha val="20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40" y="2236872"/>
            <a:ext cx="3778526" cy="5433392"/>
          </a:xfrm>
          <a:prstGeom prst="rect">
            <a:avLst/>
          </a:prstGeom>
          <a:effectLst>
            <a:outerShdw blurRad="25400" dist="50800" dir="13680000" algn="ctr" rotWithShape="0">
              <a:srgbClr val="000000">
                <a:alpha val="20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53"/>
          <a:stretch/>
        </p:blipFill>
        <p:spPr>
          <a:xfrm>
            <a:off x="0" y="6182686"/>
            <a:ext cx="9144000" cy="675314"/>
          </a:xfrm>
          <a:prstGeom prst="rect">
            <a:avLst/>
          </a:prstGeom>
        </p:spPr>
      </p:pic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6316458"/>
              </p:ext>
            </p:extLst>
          </p:nvPr>
        </p:nvGraphicFramePr>
        <p:xfrm>
          <a:off x="5284510" y="3999118"/>
          <a:ext cx="2887298" cy="16168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43649">
                  <a:extLst>
                    <a:ext uri="{9D8B030D-6E8A-4147-A177-3AD203B41FA5}">
                      <a16:colId xmlns:a16="http://schemas.microsoft.com/office/drawing/2014/main" val="1920472907"/>
                    </a:ext>
                  </a:extLst>
                </a:gridCol>
                <a:gridCol w="1443649">
                  <a:extLst>
                    <a:ext uri="{9D8B030D-6E8A-4147-A177-3AD203B41FA5}">
                      <a16:colId xmlns:a16="http://schemas.microsoft.com/office/drawing/2014/main" val="2174232284"/>
                    </a:ext>
                  </a:extLst>
                </a:gridCol>
              </a:tblGrid>
              <a:tr h="44200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</a:rPr>
                        <a:t>Ones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</a:rPr>
                        <a:t>tenths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1245663"/>
                  </a:ext>
                </a:extLst>
              </a:tr>
              <a:tr h="1174813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6968103"/>
                  </a:ext>
                </a:extLst>
              </a:tr>
            </a:tbl>
          </a:graphicData>
        </a:graphic>
      </p:graphicFrame>
      <p:grpSp>
        <p:nvGrpSpPr>
          <p:cNvPr id="17" name="Group 16"/>
          <p:cNvGrpSpPr/>
          <p:nvPr/>
        </p:nvGrpSpPr>
        <p:grpSpPr>
          <a:xfrm>
            <a:off x="6321808" y="1723058"/>
            <a:ext cx="2972780" cy="771471"/>
            <a:chOff x="6332219" y="1688707"/>
            <a:chExt cx="2972780" cy="771471"/>
          </a:xfrm>
        </p:grpSpPr>
        <p:sp>
          <p:nvSpPr>
            <p:cNvPr id="16" name="Pentagon 15"/>
            <p:cNvSpPr/>
            <p:nvPr/>
          </p:nvSpPr>
          <p:spPr>
            <a:xfrm rot="10800000">
              <a:off x="6332219" y="1688707"/>
              <a:ext cx="2972780" cy="771471"/>
            </a:xfrm>
            <a:prstGeom prst="homePlate">
              <a:avLst>
                <a:gd name="adj" fmla="val 16230"/>
              </a:avLst>
            </a:prstGeom>
            <a:solidFill>
              <a:srgbClr val="4EB0E5"/>
            </a:solidFill>
            <a:ln>
              <a:noFill/>
            </a:ln>
            <a:effectLst>
              <a:outerShdw blurRad="12700" dist="38100" dir="13320000" algn="ctr" rotWithShape="0">
                <a:srgbClr val="000000">
                  <a:alpha val="16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524204" y="1743656"/>
              <a:ext cx="198346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Look at the place value grid.</a:t>
              </a: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32" b="31139"/>
          <a:stretch/>
        </p:blipFill>
        <p:spPr>
          <a:xfrm flipH="1">
            <a:off x="6693050" y="2665168"/>
            <a:ext cx="1911200" cy="1328239"/>
          </a:xfrm>
          <a:prstGeom prst="rect">
            <a:avLst/>
          </a:prstGeom>
          <a:effectLst>
            <a:outerShdw blurRad="25400" dist="38100" dir="5400000" algn="ctr" rotWithShape="0">
              <a:srgbClr val="000000">
                <a:alpha val="25000"/>
              </a:srgbClr>
            </a:outerShdw>
          </a:effectLst>
        </p:spPr>
      </p:pic>
      <p:sp>
        <p:nvSpPr>
          <p:cNvPr id="19" name="Oval 18"/>
          <p:cNvSpPr/>
          <p:nvPr/>
        </p:nvSpPr>
        <p:spPr>
          <a:xfrm>
            <a:off x="6692159" y="4200891"/>
            <a:ext cx="72000" cy="7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6692159" y="4875640"/>
            <a:ext cx="72000" cy="7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TextBox 31"/>
          <p:cNvSpPr txBox="1"/>
          <p:nvPr/>
        </p:nvSpPr>
        <p:spPr>
          <a:xfrm>
            <a:off x="1287780" y="2968341"/>
            <a:ext cx="396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295400" y="3898027"/>
            <a:ext cx="396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318260" y="4835931"/>
            <a:ext cx="396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614870" y="2988157"/>
            <a:ext cx="3534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What number do the orange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621887" y="3285624"/>
            <a:ext cx="21451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buttons represent?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614870" y="3912381"/>
            <a:ext cx="2793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What number do the blue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621887" y="4225088"/>
            <a:ext cx="21451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buttons represent? 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618342" y="4836372"/>
            <a:ext cx="25574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What number do they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624265" y="5137332"/>
            <a:ext cx="2021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make altogether? </a:t>
            </a:r>
          </a:p>
        </p:txBody>
      </p:sp>
      <p:sp>
        <p:nvSpPr>
          <p:cNvPr id="41" name="Arc 40"/>
          <p:cNvSpPr/>
          <p:nvPr/>
        </p:nvSpPr>
        <p:spPr>
          <a:xfrm rot="13500000" flipH="1">
            <a:off x="6111061" y="4325844"/>
            <a:ext cx="1232550" cy="1232550"/>
          </a:xfrm>
          <a:prstGeom prst="arc">
            <a:avLst/>
          </a:prstGeom>
          <a:ln w="57150" cap="rnd">
            <a:solidFill>
              <a:srgbClr val="87BD3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/>
          <p:cNvSpPr/>
          <p:nvPr/>
        </p:nvSpPr>
        <p:spPr>
          <a:xfrm>
            <a:off x="6834188" y="4505325"/>
            <a:ext cx="1114425" cy="824986"/>
          </a:xfrm>
          <a:prstGeom prst="rect">
            <a:avLst/>
          </a:prstGeom>
          <a:noFill/>
          <a:ln w="19050">
            <a:solidFill>
              <a:srgbClr val="87B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TextBox 43"/>
          <p:cNvSpPr txBox="1"/>
          <p:nvPr/>
        </p:nvSpPr>
        <p:spPr>
          <a:xfrm>
            <a:off x="5906674" y="5617143"/>
            <a:ext cx="1661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87BD31"/>
                </a:solidFill>
              </a:rPr>
              <a:t>ten tenths = 1</a:t>
            </a:r>
            <a:endParaRPr lang="en-GB" dirty="0">
              <a:solidFill>
                <a:srgbClr val="87BD3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621713" y="3285355"/>
            <a:ext cx="601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87BD31"/>
                </a:solidFill>
              </a:rPr>
              <a:t>0.7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630496" y="4225088"/>
            <a:ext cx="601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87BD31"/>
                </a:solidFill>
              </a:rPr>
              <a:t>1.3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407881" y="5145645"/>
            <a:ext cx="487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87BD31"/>
                </a:solidFill>
              </a:rPr>
              <a:t>2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886613" y="4800152"/>
            <a:ext cx="998924" cy="209952"/>
            <a:chOff x="6886613" y="4800152"/>
            <a:chExt cx="998924" cy="20995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6613" y="4800152"/>
              <a:ext cx="201645" cy="201755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2373" y="4808054"/>
              <a:ext cx="201645" cy="201755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8133" y="4808349"/>
              <a:ext cx="201645" cy="201755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3892" y="4808284"/>
              <a:ext cx="201645" cy="201755"/>
            </a:xfrm>
            <a:prstGeom prst="rect">
              <a:avLst/>
            </a:prstGeom>
          </p:spPr>
        </p:pic>
      </p:grpSp>
      <p:grpSp>
        <p:nvGrpSpPr>
          <p:cNvPr id="51" name="Group 50"/>
          <p:cNvGrpSpPr/>
          <p:nvPr/>
        </p:nvGrpSpPr>
        <p:grpSpPr>
          <a:xfrm>
            <a:off x="6886613" y="5055892"/>
            <a:ext cx="467405" cy="209657"/>
            <a:chOff x="6886613" y="4800152"/>
            <a:chExt cx="467405" cy="209657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6613" y="4800152"/>
              <a:ext cx="201645" cy="201755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2373" y="4808054"/>
              <a:ext cx="201645" cy="201755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756" y="4555327"/>
            <a:ext cx="203003" cy="203113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708" y="4541474"/>
            <a:ext cx="203003" cy="203113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06" y="4541474"/>
            <a:ext cx="203003" cy="20311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012" y="4541474"/>
            <a:ext cx="203003" cy="203113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369" y="4810697"/>
            <a:ext cx="203478" cy="203589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687" y="5064867"/>
            <a:ext cx="201645" cy="20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24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  <p:bldP spid="44" grpId="0"/>
      <p:bldP spid="45" grpId="0"/>
      <p:bldP spid="46" grpId="0"/>
      <p:bldP spid="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7"/>
          <a:stretch/>
        </p:blipFill>
        <p:spPr>
          <a:xfrm>
            <a:off x="539751" y="1330516"/>
            <a:ext cx="8064500" cy="495280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00753" y="670981"/>
            <a:ext cx="976684" cy="337100"/>
          </a:xfrm>
          <a:prstGeom prst="rect">
            <a:avLst/>
          </a:prstGeom>
          <a:solidFill>
            <a:srgbClr val="4EB2E5"/>
          </a:solidFill>
        </p:spPr>
        <p:txBody>
          <a:bodyPr wrap="square" lIns="180000" tIns="36000" rIns="180000" bIns="54000" anchor="ctr">
            <a:spAutoFit/>
          </a:bodyPr>
          <a:lstStyle/>
          <a:p>
            <a:pPr algn="ctr"/>
            <a:r>
              <a:rPr lang="en-GB" altLang="en-US" sz="1600" b="1" dirty="0">
                <a:solidFill>
                  <a:schemeClr val="bg1"/>
                </a:solidFill>
              </a:rPr>
              <a:t>Diving</a:t>
            </a: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30866F-58AA-4213-AFD1-4A7F919ABC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094" y="532799"/>
            <a:ext cx="700156" cy="7001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7429" y="670981"/>
            <a:ext cx="3139917" cy="337100"/>
          </a:xfrm>
          <a:prstGeom prst="rect">
            <a:avLst/>
          </a:prstGeom>
          <a:solidFill>
            <a:srgbClr val="072F54"/>
          </a:solidFill>
        </p:spPr>
        <p:txBody>
          <a:bodyPr wrap="none" lIns="180000" tIns="36000" rIns="180000" bIns="54000" anchor="ctr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Tenths on a Place Value Grid 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600753" y="666325"/>
            <a:ext cx="0" cy="342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69"/>
          <a:stretch/>
        </p:blipFill>
        <p:spPr>
          <a:xfrm rot="5400000">
            <a:off x="5028001" y="3316680"/>
            <a:ext cx="3400316" cy="3320382"/>
          </a:xfrm>
          <a:prstGeom prst="rect">
            <a:avLst/>
          </a:prstGeom>
          <a:effectLst>
            <a:outerShdw blurRad="25400" dist="50800" dir="13680000" algn="ctr" rotWithShape="0">
              <a:srgbClr val="000000">
                <a:alpha val="20000"/>
              </a:srgbClr>
            </a:outerShdw>
          </a:effectLst>
        </p:spPr>
      </p:pic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8457528"/>
              </p:ext>
            </p:extLst>
          </p:nvPr>
        </p:nvGraphicFramePr>
        <p:xfrm>
          <a:off x="5284510" y="3999118"/>
          <a:ext cx="2887298" cy="16168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43649">
                  <a:extLst>
                    <a:ext uri="{9D8B030D-6E8A-4147-A177-3AD203B41FA5}">
                      <a16:colId xmlns:a16="http://schemas.microsoft.com/office/drawing/2014/main" val="1920472907"/>
                    </a:ext>
                  </a:extLst>
                </a:gridCol>
                <a:gridCol w="1443649">
                  <a:extLst>
                    <a:ext uri="{9D8B030D-6E8A-4147-A177-3AD203B41FA5}">
                      <a16:colId xmlns:a16="http://schemas.microsoft.com/office/drawing/2014/main" val="2174232284"/>
                    </a:ext>
                  </a:extLst>
                </a:gridCol>
              </a:tblGrid>
              <a:tr h="44200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</a:rPr>
                        <a:t>Ones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</a:rPr>
                        <a:t>tenths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1245663"/>
                  </a:ext>
                </a:extLst>
              </a:tr>
              <a:tr h="1174813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6968103"/>
                  </a:ext>
                </a:extLst>
              </a:tr>
            </a:tbl>
          </a:graphicData>
        </a:graphic>
      </p:graphicFrame>
      <p:pic>
        <p:nvPicPr>
          <p:cNvPr id="68" name="Picture 6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687" y="5064867"/>
            <a:ext cx="201645" cy="201755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5421369" y="4200891"/>
            <a:ext cx="2527244" cy="1785584"/>
            <a:chOff x="5421369" y="4200891"/>
            <a:chExt cx="2527244" cy="1785584"/>
          </a:xfrm>
        </p:grpSpPr>
        <p:sp>
          <p:nvSpPr>
            <p:cNvPr id="84" name="Oval 83"/>
            <p:cNvSpPr/>
            <p:nvPr/>
          </p:nvSpPr>
          <p:spPr>
            <a:xfrm>
              <a:off x="6692159" y="4200891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5" name="Oval 84"/>
            <p:cNvSpPr/>
            <p:nvPr/>
          </p:nvSpPr>
          <p:spPr>
            <a:xfrm>
              <a:off x="6692159" y="4875640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6" name="Arc 85"/>
            <p:cNvSpPr/>
            <p:nvPr/>
          </p:nvSpPr>
          <p:spPr>
            <a:xfrm rot="13500000" flipH="1">
              <a:off x="6111061" y="4325844"/>
              <a:ext cx="1232550" cy="1232550"/>
            </a:xfrm>
            <a:prstGeom prst="arc">
              <a:avLst/>
            </a:prstGeom>
            <a:ln w="57150" cap="rnd">
              <a:solidFill>
                <a:srgbClr val="87BD3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6834188" y="4505325"/>
              <a:ext cx="1114425" cy="824986"/>
            </a:xfrm>
            <a:prstGeom prst="rect">
              <a:avLst/>
            </a:prstGeom>
            <a:noFill/>
            <a:ln w="19050">
              <a:solidFill>
                <a:srgbClr val="87B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906674" y="5617143"/>
              <a:ext cx="16617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87BD31"/>
                  </a:solidFill>
                </a:rPr>
                <a:t>ten tenths = 1</a:t>
              </a:r>
              <a:endParaRPr lang="en-GB" dirty="0">
                <a:solidFill>
                  <a:srgbClr val="87BD31"/>
                </a:solidFill>
              </a:endParaRPr>
            </a:p>
          </p:txBody>
        </p:sp>
        <p:grpSp>
          <p:nvGrpSpPr>
            <p:cNvPr id="89" name="Group 88"/>
            <p:cNvGrpSpPr/>
            <p:nvPr/>
          </p:nvGrpSpPr>
          <p:grpSpPr>
            <a:xfrm>
              <a:off x="6886613" y="4800152"/>
              <a:ext cx="998924" cy="209952"/>
              <a:chOff x="6886613" y="4800152"/>
              <a:chExt cx="998924" cy="209952"/>
            </a:xfrm>
          </p:grpSpPr>
          <p:pic>
            <p:nvPicPr>
              <p:cNvPr id="90" name="Picture 8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86613" y="4800152"/>
                <a:ext cx="201645" cy="201755"/>
              </a:xfrm>
              <a:prstGeom prst="rect">
                <a:avLst/>
              </a:prstGeom>
            </p:spPr>
          </p:pic>
          <p:pic>
            <p:nvPicPr>
              <p:cNvPr id="91" name="Picture 9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52373" y="4808054"/>
                <a:ext cx="201645" cy="201755"/>
              </a:xfrm>
              <a:prstGeom prst="rect">
                <a:avLst/>
              </a:prstGeom>
            </p:spPr>
          </p:pic>
          <p:pic>
            <p:nvPicPr>
              <p:cNvPr id="92" name="Picture 9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18133" y="4808349"/>
                <a:ext cx="201645" cy="201755"/>
              </a:xfrm>
              <a:prstGeom prst="rect">
                <a:avLst/>
              </a:prstGeom>
            </p:spPr>
          </p:pic>
          <p:pic>
            <p:nvPicPr>
              <p:cNvPr id="93" name="Picture 9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83892" y="4808284"/>
                <a:ext cx="201645" cy="201755"/>
              </a:xfrm>
              <a:prstGeom prst="rect">
                <a:avLst/>
              </a:prstGeom>
            </p:spPr>
          </p:pic>
        </p:grpSp>
        <p:grpSp>
          <p:nvGrpSpPr>
            <p:cNvPr id="94" name="Group 93"/>
            <p:cNvGrpSpPr/>
            <p:nvPr/>
          </p:nvGrpSpPr>
          <p:grpSpPr>
            <a:xfrm>
              <a:off x="6886613" y="5055892"/>
              <a:ext cx="467405" cy="209657"/>
              <a:chOff x="6886613" y="4800152"/>
              <a:chExt cx="467405" cy="209657"/>
            </a:xfrm>
          </p:grpSpPr>
          <p:pic>
            <p:nvPicPr>
              <p:cNvPr id="95" name="Picture 9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86613" y="4800152"/>
                <a:ext cx="201645" cy="201755"/>
              </a:xfrm>
              <a:prstGeom prst="rect">
                <a:avLst/>
              </a:prstGeom>
            </p:spPr>
          </p:pic>
          <p:pic>
            <p:nvPicPr>
              <p:cNvPr id="96" name="Picture 9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52373" y="4808054"/>
                <a:ext cx="201645" cy="201755"/>
              </a:xfrm>
              <a:prstGeom prst="rect">
                <a:avLst/>
              </a:prstGeom>
            </p:spPr>
          </p:pic>
        </p:grpSp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4756" y="4555327"/>
              <a:ext cx="203003" cy="203113"/>
            </a:xfrm>
            <a:prstGeom prst="rect">
              <a:avLst/>
            </a:prstGeom>
          </p:spPr>
        </p:pic>
        <p:pic>
          <p:nvPicPr>
            <p:cNvPr id="98" name="Picture 9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4708" y="4541474"/>
              <a:ext cx="203003" cy="203113"/>
            </a:xfrm>
            <a:prstGeom prst="rect">
              <a:avLst/>
            </a:prstGeom>
          </p:spPr>
        </p:pic>
        <p:pic>
          <p:nvPicPr>
            <p:cNvPr id="99" name="Picture 9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4606" y="4541474"/>
              <a:ext cx="203003" cy="203113"/>
            </a:xfrm>
            <a:prstGeom prst="rect">
              <a:avLst/>
            </a:prstGeom>
          </p:spPr>
        </p:pic>
        <p:pic>
          <p:nvPicPr>
            <p:cNvPr id="100" name="Picture 9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5012" y="4541474"/>
              <a:ext cx="203003" cy="203113"/>
            </a:xfrm>
            <a:prstGeom prst="rect">
              <a:avLst/>
            </a:prstGeom>
          </p:spPr>
        </p:pic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1369" y="4810697"/>
              <a:ext cx="203478" cy="203589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540000">
            <a:off x="823710" y="2027165"/>
            <a:ext cx="3778526" cy="5433392"/>
          </a:xfrm>
          <a:prstGeom prst="rect">
            <a:avLst/>
          </a:prstGeom>
          <a:effectLst>
            <a:outerShdw blurRad="25400" dist="50800" dir="13800000" algn="ctr" rotWithShape="0">
              <a:srgbClr val="000000">
                <a:alpha val="20000"/>
              </a:srgbClr>
            </a:outerShdw>
          </a:effectLst>
        </p:spPr>
      </p:pic>
      <p:grpSp>
        <p:nvGrpSpPr>
          <p:cNvPr id="17" name="Group 16"/>
          <p:cNvGrpSpPr/>
          <p:nvPr/>
        </p:nvGrpSpPr>
        <p:grpSpPr>
          <a:xfrm>
            <a:off x="6321808" y="1723058"/>
            <a:ext cx="2972780" cy="771471"/>
            <a:chOff x="6332219" y="1688707"/>
            <a:chExt cx="2972780" cy="771471"/>
          </a:xfrm>
        </p:grpSpPr>
        <p:sp>
          <p:nvSpPr>
            <p:cNvPr id="16" name="Pentagon 15"/>
            <p:cNvSpPr/>
            <p:nvPr/>
          </p:nvSpPr>
          <p:spPr>
            <a:xfrm rot="10800000">
              <a:off x="6332219" y="1688707"/>
              <a:ext cx="2972780" cy="771471"/>
            </a:xfrm>
            <a:prstGeom prst="homePlate">
              <a:avLst>
                <a:gd name="adj" fmla="val 16230"/>
              </a:avLst>
            </a:prstGeom>
            <a:solidFill>
              <a:srgbClr val="4EB0E5"/>
            </a:solidFill>
            <a:ln>
              <a:noFill/>
            </a:ln>
            <a:effectLst>
              <a:outerShdw blurRad="12700" dist="38100" dir="13320000" algn="ctr" rotWithShape="0">
                <a:srgbClr val="000000">
                  <a:alpha val="16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524204" y="1743656"/>
              <a:ext cx="198346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Look at the place value grid.</a:t>
              </a:r>
            </a:p>
          </p:txBody>
        </p:sp>
      </p:grp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69"/>
          <a:stretch/>
        </p:blipFill>
        <p:spPr>
          <a:xfrm rot="5400000">
            <a:off x="4912946" y="3485393"/>
            <a:ext cx="3400316" cy="3320382"/>
          </a:xfrm>
          <a:prstGeom prst="rect">
            <a:avLst/>
          </a:prstGeom>
          <a:effectLst>
            <a:outerShdw blurRad="25400" dist="50800" dir="13680000" algn="ctr" rotWithShape="0">
              <a:srgbClr val="000000">
                <a:alpha val="20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32" b="31139"/>
          <a:stretch/>
        </p:blipFill>
        <p:spPr>
          <a:xfrm flipH="1">
            <a:off x="6693050" y="2665168"/>
            <a:ext cx="1911200" cy="1328239"/>
          </a:xfrm>
          <a:prstGeom prst="rect">
            <a:avLst/>
          </a:prstGeom>
          <a:effectLst>
            <a:outerShdw blurRad="25400" dist="38100" dir="5400000" algn="ctr" rotWithShape="0">
              <a:srgbClr val="000000">
                <a:alpha val="25000"/>
              </a:srgbClr>
            </a:outerShdw>
          </a:effectLst>
        </p:spPr>
      </p:pic>
      <p:sp>
        <p:nvSpPr>
          <p:cNvPr id="13" name="Rectangle 12"/>
          <p:cNvSpPr/>
          <p:nvPr/>
        </p:nvSpPr>
        <p:spPr>
          <a:xfrm rot="-60000">
            <a:off x="1379352" y="2772544"/>
            <a:ext cx="27715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Jamil wants to make the</a:t>
            </a:r>
          </a:p>
        </p:txBody>
      </p:sp>
      <p:sp>
        <p:nvSpPr>
          <p:cNvPr id="49" name="Rectangle 48"/>
          <p:cNvSpPr/>
          <p:nvPr/>
        </p:nvSpPr>
        <p:spPr>
          <a:xfrm rot="-60000">
            <a:off x="1375094" y="3066950"/>
            <a:ext cx="30915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number 5.1 on a place value</a:t>
            </a:r>
          </a:p>
        </p:txBody>
      </p:sp>
      <p:sp>
        <p:nvSpPr>
          <p:cNvPr id="50" name="Rectangle 49"/>
          <p:cNvSpPr/>
          <p:nvPr/>
        </p:nvSpPr>
        <p:spPr>
          <a:xfrm rot="-60000">
            <a:off x="1391899" y="3667290"/>
            <a:ext cx="31257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will he need to use? Prove it </a:t>
            </a:r>
          </a:p>
        </p:txBody>
      </p:sp>
      <p:sp>
        <p:nvSpPr>
          <p:cNvPr id="51" name="Rectangle 50"/>
          <p:cNvSpPr/>
          <p:nvPr/>
        </p:nvSpPr>
        <p:spPr>
          <a:xfrm rot="-60000">
            <a:off x="1375194" y="3377582"/>
            <a:ext cx="29770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chart. How many counters </a:t>
            </a:r>
          </a:p>
        </p:txBody>
      </p:sp>
      <p:sp>
        <p:nvSpPr>
          <p:cNvPr id="62" name="Rectangle 61"/>
          <p:cNvSpPr/>
          <p:nvPr/>
        </p:nvSpPr>
        <p:spPr>
          <a:xfrm rot="-60000">
            <a:off x="1389814" y="4323297"/>
            <a:ext cx="2550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87BD31"/>
                </a:solidFill>
              </a:rPr>
              <a:t>There are five ones and</a:t>
            </a:r>
          </a:p>
        </p:txBody>
      </p:sp>
      <p:sp>
        <p:nvSpPr>
          <p:cNvPr id="63" name="Rectangle 62"/>
          <p:cNvSpPr/>
          <p:nvPr/>
        </p:nvSpPr>
        <p:spPr>
          <a:xfrm rot="-60000">
            <a:off x="1396153" y="4643186"/>
            <a:ext cx="12811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87BD31"/>
                </a:solidFill>
              </a:rPr>
              <a:t>one tenth. </a:t>
            </a:r>
          </a:p>
        </p:txBody>
      </p:sp>
      <p:sp>
        <p:nvSpPr>
          <p:cNvPr id="64" name="Rectangle 63"/>
          <p:cNvSpPr/>
          <p:nvPr/>
        </p:nvSpPr>
        <p:spPr>
          <a:xfrm rot="-60000">
            <a:off x="1420098" y="4938745"/>
            <a:ext cx="10807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87BD31"/>
                </a:solidFill>
              </a:rPr>
              <a:t>5 + 1 = 6</a:t>
            </a:r>
          </a:p>
        </p:txBody>
      </p:sp>
      <p:sp>
        <p:nvSpPr>
          <p:cNvPr id="65" name="Rectangle 64"/>
          <p:cNvSpPr/>
          <p:nvPr/>
        </p:nvSpPr>
        <p:spPr>
          <a:xfrm rot="-60000">
            <a:off x="1394183" y="5235749"/>
            <a:ext cx="2577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87BD31"/>
                </a:solidFill>
              </a:rPr>
              <a:t>Jamil needs 6 counters.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073540" y="2236872"/>
            <a:ext cx="3872040" cy="5433392"/>
            <a:chOff x="1073540" y="2236872"/>
            <a:chExt cx="3872040" cy="543339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3540" y="2236872"/>
              <a:ext cx="3778526" cy="5433392"/>
            </a:xfrm>
            <a:prstGeom prst="rect">
              <a:avLst/>
            </a:prstGeom>
            <a:effectLst>
              <a:outerShdw blurRad="25400" dist="50800" dir="13680000" algn="ctr" rotWithShape="0">
                <a:srgbClr val="000000">
                  <a:alpha val="20000"/>
                </a:srgbClr>
              </a:outerShdw>
            </a:effectLst>
          </p:spPr>
        </p:pic>
        <p:sp>
          <p:nvSpPr>
            <p:cNvPr id="32" name="TextBox 31"/>
            <p:cNvSpPr txBox="1"/>
            <p:nvPr/>
          </p:nvSpPr>
          <p:spPr>
            <a:xfrm>
              <a:off x="1287780" y="2968341"/>
              <a:ext cx="3962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a)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295400" y="3898027"/>
              <a:ext cx="3962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b)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318260" y="4835931"/>
              <a:ext cx="3962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c)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614870" y="2988157"/>
              <a:ext cx="33307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What number do the orange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621887" y="3285624"/>
              <a:ext cx="214513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buttons represent? 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614870" y="3912381"/>
              <a:ext cx="27932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What number do the blue</a:t>
              </a:r>
              <a:endParaRPr lang="en-GB" dirty="0">
                <a:solidFill>
                  <a:srgbClr val="00B050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621887" y="4225088"/>
              <a:ext cx="214513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buttons represent? 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618342" y="4836372"/>
              <a:ext cx="255741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What number do they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624265" y="5137332"/>
              <a:ext cx="202170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/>
                <a:t>make altogether? 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621713" y="3285355"/>
              <a:ext cx="6013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87BD31"/>
                  </a:solidFill>
                </a:rPr>
                <a:t>0.7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630496" y="4225088"/>
              <a:ext cx="6013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87BD31"/>
                  </a:solidFill>
                </a:rPr>
                <a:t>1.3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407881" y="5145645"/>
              <a:ext cx="4878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87BD31"/>
                  </a:solidFill>
                </a:rPr>
                <a:t>2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60" r="93133"/>
          <a:stretch/>
        </p:blipFill>
        <p:spPr>
          <a:xfrm>
            <a:off x="0" y="1204292"/>
            <a:ext cx="627923" cy="56537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53"/>
          <a:stretch/>
        </p:blipFill>
        <p:spPr>
          <a:xfrm>
            <a:off x="0" y="6182686"/>
            <a:ext cx="9144000" cy="675314"/>
          </a:xfrm>
          <a:prstGeom prst="rect">
            <a:avLst/>
          </a:prstGeom>
        </p:spPr>
      </p:pic>
      <p:graphicFrame>
        <p:nvGraphicFramePr>
          <p:cNvPr id="53" name="Table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0751125"/>
              </p:ext>
            </p:extLst>
          </p:nvPr>
        </p:nvGraphicFramePr>
        <p:xfrm>
          <a:off x="5178225" y="3897763"/>
          <a:ext cx="2887298" cy="16168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43649">
                  <a:extLst>
                    <a:ext uri="{9D8B030D-6E8A-4147-A177-3AD203B41FA5}">
                      <a16:colId xmlns:a16="http://schemas.microsoft.com/office/drawing/2014/main" val="1920472907"/>
                    </a:ext>
                  </a:extLst>
                </a:gridCol>
                <a:gridCol w="1443649">
                  <a:extLst>
                    <a:ext uri="{9D8B030D-6E8A-4147-A177-3AD203B41FA5}">
                      <a16:colId xmlns:a16="http://schemas.microsoft.com/office/drawing/2014/main" val="2174232284"/>
                    </a:ext>
                  </a:extLst>
                </a:gridCol>
              </a:tblGrid>
              <a:tr h="44200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</a:rPr>
                        <a:t>Ones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</a:rPr>
                        <a:t>tenths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1245663"/>
                  </a:ext>
                </a:extLst>
              </a:tr>
              <a:tr h="117481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6968103"/>
                  </a:ext>
                </a:extLst>
              </a:tr>
            </a:tbl>
          </a:graphicData>
        </a:graphic>
      </p:graphicFrame>
      <p:sp>
        <p:nvSpPr>
          <p:cNvPr id="54" name="Oval 53"/>
          <p:cNvSpPr/>
          <p:nvPr/>
        </p:nvSpPr>
        <p:spPr>
          <a:xfrm>
            <a:off x="6585874" y="4099536"/>
            <a:ext cx="72000" cy="7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Oval 54"/>
          <p:cNvSpPr/>
          <p:nvPr/>
        </p:nvSpPr>
        <p:spPr>
          <a:xfrm>
            <a:off x="6585874" y="4774285"/>
            <a:ext cx="72000" cy="7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8" name="Group 107"/>
          <p:cNvGrpSpPr/>
          <p:nvPr/>
        </p:nvGrpSpPr>
        <p:grpSpPr>
          <a:xfrm>
            <a:off x="5360452" y="4441030"/>
            <a:ext cx="1645656" cy="493059"/>
            <a:chOff x="5360452" y="4441030"/>
            <a:chExt cx="1645656" cy="493059"/>
          </a:xfrm>
        </p:grpSpPr>
        <p:pic>
          <p:nvPicPr>
            <p:cNvPr id="102" name="Picture 10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0452" y="4447479"/>
              <a:ext cx="220610" cy="220730"/>
            </a:xfrm>
            <a:prstGeom prst="rect">
              <a:avLst/>
            </a:prstGeom>
          </p:spPr>
        </p:pic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2262" y="4445330"/>
              <a:ext cx="220610" cy="220730"/>
            </a:xfrm>
            <a:prstGeom prst="rect">
              <a:avLst/>
            </a:prstGeom>
          </p:spPr>
        </p:pic>
        <p:pic>
          <p:nvPicPr>
            <p:cNvPr id="104" name="Picture 10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4072" y="4443180"/>
              <a:ext cx="220610" cy="220730"/>
            </a:xfrm>
            <a:prstGeom prst="rect">
              <a:avLst/>
            </a:prstGeom>
          </p:spPr>
        </p:pic>
        <p:pic>
          <p:nvPicPr>
            <p:cNvPr id="105" name="Picture 10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5883" y="4441030"/>
              <a:ext cx="220610" cy="220730"/>
            </a:xfrm>
            <a:prstGeom prst="rect">
              <a:avLst/>
            </a:prstGeom>
          </p:spPr>
        </p:pic>
        <p:pic>
          <p:nvPicPr>
            <p:cNvPr id="106" name="Picture 10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1539" y="4713359"/>
              <a:ext cx="220610" cy="220730"/>
            </a:xfrm>
            <a:prstGeom prst="rect">
              <a:avLst/>
            </a:prstGeom>
          </p:spPr>
        </p:pic>
        <p:pic>
          <p:nvPicPr>
            <p:cNvPr id="107" name="Picture 10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5498" y="4447951"/>
              <a:ext cx="220610" cy="2207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060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22222E-6 L -0.02673 0.513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7" y="2567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40000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64" grpId="0"/>
      <p:bldP spid="65" grpId="0"/>
      <p:bldP spid="54" grpId="0" animBg="1"/>
      <p:bldP spid="5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2" b="11387"/>
          <a:stretch/>
        </p:blipFill>
        <p:spPr>
          <a:xfrm>
            <a:off x="539750" y="1317258"/>
            <a:ext cx="8064500" cy="495445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1" b="61833"/>
          <a:stretch/>
        </p:blipFill>
        <p:spPr>
          <a:xfrm>
            <a:off x="539750" y="4992849"/>
            <a:ext cx="3347442" cy="12966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00753" y="670981"/>
            <a:ext cx="976684" cy="337100"/>
          </a:xfrm>
          <a:prstGeom prst="rect">
            <a:avLst/>
          </a:prstGeom>
          <a:solidFill>
            <a:srgbClr val="4EB2E5"/>
          </a:solidFill>
        </p:spPr>
        <p:txBody>
          <a:bodyPr wrap="square" lIns="180000" tIns="36000" rIns="180000" bIns="54000" anchor="ctr">
            <a:spAutoFit/>
          </a:bodyPr>
          <a:lstStyle/>
          <a:p>
            <a:pPr algn="ctr"/>
            <a:r>
              <a:rPr lang="en-GB" altLang="en-US" sz="1600" b="1" dirty="0">
                <a:solidFill>
                  <a:schemeClr val="bg1"/>
                </a:solidFill>
              </a:rPr>
              <a:t>Diving</a:t>
            </a: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30866F-58AA-4213-AFD1-4A7F919ABC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094" y="532799"/>
            <a:ext cx="700156" cy="7001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7429" y="670981"/>
            <a:ext cx="3139917" cy="337100"/>
          </a:xfrm>
          <a:prstGeom prst="rect">
            <a:avLst/>
          </a:prstGeom>
          <a:solidFill>
            <a:srgbClr val="072F54"/>
          </a:solidFill>
        </p:spPr>
        <p:txBody>
          <a:bodyPr wrap="none" lIns="180000" tIns="36000" rIns="180000" bIns="54000" anchor="ctr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Tenths on a Place Value Grid 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600753" y="666325"/>
            <a:ext cx="0" cy="342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-2" r="-639" b="31831"/>
          <a:stretch>
            <a:fillRect/>
          </a:stretch>
        </p:blipFill>
        <p:spPr bwMode="auto">
          <a:xfrm flipH="1">
            <a:off x="755648" y="2464703"/>
            <a:ext cx="3530601" cy="3825875"/>
          </a:xfrm>
          <a:prstGeom prst="rect">
            <a:avLst/>
          </a:prstGeom>
          <a:noFill/>
          <a:ln>
            <a:noFill/>
          </a:ln>
          <a:effectLst>
            <a:outerShdw blurRad="25400" dir="20520000" algn="ctr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8695386"/>
              </p:ext>
            </p:extLst>
          </p:nvPr>
        </p:nvGraphicFramePr>
        <p:xfrm>
          <a:off x="1077299" y="4139984"/>
          <a:ext cx="2887298" cy="16168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43649">
                  <a:extLst>
                    <a:ext uri="{9D8B030D-6E8A-4147-A177-3AD203B41FA5}">
                      <a16:colId xmlns:a16="http://schemas.microsoft.com/office/drawing/2014/main" val="1920472907"/>
                    </a:ext>
                  </a:extLst>
                </a:gridCol>
                <a:gridCol w="1443649">
                  <a:extLst>
                    <a:ext uri="{9D8B030D-6E8A-4147-A177-3AD203B41FA5}">
                      <a16:colId xmlns:a16="http://schemas.microsoft.com/office/drawing/2014/main" val="2174232284"/>
                    </a:ext>
                  </a:extLst>
                </a:gridCol>
              </a:tblGrid>
              <a:tr h="44200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</a:rPr>
                        <a:t>Ones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</a:rPr>
                        <a:t>tenths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1245663"/>
                  </a:ext>
                </a:extLst>
              </a:tr>
              <a:tr h="1174813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6968103"/>
                  </a:ext>
                </a:extLst>
              </a:tr>
            </a:tbl>
          </a:graphicData>
        </a:graphic>
      </p:graphicFrame>
      <p:sp>
        <p:nvSpPr>
          <p:cNvPr id="12" name="Oval 11"/>
          <p:cNvSpPr/>
          <p:nvPr/>
        </p:nvSpPr>
        <p:spPr>
          <a:xfrm>
            <a:off x="2484948" y="4354792"/>
            <a:ext cx="72000" cy="7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2484948" y="5121554"/>
            <a:ext cx="72000" cy="7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1073850" y="3279741"/>
            <a:ext cx="2952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What is Fern’s number?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-34846" y="1464158"/>
            <a:ext cx="3776421" cy="1201003"/>
            <a:chOff x="6332218" y="1688707"/>
            <a:chExt cx="3776421" cy="1201003"/>
          </a:xfrm>
        </p:grpSpPr>
        <p:sp>
          <p:nvSpPr>
            <p:cNvPr id="16" name="Pentagon 15"/>
            <p:cNvSpPr/>
            <p:nvPr/>
          </p:nvSpPr>
          <p:spPr>
            <a:xfrm>
              <a:off x="6332218" y="1688707"/>
              <a:ext cx="3635599" cy="940929"/>
            </a:xfrm>
            <a:prstGeom prst="homePlate">
              <a:avLst>
                <a:gd name="adj" fmla="val 16230"/>
              </a:avLst>
            </a:prstGeom>
            <a:solidFill>
              <a:srgbClr val="4EB0E5"/>
            </a:solidFill>
            <a:ln>
              <a:noFill/>
            </a:ln>
            <a:effectLst>
              <a:outerShdw blurRad="12700" dist="38100" dir="13320000" algn="ctr" rotWithShape="0">
                <a:srgbClr val="000000">
                  <a:alpha val="16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912695" y="1689381"/>
              <a:ext cx="319594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Draw the counters on the place value chart to match Fern’s description.</a:t>
              </a:r>
            </a:p>
            <a:p>
              <a:r>
                <a:rPr lang="en-GB" dirty="0">
                  <a:solidFill>
                    <a:schemeClr val="bg1"/>
                  </a:solidFill>
                </a:rPr>
                <a:t> 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251897" y="4767176"/>
            <a:ext cx="1101698" cy="165100"/>
            <a:chOff x="1251897" y="4672668"/>
            <a:chExt cx="1101698" cy="165100"/>
          </a:xfrm>
        </p:grpSpPr>
        <p:sp>
          <p:nvSpPr>
            <p:cNvPr id="18" name="Oval 17"/>
            <p:cNvSpPr/>
            <p:nvPr/>
          </p:nvSpPr>
          <p:spPr>
            <a:xfrm>
              <a:off x="1251897" y="4672668"/>
              <a:ext cx="165100" cy="1651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/>
            <p:cNvSpPr/>
            <p:nvPr/>
          </p:nvSpPr>
          <p:spPr>
            <a:xfrm>
              <a:off x="1876295" y="4672668"/>
              <a:ext cx="165100" cy="1651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l 19"/>
            <p:cNvSpPr/>
            <p:nvPr/>
          </p:nvSpPr>
          <p:spPr>
            <a:xfrm>
              <a:off x="1564096" y="4672668"/>
              <a:ext cx="165100" cy="165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Oval 20"/>
            <p:cNvSpPr/>
            <p:nvPr/>
          </p:nvSpPr>
          <p:spPr>
            <a:xfrm>
              <a:off x="2188495" y="4672668"/>
              <a:ext cx="165100" cy="165100"/>
            </a:xfrm>
            <a:prstGeom prst="ellipse">
              <a:avLst/>
            </a:prstGeom>
            <a:solidFill>
              <a:srgbClr val="4EB0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1" r="62839" b="71452"/>
          <a:stretch/>
        </p:blipFill>
        <p:spPr>
          <a:xfrm>
            <a:off x="539749" y="4981936"/>
            <a:ext cx="644351" cy="96986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2682866" y="4767176"/>
            <a:ext cx="1101698" cy="165100"/>
            <a:chOff x="1251897" y="4672668"/>
            <a:chExt cx="1101698" cy="165100"/>
          </a:xfrm>
          <a:solidFill>
            <a:srgbClr val="4EB0E5"/>
          </a:solidFill>
        </p:grpSpPr>
        <p:sp>
          <p:nvSpPr>
            <p:cNvPr id="30" name="Oval 29"/>
            <p:cNvSpPr/>
            <p:nvPr/>
          </p:nvSpPr>
          <p:spPr>
            <a:xfrm>
              <a:off x="1251897" y="4672668"/>
              <a:ext cx="165100" cy="1651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/>
            <p:cNvSpPr/>
            <p:nvPr/>
          </p:nvSpPr>
          <p:spPr>
            <a:xfrm>
              <a:off x="1876295" y="4672668"/>
              <a:ext cx="165100" cy="1651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l 31"/>
            <p:cNvSpPr/>
            <p:nvPr/>
          </p:nvSpPr>
          <p:spPr>
            <a:xfrm>
              <a:off x="1564096" y="4672668"/>
              <a:ext cx="165100" cy="1651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val 32"/>
            <p:cNvSpPr/>
            <p:nvPr/>
          </p:nvSpPr>
          <p:spPr>
            <a:xfrm>
              <a:off x="2188495" y="4672668"/>
              <a:ext cx="165100" cy="165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682866" y="5089725"/>
            <a:ext cx="789498" cy="165100"/>
            <a:chOff x="1251897" y="4672668"/>
            <a:chExt cx="789498" cy="165100"/>
          </a:xfrm>
          <a:solidFill>
            <a:srgbClr val="4EB0E5"/>
          </a:solidFill>
        </p:grpSpPr>
        <p:sp>
          <p:nvSpPr>
            <p:cNvPr id="35" name="Oval 34"/>
            <p:cNvSpPr/>
            <p:nvPr/>
          </p:nvSpPr>
          <p:spPr>
            <a:xfrm>
              <a:off x="1251897" y="4672668"/>
              <a:ext cx="165100" cy="165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Oval 35"/>
            <p:cNvSpPr/>
            <p:nvPr/>
          </p:nvSpPr>
          <p:spPr>
            <a:xfrm>
              <a:off x="1876295" y="4672668"/>
              <a:ext cx="165100" cy="1651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Oval 36"/>
            <p:cNvSpPr/>
            <p:nvPr/>
          </p:nvSpPr>
          <p:spPr>
            <a:xfrm>
              <a:off x="1564096" y="4672668"/>
              <a:ext cx="165100" cy="1651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579401" y="3446761"/>
            <a:ext cx="2435842" cy="3442564"/>
            <a:chOff x="5579401" y="3446761"/>
            <a:chExt cx="2435842" cy="3442564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99" r="12264" b="30112"/>
            <a:stretch/>
          </p:blipFill>
          <p:spPr>
            <a:xfrm rot="289463">
              <a:off x="5579401" y="3446761"/>
              <a:ext cx="2435842" cy="3133226"/>
            </a:xfrm>
            <a:prstGeom prst="rect">
              <a:avLst/>
            </a:prstGeom>
          </p:spPr>
        </p:pic>
        <p:sp>
          <p:nvSpPr>
            <p:cNvPr id="43" name="Rectangle 42"/>
            <p:cNvSpPr/>
            <p:nvPr/>
          </p:nvSpPr>
          <p:spPr>
            <a:xfrm rot="282095">
              <a:off x="5765781" y="4106740"/>
              <a:ext cx="2044306" cy="2782585"/>
            </a:xfrm>
            <a:prstGeom prst="rect">
              <a:avLst/>
            </a:prstGeom>
            <a:solidFill>
              <a:srgbClr val="CDEB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288" t="-1108" r="34874" b="74211"/>
            <a:stretch/>
          </p:blipFill>
          <p:spPr>
            <a:xfrm rot="902686">
              <a:off x="6223085" y="4275769"/>
              <a:ext cx="1269042" cy="126904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4EB0E5"/>
              </a:solidFill>
            </a:ln>
          </p:spPr>
        </p:pic>
        <p:grpSp>
          <p:nvGrpSpPr>
            <p:cNvPr id="46" name="Group 45"/>
            <p:cNvGrpSpPr/>
            <p:nvPr/>
          </p:nvGrpSpPr>
          <p:grpSpPr>
            <a:xfrm>
              <a:off x="6097163" y="5306557"/>
              <a:ext cx="1441550" cy="376085"/>
              <a:chOff x="6157384" y="4968229"/>
              <a:chExt cx="1441550" cy="376085"/>
            </a:xfrm>
          </p:grpSpPr>
          <p:sp>
            <p:nvSpPr>
              <p:cNvPr id="44" name="Rectangle 43"/>
              <p:cNvSpPr/>
              <p:nvPr/>
            </p:nvSpPr>
            <p:spPr>
              <a:xfrm rot="290209">
                <a:off x="6157384" y="4975093"/>
                <a:ext cx="1441550" cy="369221"/>
              </a:xfrm>
              <a:prstGeom prst="rect">
                <a:avLst/>
              </a:prstGeom>
              <a:solidFill>
                <a:srgbClr val="4EB0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 rot="301236">
                <a:off x="6424985" y="4968229"/>
                <a:ext cx="9016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>
                    <a:solidFill>
                      <a:schemeClr val="bg1"/>
                    </a:solidFill>
                  </a:rPr>
                  <a:t>Fern</a:t>
                </a:r>
              </a:p>
            </p:txBody>
          </p:sp>
        </p:grpSp>
      </p:grpSp>
      <p:grpSp>
        <p:nvGrpSpPr>
          <p:cNvPr id="50" name="Group 49"/>
          <p:cNvGrpSpPr/>
          <p:nvPr/>
        </p:nvGrpSpPr>
        <p:grpSpPr>
          <a:xfrm>
            <a:off x="4537618" y="1443158"/>
            <a:ext cx="2988945" cy="1618488"/>
            <a:chOff x="4577437" y="1527048"/>
            <a:chExt cx="2988945" cy="1618488"/>
          </a:xfrm>
        </p:grpSpPr>
        <p:sp>
          <p:nvSpPr>
            <p:cNvPr id="48" name="Rectangular Callout 47"/>
            <p:cNvSpPr/>
            <p:nvPr/>
          </p:nvSpPr>
          <p:spPr>
            <a:xfrm>
              <a:off x="4577437" y="1527048"/>
              <a:ext cx="2988945" cy="1618488"/>
            </a:xfrm>
            <a:prstGeom prst="wedgeRectCallout">
              <a:avLst>
                <a:gd name="adj1" fmla="val -7984"/>
                <a:gd name="adj2" fmla="val 66455"/>
              </a:avLst>
            </a:prstGeom>
            <a:solidFill>
              <a:schemeClr val="bg1"/>
            </a:solidFill>
            <a:ln w="38100">
              <a:solidFill>
                <a:srgbClr val="4EB0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599432" y="1588768"/>
              <a:ext cx="2937697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/>
                <a:t>There are 4 counters on the left of the decimal point and 3 more counters than this on the right of the decimal point</a:t>
              </a:r>
              <a:r>
                <a:rPr lang="en-GB" sz="900" dirty="0"/>
                <a:t>.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 rot="288229">
            <a:off x="5634899" y="4092670"/>
            <a:ext cx="2181587" cy="2579820"/>
            <a:chOff x="5658649" y="4104545"/>
            <a:chExt cx="2181587" cy="2579820"/>
          </a:xfrm>
        </p:grpSpPr>
        <p:grpSp>
          <p:nvGrpSpPr>
            <p:cNvPr id="53" name="Group 52"/>
            <p:cNvGrpSpPr/>
            <p:nvPr/>
          </p:nvGrpSpPr>
          <p:grpSpPr>
            <a:xfrm>
              <a:off x="5658649" y="4104545"/>
              <a:ext cx="2181587" cy="2579820"/>
              <a:chOff x="5658649" y="4104545"/>
              <a:chExt cx="2181587" cy="2579820"/>
            </a:xfrm>
          </p:grpSpPr>
          <p:pic>
            <p:nvPicPr>
              <p:cNvPr id="52" name="Picture 51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873" t="43997" b="4149"/>
              <a:stretch/>
            </p:blipFill>
            <p:spPr>
              <a:xfrm>
                <a:off x="5790968" y="4104545"/>
                <a:ext cx="2049268" cy="2579820"/>
              </a:xfrm>
              <a:prstGeom prst="rect">
                <a:avLst/>
              </a:prstGeom>
            </p:spPr>
          </p:pic>
          <p:pic>
            <p:nvPicPr>
              <p:cNvPr id="51" name="Picture 50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4627" b="28379"/>
              <a:stretch/>
            </p:blipFill>
            <p:spPr>
              <a:xfrm>
                <a:off x="5658649" y="4168925"/>
                <a:ext cx="2173714" cy="2515440"/>
              </a:xfrm>
              <a:prstGeom prst="rect">
                <a:avLst/>
              </a:prstGeom>
            </p:spPr>
          </p:pic>
        </p:grpSp>
        <p:sp>
          <p:nvSpPr>
            <p:cNvPr id="54" name="Rectangle 53"/>
            <p:cNvSpPr/>
            <p:nvPr/>
          </p:nvSpPr>
          <p:spPr>
            <a:xfrm>
              <a:off x="5790968" y="5471797"/>
              <a:ext cx="2041395" cy="681301"/>
            </a:xfrm>
            <a:prstGeom prst="rect">
              <a:avLst/>
            </a:prstGeom>
            <a:solidFill>
              <a:schemeClr val="tx1"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074550" y="5500433"/>
              <a:ext cx="134191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>
                  <a:solidFill>
                    <a:schemeClr val="bg1"/>
                  </a:solidFill>
                </a:rPr>
                <a:t>11:58</a:t>
              </a: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43"/>
          <a:stretch/>
        </p:blipFill>
        <p:spPr>
          <a:xfrm>
            <a:off x="0" y="6092824"/>
            <a:ext cx="9144000" cy="765175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2220292" y="3641722"/>
            <a:ext cx="601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87BD31"/>
                </a:solidFill>
              </a:rPr>
              <a:t>4.7</a:t>
            </a:r>
          </a:p>
        </p:txBody>
      </p:sp>
    </p:spTree>
    <p:extLst>
      <p:ext uri="{BB962C8B-B14F-4D97-AF65-F5344CB8AC3E}">
        <p14:creationId xmlns:p14="http://schemas.microsoft.com/office/powerpoint/2010/main" val="723034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250" y="532799"/>
            <a:ext cx="702000" cy="702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47429" y="670659"/>
            <a:ext cx="3139917" cy="337100"/>
          </a:xfrm>
          <a:prstGeom prst="rect">
            <a:avLst/>
          </a:prstGeom>
          <a:solidFill>
            <a:srgbClr val="072F54"/>
          </a:solidFill>
        </p:spPr>
        <p:txBody>
          <a:bodyPr wrap="none" lIns="180000" tIns="36000" rIns="180000" bIns="54000" anchor="ctr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Tenths on a Place Value Grid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592364" y="670659"/>
            <a:ext cx="1063301" cy="337100"/>
          </a:xfrm>
          <a:prstGeom prst="rect">
            <a:avLst/>
          </a:prstGeom>
          <a:solidFill>
            <a:srgbClr val="007AC3"/>
          </a:solidFill>
        </p:spPr>
        <p:txBody>
          <a:bodyPr wrap="square" lIns="180000" tIns="36000" rIns="180000" bIns="54000" anchor="ctr">
            <a:spAutoFit/>
          </a:bodyPr>
          <a:lstStyle/>
          <a:p>
            <a:pPr algn="ctr"/>
            <a:r>
              <a:rPr lang="en-GB" altLang="en-US" sz="1600" b="1" dirty="0">
                <a:solidFill>
                  <a:schemeClr val="bg1"/>
                </a:solidFill>
              </a:rPr>
              <a:t>Deeper</a:t>
            </a:r>
            <a:endParaRPr lang="en-GB" sz="1600" b="1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592364" y="666325"/>
            <a:ext cx="0" cy="342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17" t="17979"/>
          <a:stretch/>
        </p:blipFill>
        <p:spPr>
          <a:xfrm>
            <a:off x="8496300" y="1232954"/>
            <a:ext cx="647700" cy="56250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9" r="91883"/>
          <a:stretch/>
        </p:blipFill>
        <p:spPr>
          <a:xfrm>
            <a:off x="0" y="1232954"/>
            <a:ext cx="742241" cy="56250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43"/>
          <a:stretch/>
        </p:blipFill>
        <p:spPr>
          <a:xfrm>
            <a:off x="0" y="6092824"/>
            <a:ext cx="9144000" cy="7651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7"/>
          <a:stretch/>
        </p:blipFill>
        <p:spPr>
          <a:xfrm>
            <a:off x="539751" y="1330516"/>
            <a:ext cx="8064500" cy="4952809"/>
          </a:xfrm>
          <a:prstGeom prst="rect">
            <a:avLst/>
          </a:prstGeom>
        </p:spPr>
      </p:pic>
      <p:sp>
        <p:nvSpPr>
          <p:cNvPr id="2" name="Pentagon 1"/>
          <p:cNvSpPr/>
          <p:nvPr/>
        </p:nvSpPr>
        <p:spPr>
          <a:xfrm>
            <a:off x="532972" y="1328694"/>
            <a:ext cx="3148379" cy="4954631"/>
          </a:xfrm>
          <a:prstGeom prst="homePlate">
            <a:avLst>
              <a:gd name="adj" fmla="val 8365"/>
            </a:avLst>
          </a:prstGeom>
          <a:solidFill>
            <a:srgbClr val="AFDEF8"/>
          </a:solidFill>
          <a:ln>
            <a:noFill/>
          </a:ln>
          <a:effectLst>
            <a:outerShdw blurRad="25400" dist="50800" algn="ctr" rotWithShape="0">
              <a:srgbClr val="000000">
                <a:alpha val="1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68"/>
          <a:stretch/>
        </p:blipFill>
        <p:spPr>
          <a:xfrm>
            <a:off x="4044060" y="1470174"/>
            <a:ext cx="4274215" cy="4813152"/>
          </a:xfrm>
          <a:prstGeom prst="rect">
            <a:avLst/>
          </a:prstGeom>
          <a:effectLst>
            <a:outerShdw blurRad="25400" dist="63500" dir="11160000" algn="ctr" rotWithShape="0">
              <a:srgbClr val="000000">
                <a:alpha val="26000"/>
              </a:srgbClr>
            </a:outerShdw>
          </a:effectLst>
        </p:spPr>
      </p:pic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5871348"/>
              </p:ext>
            </p:extLst>
          </p:nvPr>
        </p:nvGraphicFramePr>
        <p:xfrm>
          <a:off x="4463186" y="3966320"/>
          <a:ext cx="3493266" cy="19561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46633">
                  <a:extLst>
                    <a:ext uri="{9D8B030D-6E8A-4147-A177-3AD203B41FA5}">
                      <a16:colId xmlns:a16="http://schemas.microsoft.com/office/drawing/2014/main" val="1920472907"/>
                    </a:ext>
                  </a:extLst>
                </a:gridCol>
                <a:gridCol w="1746633">
                  <a:extLst>
                    <a:ext uri="{9D8B030D-6E8A-4147-A177-3AD203B41FA5}">
                      <a16:colId xmlns:a16="http://schemas.microsoft.com/office/drawing/2014/main" val="2174232284"/>
                    </a:ext>
                  </a:extLst>
                </a:gridCol>
              </a:tblGrid>
              <a:tr h="5347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b="1" dirty="0">
                          <a:solidFill>
                            <a:schemeClr val="tx1"/>
                          </a:solidFill>
                        </a:rPr>
                        <a:t>Ones</a:t>
                      </a:r>
                    </a:p>
                  </a:txBody>
                  <a:tcPr marL="110631" marR="110631" marT="55315" marB="55315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b="1" dirty="0">
                          <a:solidFill>
                            <a:schemeClr val="tx1"/>
                          </a:solidFill>
                        </a:rPr>
                        <a:t>tenths</a:t>
                      </a:r>
                    </a:p>
                  </a:txBody>
                  <a:tcPr marL="110631" marR="110631" marT="55315" marB="55315" anchor="ctr"/>
                </a:tc>
                <a:extLst>
                  <a:ext uri="{0D108BD9-81ED-4DB2-BD59-A6C34878D82A}">
                    <a16:rowId xmlns:a16="http://schemas.microsoft.com/office/drawing/2014/main" val="1701245663"/>
                  </a:ext>
                </a:extLst>
              </a:tr>
              <a:tr h="1421375">
                <a:tc>
                  <a:txBody>
                    <a:bodyPr/>
                    <a:lstStyle/>
                    <a:p>
                      <a:endParaRPr lang="en-GB" sz="2200" dirty="0"/>
                    </a:p>
                  </a:txBody>
                  <a:tcPr marL="110631" marR="110631" marT="55315" marB="55315"/>
                </a:tc>
                <a:tc>
                  <a:txBody>
                    <a:bodyPr/>
                    <a:lstStyle/>
                    <a:p>
                      <a:endParaRPr lang="en-GB" sz="2200" dirty="0"/>
                    </a:p>
                  </a:txBody>
                  <a:tcPr marL="110631" marR="110631" marT="55315" marB="55315"/>
                </a:tc>
                <a:extLst>
                  <a:ext uri="{0D108BD9-81ED-4DB2-BD59-A6C34878D82A}">
                    <a16:rowId xmlns:a16="http://schemas.microsoft.com/office/drawing/2014/main" val="1156968103"/>
                  </a:ext>
                </a:extLst>
              </a:tr>
            </a:tbl>
          </a:graphicData>
        </a:graphic>
      </p:graphicFrame>
      <p:sp>
        <p:nvSpPr>
          <p:cNvPr id="15" name="Oval 14"/>
          <p:cNvSpPr/>
          <p:nvPr/>
        </p:nvSpPr>
        <p:spPr>
          <a:xfrm>
            <a:off x="6173819" y="4240124"/>
            <a:ext cx="72000" cy="7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6172057" y="5212625"/>
            <a:ext cx="72000" cy="7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entagon 4"/>
          <p:cNvSpPr/>
          <p:nvPr/>
        </p:nvSpPr>
        <p:spPr>
          <a:xfrm>
            <a:off x="4221743" y="2877503"/>
            <a:ext cx="3394876" cy="710418"/>
          </a:xfrm>
          <a:prstGeom prst="homePlate">
            <a:avLst>
              <a:gd name="adj" fmla="val 14594"/>
            </a:avLst>
          </a:prstGeom>
          <a:solidFill>
            <a:srgbClr val="CDE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4398210" y="2900363"/>
            <a:ext cx="32065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The place value grid shows the decimal number 1.4.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00144" y="3482084"/>
            <a:ext cx="27847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>
                <a:latin typeface="Twinkl" pitchFamily="2" charset="0"/>
              </a:rPr>
              <a:t>Explain and correct </a:t>
            </a:r>
            <a:br>
              <a:rPr lang="en-GB" dirty="0">
                <a:latin typeface="Twinkl" pitchFamily="2" charset="0"/>
              </a:rPr>
            </a:br>
            <a:r>
              <a:rPr lang="en-GB" dirty="0">
                <a:latin typeface="Twinkl" pitchFamily="2" charset="0"/>
              </a:rPr>
              <a:t>the mistake.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532972" y="1328694"/>
            <a:ext cx="3148379" cy="4954631"/>
            <a:chOff x="532972" y="1328694"/>
            <a:chExt cx="3148379" cy="4954631"/>
          </a:xfrm>
        </p:grpSpPr>
        <p:sp>
          <p:nvSpPr>
            <p:cNvPr id="26" name="Pentagon 25"/>
            <p:cNvSpPr/>
            <p:nvPr/>
          </p:nvSpPr>
          <p:spPr>
            <a:xfrm>
              <a:off x="532972" y="1328694"/>
              <a:ext cx="3148379" cy="4954631"/>
            </a:xfrm>
            <a:prstGeom prst="homePlate">
              <a:avLst>
                <a:gd name="adj" fmla="val 8365"/>
              </a:avLst>
            </a:prstGeom>
            <a:solidFill>
              <a:srgbClr val="87BD31"/>
            </a:solidFill>
            <a:ln>
              <a:noFill/>
            </a:ln>
            <a:effectLst>
              <a:outerShdw blurRad="25400" algn="ctr" rotWithShape="0">
                <a:srgbClr val="000000">
                  <a:alpha val="1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Rectangle 2"/>
            <p:cNvSpPr/>
            <p:nvPr/>
          </p:nvSpPr>
          <p:spPr>
            <a:xfrm>
              <a:off x="635330" y="2245829"/>
              <a:ext cx="2784764" cy="31393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  <a:latin typeface="Twinkl" pitchFamily="2" charset="0"/>
                </a:rPr>
                <a:t>The mistake is that they have mixed up the digits in the number. The place value chart shows 4 ones and 1 tenth, rather than 1 one and 4 tenths. The statement should say:</a:t>
              </a:r>
            </a:p>
            <a:p>
              <a:endParaRPr lang="en-GB" dirty="0">
                <a:solidFill>
                  <a:schemeClr val="bg1"/>
                </a:solidFill>
                <a:latin typeface="Twinkl" pitchFamily="2" charset="0"/>
              </a:endParaRPr>
            </a:p>
            <a:p>
              <a:r>
                <a:rPr lang="en-GB" dirty="0">
                  <a:solidFill>
                    <a:schemeClr val="bg1"/>
                  </a:solidFill>
                  <a:latin typeface="Twinkl" pitchFamily="2" charset="0"/>
                </a:rPr>
                <a:t>The place value grid shows the decimal number 4.1.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665" y="4579196"/>
            <a:ext cx="437054" cy="43729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564" y="4579196"/>
            <a:ext cx="437054" cy="43729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401" y="4573164"/>
            <a:ext cx="437054" cy="43729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188" y="5048505"/>
            <a:ext cx="437054" cy="43729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978" y="4573164"/>
            <a:ext cx="437054" cy="43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23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roup 80"/>
          <p:cNvGrpSpPr/>
          <p:nvPr/>
        </p:nvGrpSpPr>
        <p:grpSpPr>
          <a:xfrm>
            <a:off x="6614076" y="1695930"/>
            <a:ext cx="1970128" cy="4575629"/>
            <a:chOff x="6614076" y="1695930"/>
            <a:chExt cx="1970128" cy="4575629"/>
          </a:xfrm>
        </p:grpSpPr>
        <p:grpSp>
          <p:nvGrpSpPr>
            <p:cNvPr id="80" name="Group 79"/>
            <p:cNvGrpSpPr/>
            <p:nvPr/>
          </p:nvGrpSpPr>
          <p:grpSpPr>
            <a:xfrm>
              <a:off x="6614076" y="1695930"/>
              <a:ext cx="1970128" cy="4575629"/>
              <a:chOff x="6614076" y="1695930"/>
              <a:chExt cx="1970128" cy="4575629"/>
            </a:xfrm>
          </p:grpSpPr>
          <p:sp>
            <p:nvSpPr>
              <p:cNvPr id="73" name="Rectangle 72"/>
              <p:cNvSpPr/>
              <p:nvPr/>
            </p:nvSpPr>
            <p:spPr>
              <a:xfrm>
                <a:off x="6614076" y="1695930"/>
                <a:ext cx="1970128" cy="4575629"/>
              </a:xfrm>
              <a:prstGeom prst="rect">
                <a:avLst/>
              </a:prstGeom>
              <a:solidFill>
                <a:srgbClr val="CDEBF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7234344" y="2253088"/>
                <a:ext cx="8787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800" dirty="0"/>
                  <a:t>D</a:t>
                </a:r>
              </a:p>
            </p:txBody>
          </p:sp>
        </p:grpSp>
        <p:sp>
          <p:nvSpPr>
            <p:cNvPr id="76" name="Oval 75"/>
            <p:cNvSpPr/>
            <p:nvPr/>
          </p:nvSpPr>
          <p:spPr>
            <a:xfrm>
              <a:off x="7522187" y="3118694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Oval 76"/>
            <p:cNvSpPr/>
            <p:nvPr/>
          </p:nvSpPr>
          <p:spPr>
            <a:xfrm>
              <a:off x="7522187" y="4054691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2568149" y="1698170"/>
            <a:ext cx="2007228" cy="4575630"/>
            <a:chOff x="2568149" y="1698170"/>
            <a:chExt cx="2007228" cy="4575630"/>
          </a:xfrm>
        </p:grpSpPr>
        <p:sp>
          <p:nvSpPr>
            <p:cNvPr id="63" name="Rectangle 62"/>
            <p:cNvSpPr/>
            <p:nvPr/>
          </p:nvSpPr>
          <p:spPr>
            <a:xfrm>
              <a:off x="2568149" y="1698170"/>
              <a:ext cx="2007228" cy="4575629"/>
            </a:xfrm>
            <a:prstGeom prst="rect">
              <a:avLst/>
            </a:prstGeom>
            <a:solidFill>
              <a:srgbClr val="CDEB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4" name="Straight Connector 63"/>
            <p:cNvCxnSpPr/>
            <p:nvPr/>
          </p:nvCxnSpPr>
          <p:spPr>
            <a:xfrm>
              <a:off x="4573292" y="1762523"/>
              <a:ext cx="0" cy="4511277"/>
            </a:xfrm>
            <a:prstGeom prst="line">
              <a:avLst/>
            </a:prstGeom>
            <a:ln w="38100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3126867" y="2253088"/>
              <a:ext cx="8787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/>
                <a:t>B</a:t>
              </a: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2870336" y="3156795"/>
              <a:ext cx="137692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/>
                <a:t>2 ones and 0 tenths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539751" y="1698171"/>
            <a:ext cx="2007228" cy="4575629"/>
            <a:chOff x="539751" y="1698171"/>
            <a:chExt cx="2007228" cy="4575629"/>
          </a:xfrm>
        </p:grpSpPr>
        <p:sp>
          <p:nvSpPr>
            <p:cNvPr id="3" name="Rectangle 2"/>
            <p:cNvSpPr/>
            <p:nvPr/>
          </p:nvSpPr>
          <p:spPr>
            <a:xfrm>
              <a:off x="539751" y="1698171"/>
              <a:ext cx="2007228" cy="4575629"/>
            </a:xfrm>
            <a:prstGeom prst="rect">
              <a:avLst/>
            </a:prstGeom>
            <a:solidFill>
              <a:srgbClr val="CDEB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2546966" y="1762523"/>
              <a:ext cx="0" cy="4511277"/>
            </a:xfrm>
            <a:prstGeom prst="line">
              <a:avLst/>
            </a:prstGeom>
            <a:ln w="38100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oup 30"/>
            <p:cNvGrpSpPr/>
            <p:nvPr/>
          </p:nvGrpSpPr>
          <p:grpSpPr>
            <a:xfrm>
              <a:off x="636795" y="2963295"/>
              <a:ext cx="1784557" cy="2309978"/>
              <a:chOff x="636795" y="2963295"/>
              <a:chExt cx="1784557" cy="2309978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696640" y="2963295"/>
                <a:ext cx="495061" cy="478460"/>
                <a:chOff x="836467" y="3189770"/>
                <a:chExt cx="495061" cy="478460"/>
              </a:xfrm>
            </p:grpSpPr>
            <p:sp>
              <p:nvSpPr>
                <p:cNvPr id="25" name="Oval 24"/>
                <p:cNvSpPr/>
                <p:nvPr/>
              </p:nvSpPr>
              <p:spPr>
                <a:xfrm>
                  <a:off x="841230" y="3189770"/>
                  <a:ext cx="478460" cy="478460"/>
                </a:xfrm>
                <a:prstGeom prst="ellipse">
                  <a:avLst/>
                </a:prstGeom>
                <a:solidFill>
                  <a:srgbClr val="D81D32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836467" y="3226259"/>
                  <a:ext cx="495061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2000" b="1" dirty="0">
                      <a:solidFill>
                        <a:schemeClr val="bg1"/>
                      </a:solidFill>
                    </a:rPr>
                    <a:t>1</a:t>
                  </a:r>
                </a:p>
              </p:txBody>
            </p:sp>
          </p:grpSp>
          <p:grpSp>
            <p:nvGrpSpPr>
              <p:cNvPr id="28" name="Group 27"/>
              <p:cNvGrpSpPr/>
              <p:nvPr/>
            </p:nvGrpSpPr>
            <p:grpSpPr>
              <a:xfrm>
                <a:off x="1221455" y="2963295"/>
                <a:ext cx="585071" cy="478460"/>
                <a:chOff x="805577" y="3806246"/>
                <a:chExt cx="585071" cy="478460"/>
              </a:xfrm>
            </p:grpSpPr>
            <p:sp>
              <p:nvSpPr>
                <p:cNvPr id="23" name="Oval 22"/>
                <p:cNvSpPr/>
                <p:nvPr/>
              </p:nvSpPr>
              <p:spPr>
                <a:xfrm>
                  <a:off x="863162" y="3806246"/>
                  <a:ext cx="478460" cy="478460"/>
                </a:xfrm>
                <a:prstGeom prst="ellipse">
                  <a:avLst/>
                </a:prstGeom>
                <a:solidFill>
                  <a:srgbClr val="FAB002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805577" y="3845421"/>
                  <a:ext cx="585071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2000" b="1" dirty="0">
                      <a:solidFill>
                        <a:schemeClr val="bg1"/>
                      </a:solidFill>
                    </a:rPr>
                    <a:t>0.1</a:t>
                  </a:r>
                </a:p>
              </p:txBody>
            </p:sp>
          </p:grpSp>
          <p:grpSp>
            <p:nvGrpSpPr>
              <p:cNvPr id="32" name="Group 31"/>
              <p:cNvGrpSpPr/>
              <p:nvPr/>
            </p:nvGrpSpPr>
            <p:grpSpPr>
              <a:xfrm>
                <a:off x="1836281" y="2963295"/>
                <a:ext cx="585071" cy="478460"/>
                <a:chOff x="805577" y="3806246"/>
                <a:chExt cx="585071" cy="478460"/>
              </a:xfrm>
            </p:grpSpPr>
            <p:sp>
              <p:nvSpPr>
                <p:cNvPr id="33" name="Oval 32"/>
                <p:cNvSpPr/>
                <p:nvPr/>
              </p:nvSpPr>
              <p:spPr>
                <a:xfrm>
                  <a:off x="863162" y="3806246"/>
                  <a:ext cx="478460" cy="478460"/>
                </a:xfrm>
                <a:prstGeom prst="ellipse">
                  <a:avLst/>
                </a:prstGeom>
                <a:solidFill>
                  <a:srgbClr val="FAB002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805577" y="3845421"/>
                  <a:ext cx="585071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2000" b="1" dirty="0">
                      <a:solidFill>
                        <a:schemeClr val="bg1"/>
                      </a:solidFill>
                    </a:rPr>
                    <a:t>0.1</a:t>
                  </a:r>
                </a:p>
              </p:txBody>
            </p:sp>
          </p:grpSp>
          <p:grpSp>
            <p:nvGrpSpPr>
              <p:cNvPr id="35" name="Group 34"/>
              <p:cNvGrpSpPr/>
              <p:nvPr/>
            </p:nvGrpSpPr>
            <p:grpSpPr>
              <a:xfrm>
                <a:off x="1221455" y="3573801"/>
                <a:ext cx="585071" cy="478460"/>
                <a:chOff x="805577" y="3806246"/>
                <a:chExt cx="585071" cy="478460"/>
              </a:xfrm>
            </p:grpSpPr>
            <p:sp>
              <p:nvSpPr>
                <p:cNvPr id="36" name="Oval 35"/>
                <p:cNvSpPr/>
                <p:nvPr/>
              </p:nvSpPr>
              <p:spPr>
                <a:xfrm>
                  <a:off x="863162" y="3806246"/>
                  <a:ext cx="478460" cy="478460"/>
                </a:xfrm>
                <a:prstGeom prst="ellipse">
                  <a:avLst/>
                </a:prstGeom>
                <a:solidFill>
                  <a:srgbClr val="FAB002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805577" y="3845421"/>
                  <a:ext cx="585071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2000" b="1" dirty="0">
                      <a:solidFill>
                        <a:schemeClr val="bg1"/>
                      </a:solidFill>
                    </a:rPr>
                    <a:t>0.1</a:t>
                  </a:r>
                </a:p>
              </p:txBody>
            </p:sp>
          </p:grpSp>
          <p:grpSp>
            <p:nvGrpSpPr>
              <p:cNvPr id="38" name="Group 37"/>
              <p:cNvGrpSpPr/>
              <p:nvPr/>
            </p:nvGrpSpPr>
            <p:grpSpPr>
              <a:xfrm>
                <a:off x="1836281" y="3573801"/>
                <a:ext cx="585071" cy="478460"/>
                <a:chOff x="805577" y="3806246"/>
                <a:chExt cx="585071" cy="478460"/>
              </a:xfrm>
            </p:grpSpPr>
            <p:sp>
              <p:nvSpPr>
                <p:cNvPr id="39" name="Oval 38"/>
                <p:cNvSpPr/>
                <p:nvPr/>
              </p:nvSpPr>
              <p:spPr>
                <a:xfrm>
                  <a:off x="863162" y="3806246"/>
                  <a:ext cx="478460" cy="478460"/>
                </a:xfrm>
                <a:prstGeom prst="ellipse">
                  <a:avLst/>
                </a:prstGeom>
                <a:solidFill>
                  <a:srgbClr val="FAB002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805577" y="3845421"/>
                  <a:ext cx="585071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2000" b="1" dirty="0">
                      <a:solidFill>
                        <a:schemeClr val="bg1"/>
                      </a:solidFill>
                    </a:rPr>
                    <a:t>0.1</a:t>
                  </a:r>
                </a:p>
              </p:txBody>
            </p:sp>
          </p:grpSp>
          <p:grpSp>
            <p:nvGrpSpPr>
              <p:cNvPr id="41" name="Group 40"/>
              <p:cNvGrpSpPr/>
              <p:nvPr/>
            </p:nvGrpSpPr>
            <p:grpSpPr>
              <a:xfrm>
                <a:off x="636795" y="3573801"/>
                <a:ext cx="585071" cy="478460"/>
                <a:chOff x="805577" y="3806246"/>
                <a:chExt cx="585071" cy="478460"/>
              </a:xfrm>
            </p:grpSpPr>
            <p:sp>
              <p:nvSpPr>
                <p:cNvPr id="42" name="Oval 41"/>
                <p:cNvSpPr/>
                <p:nvPr/>
              </p:nvSpPr>
              <p:spPr>
                <a:xfrm>
                  <a:off x="863162" y="3806246"/>
                  <a:ext cx="478460" cy="478460"/>
                </a:xfrm>
                <a:prstGeom prst="ellipse">
                  <a:avLst/>
                </a:prstGeom>
                <a:solidFill>
                  <a:srgbClr val="FAB002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3" name="TextBox 42"/>
                <p:cNvSpPr txBox="1"/>
                <p:nvPr/>
              </p:nvSpPr>
              <p:spPr>
                <a:xfrm>
                  <a:off x="805577" y="3845421"/>
                  <a:ext cx="585071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2000" b="1" dirty="0">
                      <a:solidFill>
                        <a:schemeClr val="bg1"/>
                      </a:solidFill>
                    </a:rPr>
                    <a:t>0.1</a:t>
                  </a:r>
                </a:p>
              </p:txBody>
            </p:sp>
          </p:grpSp>
          <p:grpSp>
            <p:nvGrpSpPr>
              <p:cNvPr id="44" name="Group 43"/>
              <p:cNvGrpSpPr/>
              <p:nvPr/>
            </p:nvGrpSpPr>
            <p:grpSpPr>
              <a:xfrm>
                <a:off x="1221455" y="4200533"/>
                <a:ext cx="585071" cy="478460"/>
                <a:chOff x="805577" y="3806246"/>
                <a:chExt cx="585071" cy="478460"/>
              </a:xfrm>
            </p:grpSpPr>
            <p:sp>
              <p:nvSpPr>
                <p:cNvPr id="45" name="Oval 44"/>
                <p:cNvSpPr/>
                <p:nvPr/>
              </p:nvSpPr>
              <p:spPr>
                <a:xfrm>
                  <a:off x="863162" y="3806246"/>
                  <a:ext cx="478460" cy="478460"/>
                </a:xfrm>
                <a:prstGeom prst="ellipse">
                  <a:avLst/>
                </a:prstGeom>
                <a:solidFill>
                  <a:srgbClr val="FAB002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805577" y="3845421"/>
                  <a:ext cx="585071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2000" b="1" dirty="0">
                      <a:solidFill>
                        <a:schemeClr val="bg1"/>
                      </a:solidFill>
                    </a:rPr>
                    <a:t>0.1</a:t>
                  </a:r>
                </a:p>
              </p:txBody>
            </p:sp>
          </p:grpSp>
          <p:grpSp>
            <p:nvGrpSpPr>
              <p:cNvPr id="47" name="Group 46"/>
              <p:cNvGrpSpPr/>
              <p:nvPr/>
            </p:nvGrpSpPr>
            <p:grpSpPr>
              <a:xfrm>
                <a:off x="1836281" y="4200533"/>
                <a:ext cx="585071" cy="478460"/>
                <a:chOff x="805577" y="3806246"/>
                <a:chExt cx="585071" cy="478460"/>
              </a:xfrm>
            </p:grpSpPr>
            <p:sp>
              <p:nvSpPr>
                <p:cNvPr id="48" name="Oval 47"/>
                <p:cNvSpPr/>
                <p:nvPr/>
              </p:nvSpPr>
              <p:spPr>
                <a:xfrm>
                  <a:off x="863162" y="3806246"/>
                  <a:ext cx="478460" cy="478460"/>
                </a:xfrm>
                <a:prstGeom prst="ellipse">
                  <a:avLst/>
                </a:prstGeom>
                <a:solidFill>
                  <a:srgbClr val="FAB002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9" name="TextBox 48"/>
                <p:cNvSpPr txBox="1"/>
                <p:nvPr/>
              </p:nvSpPr>
              <p:spPr>
                <a:xfrm>
                  <a:off x="805577" y="3845421"/>
                  <a:ext cx="585071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2000" b="1" dirty="0">
                      <a:solidFill>
                        <a:schemeClr val="bg1"/>
                      </a:solidFill>
                    </a:rPr>
                    <a:t>0.1</a:t>
                  </a:r>
                </a:p>
              </p:txBody>
            </p:sp>
          </p:grpSp>
          <p:grpSp>
            <p:nvGrpSpPr>
              <p:cNvPr id="50" name="Group 49"/>
              <p:cNvGrpSpPr/>
              <p:nvPr/>
            </p:nvGrpSpPr>
            <p:grpSpPr>
              <a:xfrm>
                <a:off x="636795" y="4200533"/>
                <a:ext cx="585071" cy="478460"/>
                <a:chOff x="805577" y="3806246"/>
                <a:chExt cx="585071" cy="478460"/>
              </a:xfrm>
            </p:grpSpPr>
            <p:sp>
              <p:nvSpPr>
                <p:cNvPr id="51" name="Oval 50"/>
                <p:cNvSpPr/>
                <p:nvPr/>
              </p:nvSpPr>
              <p:spPr>
                <a:xfrm>
                  <a:off x="863162" y="3806246"/>
                  <a:ext cx="478460" cy="478460"/>
                </a:xfrm>
                <a:prstGeom prst="ellipse">
                  <a:avLst/>
                </a:prstGeom>
                <a:solidFill>
                  <a:srgbClr val="FAB002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805577" y="3845421"/>
                  <a:ext cx="585071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2000" b="1" dirty="0">
                      <a:solidFill>
                        <a:schemeClr val="bg1"/>
                      </a:solidFill>
                    </a:rPr>
                    <a:t>0.1</a:t>
                  </a:r>
                </a:p>
              </p:txBody>
            </p:sp>
          </p:grpSp>
          <p:grpSp>
            <p:nvGrpSpPr>
              <p:cNvPr id="53" name="Group 52"/>
              <p:cNvGrpSpPr/>
              <p:nvPr/>
            </p:nvGrpSpPr>
            <p:grpSpPr>
              <a:xfrm>
                <a:off x="1221455" y="4794813"/>
                <a:ext cx="585071" cy="478460"/>
                <a:chOff x="805577" y="3806246"/>
                <a:chExt cx="585071" cy="478460"/>
              </a:xfrm>
            </p:grpSpPr>
            <p:sp>
              <p:nvSpPr>
                <p:cNvPr id="54" name="Oval 53"/>
                <p:cNvSpPr/>
                <p:nvPr/>
              </p:nvSpPr>
              <p:spPr>
                <a:xfrm>
                  <a:off x="863162" y="3806246"/>
                  <a:ext cx="478460" cy="478460"/>
                </a:xfrm>
                <a:prstGeom prst="ellipse">
                  <a:avLst/>
                </a:prstGeom>
                <a:solidFill>
                  <a:srgbClr val="FAB002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5" name="TextBox 54"/>
                <p:cNvSpPr txBox="1"/>
                <p:nvPr/>
              </p:nvSpPr>
              <p:spPr>
                <a:xfrm>
                  <a:off x="805577" y="3845421"/>
                  <a:ext cx="585071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2000" b="1" dirty="0">
                      <a:solidFill>
                        <a:schemeClr val="bg1"/>
                      </a:solidFill>
                    </a:rPr>
                    <a:t>0.1</a:t>
                  </a:r>
                </a:p>
              </p:txBody>
            </p:sp>
          </p:grpSp>
          <p:grpSp>
            <p:nvGrpSpPr>
              <p:cNvPr id="56" name="Group 55"/>
              <p:cNvGrpSpPr/>
              <p:nvPr/>
            </p:nvGrpSpPr>
            <p:grpSpPr>
              <a:xfrm>
                <a:off x="636795" y="4794813"/>
                <a:ext cx="585071" cy="478460"/>
                <a:chOff x="805577" y="3806246"/>
                <a:chExt cx="585071" cy="478460"/>
              </a:xfrm>
            </p:grpSpPr>
            <p:sp>
              <p:nvSpPr>
                <p:cNvPr id="57" name="Oval 56"/>
                <p:cNvSpPr/>
                <p:nvPr/>
              </p:nvSpPr>
              <p:spPr>
                <a:xfrm>
                  <a:off x="863162" y="3806246"/>
                  <a:ext cx="478460" cy="478460"/>
                </a:xfrm>
                <a:prstGeom prst="ellipse">
                  <a:avLst/>
                </a:prstGeom>
                <a:solidFill>
                  <a:srgbClr val="FAB002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>
                  <a:off x="805577" y="3845421"/>
                  <a:ext cx="585071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2000" b="1" dirty="0">
                      <a:solidFill>
                        <a:schemeClr val="bg1"/>
                      </a:solidFill>
                    </a:rPr>
                    <a:t>0.1</a:t>
                  </a:r>
                </a:p>
              </p:txBody>
            </p:sp>
          </p:grpSp>
        </p:grpSp>
        <p:sp>
          <p:nvSpPr>
            <p:cNvPr id="60" name="TextBox 59"/>
            <p:cNvSpPr txBox="1"/>
            <p:nvPr/>
          </p:nvSpPr>
          <p:spPr>
            <a:xfrm>
              <a:off x="1107638" y="2255112"/>
              <a:ext cx="8787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/>
                <a:t>A</a:t>
              </a: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250" y="532799"/>
            <a:ext cx="702000" cy="702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47429" y="670659"/>
            <a:ext cx="3139917" cy="337100"/>
          </a:xfrm>
          <a:prstGeom prst="rect">
            <a:avLst/>
          </a:prstGeom>
          <a:solidFill>
            <a:srgbClr val="072F54"/>
          </a:solidFill>
        </p:spPr>
        <p:txBody>
          <a:bodyPr wrap="none" lIns="180000" tIns="36000" rIns="180000" bIns="54000" anchor="ctr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Tenths on a Place Value Grid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592364" y="670659"/>
            <a:ext cx="1063301" cy="337100"/>
          </a:xfrm>
          <a:prstGeom prst="rect">
            <a:avLst/>
          </a:prstGeom>
          <a:solidFill>
            <a:srgbClr val="007AC3"/>
          </a:solidFill>
        </p:spPr>
        <p:txBody>
          <a:bodyPr wrap="square" lIns="180000" tIns="36000" rIns="180000" bIns="54000" anchor="ctr">
            <a:spAutoFit/>
          </a:bodyPr>
          <a:lstStyle/>
          <a:p>
            <a:pPr algn="ctr"/>
            <a:r>
              <a:rPr lang="en-GB" altLang="en-US" sz="1600" b="1" dirty="0">
                <a:solidFill>
                  <a:schemeClr val="bg1"/>
                </a:solidFill>
              </a:rPr>
              <a:t>Deeper</a:t>
            </a:r>
            <a:endParaRPr lang="en-GB" sz="1600" b="1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592364" y="666325"/>
            <a:ext cx="0" cy="342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17" t="17979"/>
          <a:stretch/>
        </p:blipFill>
        <p:spPr>
          <a:xfrm>
            <a:off x="8496300" y="1232954"/>
            <a:ext cx="647700" cy="56250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9" r="91883"/>
          <a:stretch/>
        </p:blipFill>
        <p:spPr>
          <a:xfrm>
            <a:off x="0" y="1232954"/>
            <a:ext cx="742241" cy="56250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43"/>
          <a:stretch/>
        </p:blipFill>
        <p:spPr>
          <a:xfrm>
            <a:off x="0" y="6092824"/>
            <a:ext cx="9144000" cy="765175"/>
          </a:xfrm>
          <a:prstGeom prst="rect">
            <a:avLst/>
          </a:prstGeom>
        </p:spPr>
      </p:pic>
      <p:grpSp>
        <p:nvGrpSpPr>
          <p:cNvPr id="72" name="Group 71"/>
          <p:cNvGrpSpPr/>
          <p:nvPr/>
        </p:nvGrpSpPr>
        <p:grpSpPr>
          <a:xfrm>
            <a:off x="4589794" y="1698169"/>
            <a:ext cx="2007228" cy="4575631"/>
            <a:chOff x="4589794" y="1698169"/>
            <a:chExt cx="2007228" cy="4575631"/>
          </a:xfrm>
        </p:grpSpPr>
        <p:sp>
          <p:nvSpPr>
            <p:cNvPr id="67" name="Rectangle 66"/>
            <p:cNvSpPr/>
            <p:nvPr/>
          </p:nvSpPr>
          <p:spPr>
            <a:xfrm>
              <a:off x="4589794" y="1698169"/>
              <a:ext cx="2007228" cy="4575629"/>
            </a:xfrm>
            <a:prstGeom prst="rect">
              <a:avLst/>
            </a:prstGeom>
            <a:solidFill>
              <a:srgbClr val="CDEB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149407" y="2253088"/>
              <a:ext cx="8787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/>
                <a:t>C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5140944" y="3044279"/>
              <a:ext cx="87877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dirty="0"/>
                <a:t>2.1</a:t>
              </a:r>
            </a:p>
          </p:txBody>
        </p:sp>
        <p:cxnSp>
          <p:nvCxnSpPr>
            <p:cNvPr id="71" name="Straight Connector 70"/>
            <p:cNvCxnSpPr/>
            <p:nvPr/>
          </p:nvCxnSpPr>
          <p:spPr>
            <a:xfrm>
              <a:off x="6597022" y="1762523"/>
              <a:ext cx="0" cy="4511277"/>
            </a:xfrm>
            <a:prstGeom prst="line">
              <a:avLst/>
            </a:prstGeom>
            <a:ln w="38100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Pentagon 12"/>
          <p:cNvSpPr/>
          <p:nvPr/>
        </p:nvSpPr>
        <p:spPr>
          <a:xfrm rot="5400000">
            <a:off x="4155401" y="-2275664"/>
            <a:ext cx="821322" cy="8076375"/>
          </a:xfrm>
          <a:prstGeom prst="homePlate">
            <a:avLst>
              <a:gd name="adj" fmla="val 18698"/>
            </a:avLst>
          </a:prstGeom>
          <a:solidFill>
            <a:srgbClr val="AFDEF8"/>
          </a:solidFill>
          <a:ln>
            <a:noFill/>
          </a:ln>
          <a:effectLst>
            <a:outerShdw blurRad="25400" dist="25400" dir="5400000" algn="ctr" rotWithShape="0">
              <a:srgbClr val="000000">
                <a:alpha val="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2671332" y="1548250"/>
            <a:ext cx="3825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dirty="0">
                <a:latin typeface="Twinkl" pitchFamily="2" charset="0"/>
              </a:rPr>
              <a:t>Which is the odd one out and why?</a:t>
            </a:r>
          </a:p>
        </p:txBody>
      </p:sp>
      <p:graphicFrame>
        <p:nvGraphicFramePr>
          <p:cNvPr id="75" name="Table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4836395"/>
              </p:ext>
            </p:extLst>
          </p:nvPr>
        </p:nvGraphicFramePr>
        <p:xfrm>
          <a:off x="6692073" y="2881351"/>
          <a:ext cx="1836000" cy="19561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4000">
                  <a:extLst>
                    <a:ext uri="{9D8B030D-6E8A-4147-A177-3AD203B41FA5}">
                      <a16:colId xmlns:a16="http://schemas.microsoft.com/office/drawing/2014/main" val="1920472907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val="2174232284"/>
                    </a:ext>
                  </a:extLst>
                </a:gridCol>
              </a:tblGrid>
              <a:tr h="5347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b="1" dirty="0">
                          <a:solidFill>
                            <a:schemeClr val="tx1"/>
                          </a:solidFill>
                        </a:rPr>
                        <a:t>Ones</a:t>
                      </a:r>
                    </a:p>
                  </a:txBody>
                  <a:tcPr marL="110631" marR="110631" marT="55315" marB="55315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b="1" dirty="0">
                          <a:solidFill>
                            <a:schemeClr val="tx1"/>
                          </a:solidFill>
                        </a:rPr>
                        <a:t>tenths</a:t>
                      </a:r>
                    </a:p>
                  </a:txBody>
                  <a:tcPr marL="110631" marR="110631" marT="55315" marB="55315" anchor="ctr"/>
                </a:tc>
                <a:extLst>
                  <a:ext uri="{0D108BD9-81ED-4DB2-BD59-A6C34878D82A}">
                    <a16:rowId xmlns:a16="http://schemas.microsoft.com/office/drawing/2014/main" val="1701245663"/>
                  </a:ext>
                </a:extLst>
              </a:tr>
              <a:tr h="1421375">
                <a:tc>
                  <a:txBody>
                    <a:bodyPr/>
                    <a:lstStyle/>
                    <a:p>
                      <a:endParaRPr lang="en-GB" sz="2200" dirty="0"/>
                    </a:p>
                  </a:txBody>
                  <a:tcPr marL="110631" marR="110631" marT="55315" marB="55315"/>
                </a:tc>
                <a:tc>
                  <a:txBody>
                    <a:bodyPr/>
                    <a:lstStyle/>
                    <a:p>
                      <a:endParaRPr lang="en-GB" sz="2200" dirty="0"/>
                    </a:p>
                  </a:txBody>
                  <a:tcPr marL="110631" marR="110631" marT="55315" marB="55315"/>
                </a:tc>
                <a:extLst>
                  <a:ext uri="{0D108BD9-81ED-4DB2-BD59-A6C34878D82A}">
                    <a16:rowId xmlns:a16="http://schemas.microsoft.com/office/drawing/2014/main" val="1156968103"/>
                  </a:ext>
                </a:extLst>
              </a:tr>
            </a:tbl>
          </a:graphicData>
        </a:graphic>
      </p:graphicFrame>
      <p:grpSp>
        <p:nvGrpSpPr>
          <p:cNvPr id="84" name="Group 83"/>
          <p:cNvGrpSpPr/>
          <p:nvPr/>
        </p:nvGrpSpPr>
        <p:grpSpPr>
          <a:xfrm>
            <a:off x="545688" y="5456067"/>
            <a:ext cx="8076375" cy="821322"/>
            <a:chOff x="545688" y="5456067"/>
            <a:chExt cx="8076375" cy="821322"/>
          </a:xfrm>
        </p:grpSpPr>
        <p:sp>
          <p:nvSpPr>
            <p:cNvPr id="82" name="Pentagon 81"/>
            <p:cNvSpPr/>
            <p:nvPr/>
          </p:nvSpPr>
          <p:spPr>
            <a:xfrm rot="16200000">
              <a:off x="4173215" y="1828540"/>
              <a:ext cx="821322" cy="8076375"/>
            </a:xfrm>
            <a:prstGeom prst="homePlate">
              <a:avLst>
                <a:gd name="adj" fmla="val 18698"/>
              </a:avLst>
            </a:prstGeom>
            <a:solidFill>
              <a:srgbClr val="87BD31"/>
            </a:solidFill>
            <a:ln>
              <a:noFill/>
            </a:ln>
            <a:effectLst>
              <a:outerShdw blurRad="25400" dist="25400" dir="15600000" algn="ctr" rotWithShape="0">
                <a:srgbClr val="000000">
                  <a:alpha val="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1412775" y="5591986"/>
              <a:ext cx="632033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Twinkl" pitchFamily="2" charset="0"/>
                </a:rPr>
                <a:t>C is the odd one out because it represents 2.1, </a:t>
              </a:r>
              <a:br>
                <a:rPr lang="en-GB" dirty="0">
                  <a:solidFill>
                    <a:schemeClr val="bg1"/>
                  </a:solidFill>
                  <a:latin typeface="Twinkl" pitchFamily="2" charset="0"/>
                </a:rPr>
              </a:br>
              <a:r>
                <a:rPr lang="en-GB" dirty="0">
                  <a:solidFill>
                    <a:schemeClr val="bg1"/>
                  </a:solidFill>
                  <a:latin typeface="Twinkl" pitchFamily="2" charset="0"/>
                </a:rPr>
                <a:t>while the rest of the images represent 2.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324" y="3505059"/>
            <a:ext cx="362551" cy="362748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324" y="3946194"/>
            <a:ext cx="362551" cy="36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75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250" y="532799"/>
            <a:ext cx="702000" cy="702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47429" y="670659"/>
            <a:ext cx="3139917" cy="337100"/>
          </a:xfrm>
          <a:prstGeom prst="rect">
            <a:avLst/>
          </a:prstGeom>
          <a:solidFill>
            <a:srgbClr val="072F54"/>
          </a:solidFill>
        </p:spPr>
        <p:txBody>
          <a:bodyPr wrap="none" lIns="180000" tIns="36000" rIns="180000" bIns="54000" anchor="ctr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Tenths on a Place Value Grid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592364" y="670659"/>
            <a:ext cx="1063301" cy="337100"/>
          </a:xfrm>
          <a:prstGeom prst="rect">
            <a:avLst/>
          </a:prstGeom>
          <a:solidFill>
            <a:srgbClr val="007AC3"/>
          </a:solidFill>
        </p:spPr>
        <p:txBody>
          <a:bodyPr wrap="square" lIns="180000" tIns="36000" rIns="180000" bIns="54000" anchor="ctr">
            <a:spAutoFit/>
          </a:bodyPr>
          <a:lstStyle/>
          <a:p>
            <a:pPr algn="ctr"/>
            <a:r>
              <a:rPr lang="en-GB" altLang="en-US" sz="1600" b="1" dirty="0">
                <a:solidFill>
                  <a:schemeClr val="bg1"/>
                </a:solidFill>
              </a:rPr>
              <a:t>Deeper</a:t>
            </a:r>
            <a:endParaRPr lang="en-GB" sz="1600" b="1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592364" y="666325"/>
            <a:ext cx="0" cy="342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17" t="17979"/>
          <a:stretch/>
        </p:blipFill>
        <p:spPr>
          <a:xfrm>
            <a:off x="8496300" y="1232954"/>
            <a:ext cx="647700" cy="56250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9" r="91883"/>
          <a:stretch/>
        </p:blipFill>
        <p:spPr>
          <a:xfrm>
            <a:off x="0" y="1232954"/>
            <a:ext cx="742241" cy="56250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7"/>
          <a:stretch/>
        </p:blipFill>
        <p:spPr>
          <a:xfrm>
            <a:off x="539751" y="1330516"/>
            <a:ext cx="8064500" cy="4952809"/>
          </a:xfrm>
          <a:prstGeom prst="rect">
            <a:avLst/>
          </a:prstGeom>
        </p:spPr>
      </p:pic>
      <p:pic>
        <p:nvPicPr>
          <p:cNvPr id="28" name="Picture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-2" r="-639" b="31831"/>
          <a:stretch>
            <a:fillRect/>
          </a:stretch>
        </p:blipFill>
        <p:spPr bwMode="auto">
          <a:xfrm flipH="1">
            <a:off x="4192381" y="1921248"/>
            <a:ext cx="4049090" cy="4387727"/>
          </a:xfrm>
          <a:prstGeom prst="rect">
            <a:avLst/>
          </a:prstGeom>
          <a:noFill/>
          <a:ln>
            <a:noFill/>
          </a:ln>
          <a:effectLst>
            <a:outerShdw blurRad="25400" dist="63500" dir="13680000" algn="ctr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2160777"/>
              </p:ext>
            </p:extLst>
          </p:nvPr>
        </p:nvGraphicFramePr>
        <p:xfrm>
          <a:off x="4486936" y="2731286"/>
          <a:ext cx="3493266" cy="24938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46633">
                  <a:extLst>
                    <a:ext uri="{9D8B030D-6E8A-4147-A177-3AD203B41FA5}">
                      <a16:colId xmlns:a16="http://schemas.microsoft.com/office/drawing/2014/main" val="1920472907"/>
                    </a:ext>
                  </a:extLst>
                </a:gridCol>
                <a:gridCol w="1746633">
                  <a:extLst>
                    <a:ext uri="{9D8B030D-6E8A-4147-A177-3AD203B41FA5}">
                      <a16:colId xmlns:a16="http://schemas.microsoft.com/office/drawing/2014/main" val="2174232284"/>
                    </a:ext>
                  </a:extLst>
                </a:gridCol>
              </a:tblGrid>
              <a:tr h="5347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b="1" dirty="0">
                          <a:solidFill>
                            <a:schemeClr val="tx1"/>
                          </a:solidFill>
                        </a:rPr>
                        <a:t>Ones</a:t>
                      </a:r>
                    </a:p>
                  </a:txBody>
                  <a:tcPr marL="110631" marR="110631" marT="55315" marB="55315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b="1" dirty="0">
                          <a:solidFill>
                            <a:schemeClr val="tx1"/>
                          </a:solidFill>
                        </a:rPr>
                        <a:t>tenths</a:t>
                      </a:r>
                    </a:p>
                  </a:txBody>
                  <a:tcPr marL="110631" marR="110631" marT="55315" marB="55315" anchor="ctr"/>
                </a:tc>
                <a:extLst>
                  <a:ext uri="{0D108BD9-81ED-4DB2-BD59-A6C34878D82A}">
                    <a16:rowId xmlns:a16="http://schemas.microsoft.com/office/drawing/2014/main" val="1701245663"/>
                  </a:ext>
                </a:extLst>
              </a:tr>
              <a:tr h="1959081">
                <a:tc>
                  <a:txBody>
                    <a:bodyPr/>
                    <a:lstStyle/>
                    <a:p>
                      <a:endParaRPr lang="en-GB" sz="2200"/>
                    </a:p>
                  </a:txBody>
                  <a:tcPr marL="110631" marR="110631" marT="55315" marB="55315"/>
                </a:tc>
                <a:tc>
                  <a:txBody>
                    <a:bodyPr/>
                    <a:lstStyle/>
                    <a:p>
                      <a:endParaRPr lang="en-GB" sz="2200" dirty="0"/>
                    </a:p>
                  </a:txBody>
                  <a:tcPr marL="110631" marR="110631" marT="55315" marB="55315"/>
                </a:tc>
                <a:extLst>
                  <a:ext uri="{0D108BD9-81ED-4DB2-BD59-A6C34878D82A}">
                    <a16:rowId xmlns:a16="http://schemas.microsoft.com/office/drawing/2014/main" val="1156968103"/>
                  </a:ext>
                </a:extLst>
              </a:tr>
            </a:tbl>
          </a:graphicData>
        </a:graphic>
      </p:graphicFrame>
      <p:sp>
        <p:nvSpPr>
          <p:cNvPr id="15" name="Oval 14"/>
          <p:cNvSpPr/>
          <p:nvPr/>
        </p:nvSpPr>
        <p:spPr>
          <a:xfrm>
            <a:off x="6197569" y="3005090"/>
            <a:ext cx="72000" cy="7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6195807" y="4416981"/>
            <a:ext cx="72000" cy="7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4" name="Group 23"/>
          <p:cNvGrpSpPr/>
          <p:nvPr/>
        </p:nvGrpSpPr>
        <p:grpSpPr>
          <a:xfrm>
            <a:off x="6458744" y="3455918"/>
            <a:ext cx="1265511" cy="307390"/>
            <a:chOff x="4703247" y="4007615"/>
            <a:chExt cx="1265511" cy="307390"/>
          </a:xfrm>
        </p:grpSpPr>
        <p:sp>
          <p:nvSpPr>
            <p:cNvPr id="19" name="Oval 18"/>
            <p:cNvSpPr/>
            <p:nvPr/>
          </p:nvSpPr>
          <p:spPr>
            <a:xfrm>
              <a:off x="4703247" y="4007616"/>
              <a:ext cx="307389" cy="307389"/>
            </a:xfrm>
            <a:prstGeom prst="ellipse">
              <a:avLst/>
            </a:prstGeom>
            <a:solidFill>
              <a:srgbClr val="4EB0E5"/>
            </a:solidFill>
            <a:ln w="19050">
              <a:noFill/>
            </a:ln>
            <a:effectLst>
              <a:outerShdw blurRad="25400" dist="25400" dir="1224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Oval 19"/>
            <p:cNvSpPr/>
            <p:nvPr/>
          </p:nvSpPr>
          <p:spPr>
            <a:xfrm>
              <a:off x="5182308" y="4007616"/>
              <a:ext cx="307389" cy="307389"/>
            </a:xfrm>
            <a:prstGeom prst="ellipse">
              <a:avLst/>
            </a:prstGeom>
            <a:solidFill>
              <a:srgbClr val="FAB002"/>
            </a:solidFill>
            <a:ln w="19050">
              <a:noFill/>
            </a:ln>
            <a:effectLst>
              <a:outerShdw blurRad="25400" dist="25400" dir="1224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Oval 20"/>
            <p:cNvSpPr/>
            <p:nvPr/>
          </p:nvSpPr>
          <p:spPr>
            <a:xfrm>
              <a:off x="5661369" y="4007615"/>
              <a:ext cx="307389" cy="307389"/>
            </a:xfrm>
            <a:prstGeom prst="ellipse">
              <a:avLst/>
            </a:prstGeom>
            <a:solidFill>
              <a:srgbClr val="7030A0"/>
            </a:solidFill>
            <a:ln w="19050">
              <a:noFill/>
            </a:ln>
            <a:effectLst>
              <a:outerShdw blurRad="25400" dist="25400" dir="1224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2" name="Oval 21"/>
          <p:cNvSpPr/>
          <p:nvPr/>
        </p:nvSpPr>
        <p:spPr>
          <a:xfrm>
            <a:off x="4686390" y="3455918"/>
            <a:ext cx="307389" cy="307389"/>
          </a:xfrm>
          <a:prstGeom prst="ellipse">
            <a:avLst/>
          </a:prstGeom>
          <a:solidFill>
            <a:srgbClr val="4EB0E5"/>
          </a:solidFill>
          <a:ln w="19050">
            <a:noFill/>
          </a:ln>
          <a:effectLst>
            <a:outerShdw blurRad="25400" dist="25400" dir="1224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532972" y="1328694"/>
            <a:ext cx="3148379" cy="4954631"/>
            <a:chOff x="532972" y="1328694"/>
            <a:chExt cx="3148379" cy="4954631"/>
          </a:xfrm>
        </p:grpSpPr>
        <p:sp>
          <p:nvSpPr>
            <p:cNvPr id="2" name="Pentagon 1"/>
            <p:cNvSpPr/>
            <p:nvPr/>
          </p:nvSpPr>
          <p:spPr>
            <a:xfrm>
              <a:off x="532972" y="1328694"/>
              <a:ext cx="3148379" cy="4954631"/>
            </a:xfrm>
            <a:prstGeom prst="homePlate">
              <a:avLst>
                <a:gd name="adj" fmla="val 8365"/>
              </a:avLst>
            </a:prstGeom>
            <a:solidFill>
              <a:srgbClr val="AFDEF8"/>
            </a:solidFill>
            <a:ln>
              <a:noFill/>
            </a:ln>
            <a:effectLst>
              <a:outerShdw blurRad="25400" dist="50800" algn="ctr" rotWithShape="0">
                <a:srgbClr val="000000">
                  <a:alpha val="1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60895" y="2925776"/>
              <a:ext cx="2784764" cy="2031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What do you need to </a:t>
              </a:r>
              <a:br>
                <a:rPr lang="en-GB" dirty="0"/>
              </a:br>
              <a:r>
                <a:rPr lang="en-GB" dirty="0"/>
                <a:t>add so that the place grid represents a value </a:t>
              </a:r>
              <a:br>
                <a:rPr lang="en-GB" dirty="0"/>
              </a:br>
              <a:r>
                <a:rPr lang="en-GB" dirty="0"/>
                <a:t>of 1?</a:t>
              </a:r>
              <a:br>
                <a:rPr lang="en-GB" dirty="0"/>
              </a:br>
              <a:endParaRPr lang="en-GB" dirty="0"/>
            </a:p>
            <a:p>
              <a:r>
                <a:rPr lang="en-GB" dirty="0"/>
                <a:t>Explain how you </a:t>
              </a:r>
              <a:br>
                <a:rPr lang="en-GB" dirty="0"/>
              </a:br>
              <a:r>
                <a:rPr lang="en-GB" dirty="0"/>
                <a:t>solved this.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43"/>
          <a:stretch/>
        </p:blipFill>
        <p:spPr>
          <a:xfrm>
            <a:off x="0" y="6092824"/>
            <a:ext cx="9144000" cy="765175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536562" y="1329644"/>
            <a:ext cx="3148379" cy="4954631"/>
            <a:chOff x="541658" y="1331044"/>
            <a:chExt cx="3148379" cy="4954631"/>
          </a:xfrm>
        </p:grpSpPr>
        <p:sp>
          <p:nvSpPr>
            <p:cNvPr id="30" name="Pentagon 29"/>
            <p:cNvSpPr/>
            <p:nvPr/>
          </p:nvSpPr>
          <p:spPr>
            <a:xfrm>
              <a:off x="541658" y="1331044"/>
              <a:ext cx="3148379" cy="4954631"/>
            </a:xfrm>
            <a:prstGeom prst="homePlate">
              <a:avLst>
                <a:gd name="adj" fmla="val 8365"/>
              </a:avLst>
            </a:prstGeom>
            <a:solidFill>
              <a:srgbClr val="87BD31"/>
            </a:solidFill>
            <a:ln>
              <a:noFill/>
            </a:ln>
            <a:effectLst>
              <a:outerShdw blurRad="25400" algn="ctr" rotWithShape="0">
                <a:srgbClr val="000000">
                  <a:alpha val="1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40234" y="2433823"/>
              <a:ext cx="2663097" cy="25853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  <a:latin typeface="Twinkl" pitchFamily="2" charset="0"/>
                </a:rPr>
                <a:t>You would need to add 1 more counter into the tenths column because 9 tenths add another 1 tenth makes 10 tenths. 10 tenths is equivalent to 1 whole.</a:t>
              </a:r>
              <a:br>
                <a:rPr lang="en-GB" dirty="0">
                  <a:solidFill>
                    <a:schemeClr val="bg1"/>
                  </a:solidFill>
                  <a:latin typeface="Twinkl" pitchFamily="2" charset="0"/>
                </a:rPr>
              </a:br>
              <a:endParaRPr lang="en-GB" dirty="0">
                <a:solidFill>
                  <a:schemeClr val="bg1"/>
                </a:solidFill>
                <a:latin typeface="Twinkl" pitchFamily="2" charset="0"/>
              </a:endParaRPr>
            </a:p>
            <a:p>
              <a:r>
                <a:rPr lang="en-GB" dirty="0">
                  <a:solidFill>
                    <a:schemeClr val="bg1"/>
                  </a:solidFill>
                  <a:latin typeface="Twinkl" pitchFamily="2" charset="0"/>
                </a:rPr>
                <a:t>0.9 + 0.1 = 1 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458743" y="3895011"/>
            <a:ext cx="1265511" cy="307390"/>
            <a:chOff x="4703247" y="4007615"/>
            <a:chExt cx="1265511" cy="307390"/>
          </a:xfrm>
        </p:grpSpPr>
        <p:sp>
          <p:nvSpPr>
            <p:cNvPr id="33" name="Oval 32"/>
            <p:cNvSpPr/>
            <p:nvPr/>
          </p:nvSpPr>
          <p:spPr>
            <a:xfrm>
              <a:off x="4703247" y="4007616"/>
              <a:ext cx="307389" cy="307389"/>
            </a:xfrm>
            <a:prstGeom prst="ellipse">
              <a:avLst/>
            </a:prstGeom>
            <a:solidFill>
              <a:srgbClr val="7030A0"/>
            </a:solidFill>
            <a:ln w="19050">
              <a:noFill/>
            </a:ln>
            <a:effectLst>
              <a:outerShdw blurRad="25400" dist="25400" dir="1224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4" name="Oval 33"/>
            <p:cNvSpPr/>
            <p:nvPr/>
          </p:nvSpPr>
          <p:spPr>
            <a:xfrm>
              <a:off x="5182308" y="4007616"/>
              <a:ext cx="307389" cy="307389"/>
            </a:xfrm>
            <a:prstGeom prst="ellipse">
              <a:avLst/>
            </a:prstGeom>
            <a:solidFill>
              <a:srgbClr val="7030A0"/>
            </a:solidFill>
            <a:ln w="19050">
              <a:noFill/>
            </a:ln>
            <a:effectLst>
              <a:outerShdw blurRad="25400" dist="25400" dir="1224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5" name="Oval 34"/>
            <p:cNvSpPr/>
            <p:nvPr/>
          </p:nvSpPr>
          <p:spPr>
            <a:xfrm>
              <a:off x="5661369" y="4007615"/>
              <a:ext cx="307389" cy="307389"/>
            </a:xfrm>
            <a:prstGeom prst="ellipse">
              <a:avLst/>
            </a:prstGeom>
            <a:solidFill>
              <a:srgbClr val="4EB0E5"/>
            </a:solidFill>
            <a:ln w="19050">
              <a:noFill/>
            </a:ln>
            <a:effectLst>
              <a:outerShdw blurRad="25400" dist="25400" dir="1224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471864" y="4318000"/>
            <a:ext cx="1265511" cy="307390"/>
            <a:chOff x="4703247" y="4007615"/>
            <a:chExt cx="1265511" cy="307390"/>
          </a:xfrm>
        </p:grpSpPr>
        <p:sp>
          <p:nvSpPr>
            <p:cNvPr id="37" name="Oval 36"/>
            <p:cNvSpPr/>
            <p:nvPr/>
          </p:nvSpPr>
          <p:spPr>
            <a:xfrm>
              <a:off x="4703247" y="4007616"/>
              <a:ext cx="307389" cy="307389"/>
            </a:xfrm>
            <a:prstGeom prst="ellipse">
              <a:avLst/>
            </a:prstGeom>
            <a:solidFill>
              <a:srgbClr val="FAB002"/>
            </a:solidFill>
            <a:ln w="19050">
              <a:noFill/>
            </a:ln>
            <a:effectLst>
              <a:outerShdw blurRad="25400" dist="25400" dir="1224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8" name="Oval 37"/>
            <p:cNvSpPr/>
            <p:nvPr/>
          </p:nvSpPr>
          <p:spPr>
            <a:xfrm>
              <a:off x="5182308" y="4007616"/>
              <a:ext cx="307389" cy="307389"/>
            </a:xfrm>
            <a:prstGeom prst="ellipse">
              <a:avLst/>
            </a:prstGeom>
            <a:solidFill>
              <a:srgbClr val="FAB002"/>
            </a:solidFill>
            <a:ln w="19050">
              <a:noFill/>
            </a:ln>
            <a:effectLst>
              <a:outerShdw blurRad="25400" dist="25400" dir="1224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9" name="Oval 38"/>
            <p:cNvSpPr/>
            <p:nvPr/>
          </p:nvSpPr>
          <p:spPr>
            <a:xfrm>
              <a:off x="5661369" y="4007615"/>
              <a:ext cx="307389" cy="307389"/>
            </a:xfrm>
            <a:prstGeom prst="ellipse">
              <a:avLst/>
            </a:prstGeom>
            <a:solidFill>
              <a:srgbClr val="4EB0E5"/>
            </a:solidFill>
            <a:ln w="19050">
              <a:noFill/>
            </a:ln>
            <a:effectLst>
              <a:outerShdw blurRad="25400" dist="25400" dir="12240000" algn="ctr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0" name="Oval 39"/>
          <p:cNvSpPr/>
          <p:nvPr/>
        </p:nvSpPr>
        <p:spPr>
          <a:xfrm>
            <a:off x="6471864" y="4757094"/>
            <a:ext cx="307389" cy="307389"/>
          </a:xfrm>
          <a:prstGeom prst="ellipse">
            <a:avLst/>
          </a:prstGeom>
          <a:solidFill>
            <a:srgbClr val="4EB0E5"/>
          </a:solidFill>
          <a:ln w="19050">
            <a:noFill/>
          </a:ln>
          <a:effectLst>
            <a:outerShdw blurRad="25400" dist="25400" dir="1224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4" name="Freeform 43"/>
          <p:cNvSpPr/>
          <p:nvPr/>
        </p:nvSpPr>
        <p:spPr>
          <a:xfrm>
            <a:off x="6332221" y="3329940"/>
            <a:ext cx="1570030" cy="1800859"/>
          </a:xfrm>
          <a:custGeom>
            <a:avLst/>
            <a:gdLst>
              <a:gd name="connsiteX0" fmla="*/ 0 w 1570030"/>
              <a:gd name="connsiteY0" fmla="*/ 0 h 1800859"/>
              <a:gd name="connsiteX1" fmla="*/ 1570030 w 1570030"/>
              <a:gd name="connsiteY1" fmla="*/ 0 h 1800859"/>
              <a:gd name="connsiteX2" fmla="*/ 1570030 w 1570030"/>
              <a:gd name="connsiteY2" fmla="*/ 1365885 h 1800859"/>
              <a:gd name="connsiteX3" fmla="*/ 540753 w 1570030"/>
              <a:gd name="connsiteY3" fmla="*/ 1365885 h 1800859"/>
              <a:gd name="connsiteX4" fmla="*/ 540753 w 1570030"/>
              <a:gd name="connsiteY4" fmla="*/ 1800859 h 1800859"/>
              <a:gd name="connsiteX5" fmla="*/ 0 w 1570030"/>
              <a:gd name="connsiteY5" fmla="*/ 1800859 h 1800859"/>
              <a:gd name="connsiteX6" fmla="*/ 0 w 1570030"/>
              <a:gd name="connsiteY6" fmla="*/ 1365885 h 1800859"/>
              <a:gd name="connsiteX7" fmla="*/ 0 w 1570030"/>
              <a:gd name="connsiteY7" fmla="*/ 1243404 h 180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0030" h="1800859">
                <a:moveTo>
                  <a:pt x="0" y="0"/>
                </a:moveTo>
                <a:lnTo>
                  <a:pt x="1570030" y="0"/>
                </a:lnTo>
                <a:lnTo>
                  <a:pt x="1570030" y="1365885"/>
                </a:lnTo>
                <a:lnTo>
                  <a:pt x="540753" y="1365885"/>
                </a:lnTo>
                <a:lnTo>
                  <a:pt x="540753" y="1800859"/>
                </a:lnTo>
                <a:lnTo>
                  <a:pt x="0" y="1800859"/>
                </a:lnTo>
                <a:lnTo>
                  <a:pt x="0" y="1365885"/>
                </a:lnTo>
                <a:lnTo>
                  <a:pt x="0" y="1243404"/>
                </a:lnTo>
                <a:close/>
              </a:path>
            </a:pathLst>
          </a:custGeom>
          <a:noFill/>
          <a:ln w="28575">
            <a:solidFill>
              <a:srgbClr val="87B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Arc 42"/>
          <p:cNvSpPr/>
          <p:nvPr/>
        </p:nvSpPr>
        <p:spPr>
          <a:xfrm rot="15808895" flipH="1">
            <a:off x="4868904" y="2783252"/>
            <a:ext cx="2161556" cy="2161556"/>
          </a:xfrm>
          <a:prstGeom prst="arc">
            <a:avLst/>
          </a:prstGeom>
          <a:ln w="57150" cap="rnd">
            <a:solidFill>
              <a:srgbClr val="87BD3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 44"/>
          <p:cNvSpPr/>
          <p:nvPr/>
        </p:nvSpPr>
        <p:spPr>
          <a:xfrm>
            <a:off x="5301114" y="5289836"/>
            <a:ext cx="16786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87BD31"/>
                </a:solidFill>
              </a:rPr>
              <a:t> ten tenths = 1</a:t>
            </a:r>
          </a:p>
        </p:txBody>
      </p:sp>
    </p:spTree>
    <p:extLst>
      <p:ext uri="{BB962C8B-B14F-4D97-AF65-F5344CB8AC3E}">
        <p14:creationId xmlns:p14="http://schemas.microsoft.com/office/powerpoint/2010/main" val="37433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40" grpId="0" animBg="1"/>
      <p:bldP spid="44" grpId="0" animBg="1"/>
      <p:bldP spid="43" grpId="0" animBg="1"/>
      <p:bldP spid="45" grpId="0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Mastery PowerPoint Template.potx" id="{F85161A8-C811-4C2C-8C82-1FD236338727}" vid="{D0108FDD-D510-4CB9-BFB5-C4058926E7E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Mastery PowerPoint Template</Template>
  <TotalTime>600</TotalTime>
  <Words>613</Words>
  <Application>Microsoft Office PowerPoint</Application>
  <PresentationFormat>On-screen Show (4:3)</PresentationFormat>
  <Paragraphs>152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Twinkl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Tinkler</dc:creator>
  <cp:lastModifiedBy>Victoria Lillington</cp:lastModifiedBy>
  <cp:revision>42</cp:revision>
  <dcterms:created xsi:type="dcterms:W3CDTF">2020-02-13T13:25:44Z</dcterms:created>
  <dcterms:modified xsi:type="dcterms:W3CDTF">2020-03-18T20:44:36Z</dcterms:modified>
</cp:coreProperties>
</file>