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8" r:id="rId3"/>
    <p:sldId id="279" r:id="rId4"/>
    <p:sldId id="289" r:id="rId5"/>
    <p:sldId id="290" r:id="rId6"/>
    <p:sldId id="291" r:id="rId7"/>
    <p:sldId id="292" r:id="rId8"/>
    <p:sldId id="293" r:id="rId9"/>
    <p:sldId id="282" r:id="rId10"/>
    <p:sldId id="294" r:id="rId11"/>
    <p:sldId id="295" r:id="rId12"/>
    <p:sldId id="284" r:id="rId13"/>
    <p:sldId id="296" r:id="rId1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3"/>
    <a:srgbClr val="8FC13E"/>
    <a:srgbClr val="4EB2E5"/>
    <a:srgbClr val="87BD31"/>
    <a:srgbClr val="55771F"/>
    <a:srgbClr val="FFE76D"/>
    <a:srgbClr val="072F54"/>
    <a:srgbClr val="003464"/>
    <a:srgbClr val="004382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58" y="90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6B019F-B6F2-4255-9F95-C8813DF824A2}"/>
              </a:ext>
            </a:extLst>
          </p:cNvPr>
          <p:cNvSpPr/>
          <p:nvPr/>
        </p:nvSpPr>
        <p:spPr>
          <a:xfrm>
            <a:off x="447120" y="1265109"/>
            <a:ext cx="7094583" cy="479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4466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09C4E9-064D-4EC6-B5D5-3D33557109B2}"/>
              </a:ext>
            </a:extLst>
          </p:cNvPr>
          <p:cNvSpPr txBox="1"/>
          <p:nvPr/>
        </p:nvSpPr>
        <p:spPr>
          <a:xfrm>
            <a:off x="635081" y="1367155"/>
            <a:ext cx="66549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What is missing? Explain your reasoning</a:t>
            </a:r>
            <a:r>
              <a:rPr lang="en-GB" sz="1600" dirty="0">
                <a:latin typeface="Twinkl" pitchFamily="2" charset="0"/>
              </a:rPr>
              <a:t>.</a:t>
            </a:r>
            <a:endParaRPr lang="en-GB" dirty="0">
              <a:latin typeface="Twinkl" pitchFamily="2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A3DCD497-C89C-4AE4-984B-0A88C7D50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90157"/>
              </p:ext>
            </p:extLst>
          </p:nvPr>
        </p:nvGraphicFramePr>
        <p:xfrm>
          <a:off x="4872476" y="2556316"/>
          <a:ext cx="377597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597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2953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D753608-F50C-4410-8BFE-EB6F486775D3}"/>
              </a:ext>
            </a:extLst>
          </p:cNvPr>
          <p:cNvGrpSpPr/>
          <p:nvPr/>
        </p:nvGrpSpPr>
        <p:grpSpPr>
          <a:xfrm>
            <a:off x="455508" y="4454320"/>
            <a:ext cx="4351383" cy="1754326"/>
            <a:chOff x="3530839" y="3692109"/>
            <a:chExt cx="5308811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F0759F6-DFE1-4E7C-891E-6EDA658C923F}"/>
                    </a:ext>
                  </a:extLst>
                </p:cNvPr>
                <p:cNvSpPr/>
                <p:nvPr/>
              </p:nvSpPr>
              <p:spPr>
                <a:xfrm>
                  <a:off x="3530839" y="3692109"/>
                  <a:ext cx="5308811" cy="1754326"/>
                </a:xfrm>
                <a:prstGeom prst="rect">
                  <a:avLst/>
                </a:prstGeom>
                <a:solidFill>
                  <a:srgbClr val="8FC13E"/>
                </a:solidFill>
                <a:ln w="19050">
                  <a:solidFill>
                    <a:srgbClr val="8FC13E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a14:m>
                  <a:r>
                    <a:rPr lang="en-GB" dirty="0"/>
                    <a:t>is missing because     represents 6 rows of 10 squares shaded, which makes 60 squares, and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a14:m>
                  <a:r>
                    <a:rPr lang="en-GB" dirty="0"/>
                    <a:t>represents 7 individual squares shaded. 60 + 7 = 67.</a:t>
                  </a: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F0759F6-DFE1-4E7C-891E-6EDA658C92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0839" y="3692109"/>
                  <a:ext cx="5308811" cy="1754326"/>
                </a:xfrm>
                <a:prstGeom prst="rect">
                  <a:avLst/>
                </a:prstGeom>
                <a:blipFill>
                  <a:blip r:embed="rId3"/>
                  <a:stretch>
                    <a:fillRect l="-1116" r="-976" b="-1724"/>
                  </a:stretch>
                </a:blipFill>
                <a:ln w="19050">
                  <a:solidFill>
                    <a:srgbClr val="8FC13E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75F749-DA7A-4476-B14C-E6E78E43D343}"/>
                </a:ext>
              </a:extLst>
            </p:cNvPr>
            <p:cNvSpPr/>
            <p:nvPr/>
          </p:nvSpPr>
          <p:spPr>
            <a:xfrm>
              <a:off x="3589525" y="3725665"/>
              <a:ext cx="5542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67</a:t>
              </a:r>
            </a:p>
            <a:p>
              <a:pPr algn="ctr"/>
              <a:r>
                <a:rPr lang="en-GB" sz="1200" dirty="0"/>
                <a:t>100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0AB5E9-71EF-4C8D-993F-39B296A41151}"/>
                </a:ext>
              </a:extLst>
            </p:cNvPr>
            <p:cNvCxnSpPr>
              <a:cxnSpLocks/>
            </p:cNvCxnSpPr>
            <p:nvPr/>
          </p:nvCxnSpPr>
          <p:spPr>
            <a:xfrm>
              <a:off x="3734686" y="3960993"/>
              <a:ext cx="28437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5BCA88-130C-4FEE-9213-B6B9EF95AE72}"/>
                </a:ext>
              </a:extLst>
            </p:cNvPr>
            <p:cNvSpPr/>
            <p:nvPr/>
          </p:nvSpPr>
          <p:spPr>
            <a:xfrm>
              <a:off x="6298693" y="3730716"/>
              <a:ext cx="4537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6</a:t>
              </a:r>
            </a:p>
            <a:p>
              <a:pPr algn="ctr"/>
              <a:r>
                <a:rPr lang="en-GB" sz="1200" dirty="0"/>
                <a:t>10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F3E4EF-AC31-4141-AE05-9E6F3325F6EE}"/>
                </a:ext>
              </a:extLst>
            </p:cNvPr>
            <p:cNvCxnSpPr/>
            <p:nvPr/>
          </p:nvCxnSpPr>
          <p:spPr>
            <a:xfrm>
              <a:off x="6421791" y="3966044"/>
              <a:ext cx="19124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5A3DE3-1668-4113-B413-98BC69C5192E}"/>
                </a:ext>
              </a:extLst>
            </p:cNvPr>
            <p:cNvSpPr/>
            <p:nvPr/>
          </p:nvSpPr>
          <p:spPr>
            <a:xfrm>
              <a:off x="5605452" y="4567356"/>
              <a:ext cx="5398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7</a:t>
              </a:r>
            </a:p>
            <a:p>
              <a:pPr algn="ctr"/>
              <a:r>
                <a:rPr lang="en-GB" sz="1200" dirty="0"/>
                <a:t>100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727140-97C4-47AC-8725-3FF61F79D2B1}"/>
                </a:ext>
              </a:extLst>
            </p:cNvPr>
            <p:cNvCxnSpPr>
              <a:cxnSpLocks/>
            </p:cNvCxnSpPr>
            <p:nvPr/>
          </p:nvCxnSpPr>
          <p:spPr>
            <a:xfrm>
              <a:off x="5741249" y="4802684"/>
              <a:ext cx="26461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71613E-6465-44BF-AD9B-551711C7524D}"/>
              </a:ext>
            </a:extLst>
          </p:cNvPr>
          <p:cNvGrpSpPr/>
          <p:nvPr/>
        </p:nvGrpSpPr>
        <p:grpSpPr>
          <a:xfrm>
            <a:off x="924335" y="2151249"/>
            <a:ext cx="2072107" cy="2007823"/>
            <a:chOff x="3481821" y="1692653"/>
            <a:chExt cx="2072107" cy="200782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8743D18-3CB3-4FB3-A154-F159F9E99FB8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E87AE6-08FF-42AE-A1E5-8F7C604E6338}"/>
                </a:ext>
              </a:extLst>
            </p:cNvPr>
            <p:cNvGrpSpPr/>
            <p:nvPr/>
          </p:nvGrpSpPr>
          <p:grpSpPr>
            <a:xfrm>
              <a:off x="3666212" y="2706941"/>
              <a:ext cx="561372" cy="369332"/>
              <a:chOff x="1053106" y="3002485"/>
              <a:chExt cx="561372" cy="36933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4A7FCCD-F805-4BED-A04F-69B69216F5F3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B72408-BE70-44B0-BA4A-6E880862BD17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100</a:t>
                </a:r>
              </a:p>
            </p:txBody>
          </p: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954C3E-ACC8-44BB-BE17-0870517F0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6E9DB8-E31C-493E-B60E-AA2C9B4AD37F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92DC46-317D-4324-B3C3-4F5A84251E74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338DFE-93BF-43F1-99ED-EBB868849CF4}"/>
                </a:ext>
              </a:extLst>
            </p:cNvPr>
            <p:cNvGrpSpPr/>
            <p:nvPr/>
          </p:nvGrpSpPr>
          <p:grpSpPr>
            <a:xfrm>
              <a:off x="4862547" y="2135871"/>
              <a:ext cx="423355" cy="369332"/>
              <a:chOff x="1086662" y="3002485"/>
              <a:chExt cx="423355" cy="36933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FA3F656-E2C2-4CA3-BB09-030DBCC256C8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66446B8-D7A9-4BE5-BD02-1FE3F56B20AD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10</a:t>
                </a: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6CEAD7-553F-4A0B-A75B-D605FC974FD8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43AAA4D-1634-41B2-80BB-A7C8DACD9AFA}"/>
                </a:ext>
              </a:extLst>
            </p:cNvPr>
            <p:cNvGrpSpPr/>
            <p:nvPr/>
          </p:nvGrpSpPr>
          <p:grpSpPr>
            <a:xfrm>
              <a:off x="4816374" y="3195738"/>
              <a:ext cx="561372" cy="369332"/>
              <a:chOff x="1053106" y="3002485"/>
              <a:chExt cx="561372" cy="369332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BCD2B95-2960-42F2-AE3C-053E9008AB47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9D092-9552-442D-8925-D67BFD474F13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100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83D2D8-D94E-4F5A-B3F1-E82994699463}"/>
                </a:ext>
              </a:extLst>
            </p:cNvPr>
            <p:cNvSpPr/>
            <p:nvPr/>
          </p:nvSpPr>
          <p:spPr>
            <a:xfrm>
              <a:off x="4904058" y="2871985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7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B7C1EB-CE98-4F3C-893C-8056582B503A}"/>
                </a:ext>
              </a:extLst>
            </p:cNvPr>
            <p:cNvSpPr/>
            <p:nvPr/>
          </p:nvSpPr>
          <p:spPr>
            <a:xfrm>
              <a:off x="4925064" y="181211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6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FE41CB0-11AF-4EA8-8C99-177ACC29260E}"/>
              </a:ext>
            </a:extLst>
          </p:cNvPr>
          <p:cNvSpPr/>
          <p:nvPr/>
        </p:nvSpPr>
        <p:spPr>
          <a:xfrm>
            <a:off x="1171243" y="2831132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67</a:t>
            </a:r>
          </a:p>
        </p:txBody>
      </p:sp>
      <p:graphicFrame>
        <p:nvGraphicFramePr>
          <p:cNvPr id="44" name="Table 5">
            <a:extLst>
              <a:ext uri="{FF2B5EF4-FFF2-40B4-BE49-F238E27FC236}">
                <a16:creationId xmlns:a16="http://schemas.microsoft.com/office/drawing/2014/main" id="{4D519F9F-18F7-44E8-BB5E-F850D13E3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25663"/>
              </p:ext>
            </p:extLst>
          </p:nvPr>
        </p:nvGraphicFramePr>
        <p:xfrm>
          <a:off x="4872476" y="2556316"/>
          <a:ext cx="377597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597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40645C8B-744A-40FF-9BFF-87762E543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74901"/>
              </p:ext>
            </p:extLst>
          </p:nvPr>
        </p:nvGraphicFramePr>
        <p:xfrm>
          <a:off x="4872476" y="2556316"/>
          <a:ext cx="377597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597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57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57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57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57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57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57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57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8FC1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408682BA-D64B-43E8-8117-02CC1B992B17}"/>
              </a:ext>
            </a:extLst>
          </p:cNvPr>
          <p:cNvGrpSpPr/>
          <p:nvPr/>
        </p:nvGrpSpPr>
        <p:grpSpPr>
          <a:xfrm>
            <a:off x="5332887" y="1890071"/>
            <a:ext cx="842042" cy="584775"/>
            <a:chOff x="4942935" y="1890071"/>
            <a:chExt cx="842042" cy="58477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D6B6577-BB95-4D7F-842F-9A0211673776}"/>
                </a:ext>
              </a:extLst>
            </p:cNvPr>
            <p:cNvSpPr/>
            <p:nvPr/>
          </p:nvSpPr>
          <p:spPr>
            <a:xfrm>
              <a:off x="4942935" y="1890071"/>
              <a:ext cx="8420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87BD31"/>
                  </a:solidFill>
                </a:rPr>
                <a:t>6</a:t>
              </a:r>
            </a:p>
            <a:p>
              <a:pPr algn="ctr"/>
              <a:r>
                <a:rPr lang="en-GB" sz="1600" b="1" dirty="0">
                  <a:solidFill>
                    <a:srgbClr val="87BD31"/>
                  </a:solidFill>
                </a:rPr>
                <a:t>10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3188271-EBF0-4A10-9A66-EC2B4E0C7D95}"/>
                </a:ext>
              </a:extLst>
            </p:cNvPr>
            <p:cNvCxnSpPr>
              <a:cxnSpLocks/>
            </p:cNvCxnSpPr>
            <p:nvPr/>
          </p:nvCxnSpPr>
          <p:spPr>
            <a:xfrm>
              <a:off x="5224734" y="2170077"/>
              <a:ext cx="278444" cy="0"/>
            </a:xfrm>
            <a:prstGeom prst="line">
              <a:avLst/>
            </a:prstGeom>
            <a:ln w="19050">
              <a:solidFill>
                <a:srgbClr val="8FC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B0E5E8-1E1C-485C-835E-7F587D0200CB}"/>
              </a:ext>
            </a:extLst>
          </p:cNvPr>
          <p:cNvGrpSpPr/>
          <p:nvPr/>
        </p:nvGrpSpPr>
        <p:grpSpPr>
          <a:xfrm>
            <a:off x="6916775" y="1890071"/>
            <a:ext cx="842042" cy="584775"/>
            <a:chOff x="4942935" y="1890071"/>
            <a:chExt cx="842042" cy="58477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C447F7-107E-4AAD-8A58-D7C2F5CBEC87}"/>
                </a:ext>
              </a:extLst>
            </p:cNvPr>
            <p:cNvSpPr/>
            <p:nvPr/>
          </p:nvSpPr>
          <p:spPr>
            <a:xfrm>
              <a:off x="4942935" y="1890071"/>
              <a:ext cx="8420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87BD31"/>
                  </a:solidFill>
                </a:rPr>
                <a:t>7</a:t>
              </a:r>
            </a:p>
            <a:p>
              <a:pPr algn="ctr"/>
              <a:r>
                <a:rPr lang="en-GB" sz="1600" b="1" dirty="0">
                  <a:solidFill>
                    <a:srgbClr val="87BD31"/>
                  </a:solidFill>
                </a:rPr>
                <a:t>100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F86240C-2D42-4E70-BD14-1E75CE9023E5}"/>
                </a:ext>
              </a:extLst>
            </p:cNvPr>
            <p:cNvCxnSpPr>
              <a:cxnSpLocks/>
            </p:cNvCxnSpPr>
            <p:nvPr/>
          </p:nvCxnSpPr>
          <p:spPr>
            <a:xfrm>
              <a:off x="5224734" y="2170077"/>
              <a:ext cx="278444" cy="0"/>
            </a:xfrm>
            <a:prstGeom prst="line">
              <a:avLst/>
            </a:prstGeom>
            <a:ln w="19050">
              <a:solidFill>
                <a:srgbClr val="8FC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6013A8-7AE8-4B20-8C4D-CAA65E7D45A0}"/>
              </a:ext>
            </a:extLst>
          </p:cNvPr>
          <p:cNvGrpSpPr/>
          <p:nvPr/>
        </p:nvGrpSpPr>
        <p:grpSpPr>
          <a:xfrm>
            <a:off x="6447991" y="1890071"/>
            <a:ext cx="842042" cy="584775"/>
            <a:chOff x="4942935" y="1890071"/>
            <a:chExt cx="842042" cy="58477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69F3FD2-E2BB-4025-8F94-72CAD33D13B9}"/>
                </a:ext>
              </a:extLst>
            </p:cNvPr>
            <p:cNvSpPr/>
            <p:nvPr/>
          </p:nvSpPr>
          <p:spPr>
            <a:xfrm>
              <a:off x="4942935" y="1890071"/>
              <a:ext cx="8420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87BD31"/>
                  </a:solidFill>
                </a:rPr>
                <a:t>67</a:t>
              </a:r>
            </a:p>
            <a:p>
              <a:pPr algn="ctr"/>
              <a:r>
                <a:rPr lang="en-GB" sz="1600" b="1" dirty="0">
                  <a:solidFill>
                    <a:srgbClr val="87BD31"/>
                  </a:solidFill>
                </a:rPr>
                <a:t>100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EBA799-1E09-4D47-94C8-317EC77B8D1F}"/>
                </a:ext>
              </a:extLst>
            </p:cNvPr>
            <p:cNvCxnSpPr>
              <a:cxnSpLocks/>
            </p:cNvCxnSpPr>
            <p:nvPr/>
          </p:nvCxnSpPr>
          <p:spPr>
            <a:xfrm>
              <a:off x="5224734" y="2170077"/>
              <a:ext cx="278444" cy="0"/>
            </a:xfrm>
            <a:prstGeom prst="line">
              <a:avLst/>
            </a:prstGeom>
            <a:ln w="19050">
              <a:solidFill>
                <a:srgbClr val="8FC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11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7215CE0-34FB-4654-AC18-FA33CA65BC6A}"/>
              </a:ext>
            </a:extLst>
          </p:cNvPr>
          <p:cNvGrpSpPr/>
          <p:nvPr/>
        </p:nvGrpSpPr>
        <p:grpSpPr>
          <a:xfrm>
            <a:off x="3436116" y="1483742"/>
            <a:ext cx="2072107" cy="2007823"/>
            <a:chOff x="3641406" y="4263727"/>
            <a:chExt cx="2072107" cy="20078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017A274-532B-4ED0-A492-A1FD8C7709FC}"/>
                </a:ext>
              </a:extLst>
            </p:cNvPr>
            <p:cNvGrpSpPr/>
            <p:nvPr/>
          </p:nvGrpSpPr>
          <p:grpSpPr>
            <a:xfrm>
              <a:off x="3641406" y="4263727"/>
              <a:ext cx="2072107" cy="2007823"/>
              <a:chOff x="3481821" y="1692653"/>
              <a:chExt cx="2072107" cy="200782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967B115-86A3-4DFA-9098-919529F87E36}"/>
                  </a:ext>
                </a:extLst>
              </p:cNvPr>
              <p:cNvSpPr/>
              <p:nvPr/>
            </p:nvSpPr>
            <p:spPr>
              <a:xfrm>
                <a:off x="3481821" y="2263723"/>
                <a:ext cx="909328" cy="9479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7B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02EB08F-B11A-488F-975C-C64F64BAEDDC}"/>
                  </a:ext>
                </a:extLst>
              </p:cNvPr>
              <p:cNvGrpSpPr/>
              <p:nvPr/>
            </p:nvGrpSpPr>
            <p:grpSpPr>
              <a:xfrm>
                <a:off x="3666212" y="2706941"/>
                <a:ext cx="561372" cy="369332"/>
                <a:chOff x="1053106" y="3002485"/>
                <a:chExt cx="561372" cy="369332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31CFDB5B-5F6F-4C12-9926-9FA15DA2C0E0}"/>
                    </a:ext>
                  </a:extLst>
                </p:cNvPr>
                <p:cNvCxnSpPr/>
                <p:nvPr/>
              </p:nvCxnSpPr>
              <p:spPr>
                <a:xfrm>
                  <a:off x="1124123" y="3026758"/>
                  <a:ext cx="3858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36C4FB-AB50-47FD-8831-B424EE451F55}"/>
                    </a:ext>
                  </a:extLst>
                </p:cNvPr>
                <p:cNvSpPr/>
                <p:nvPr/>
              </p:nvSpPr>
              <p:spPr>
                <a:xfrm>
                  <a:off x="1053106" y="3002485"/>
                  <a:ext cx="5613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100</a:t>
                  </a:r>
                </a:p>
              </p:txBody>
            </p: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22C5005-C123-44BB-8461-C825B9D4A2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31457" y="2052049"/>
                <a:ext cx="732019" cy="4458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12CC2C-2CEC-40FB-91E8-A0E16B63D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457" y="2986601"/>
                <a:ext cx="767807" cy="4118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35C806B-2A36-4B58-B537-854B9F5CBD53}"/>
                  </a:ext>
                </a:extLst>
              </p:cNvPr>
              <p:cNvSpPr/>
              <p:nvPr/>
            </p:nvSpPr>
            <p:spPr>
              <a:xfrm>
                <a:off x="4644600" y="1692653"/>
                <a:ext cx="909328" cy="9479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7B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E82EE68-2185-401E-9872-68D14D175C19}"/>
                  </a:ext>
                </a:extLst>
              </p:cNvPr>
              <p:cNvGrpSpPr/>
              <p:nvPr/>
            </p:nvGrpSpPr>
            <p:grpSpPr>
              <a:xfrm>
                <a:off x="4862547" y="2135871"/>
                <a:ext cx="423355" cy="369332"/>
                <a:chOff x="1086662" y="3002485"/>
                <a:chExt cx="423355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5D79F18-F13A-4AE1-B5D4-07C9FFA90AF8}"/>
                    </a:ext>
                  </a:extLst>
                </p:cNvPr>
                <p:cNvCxnSpPr/>
                <p:nvPr/>
              </p:nvCxnSpPr>
              <p:spPr>
                <a:xfrm>
                  <a:off x="1124123" y="3026758"/>
                  <a:ext cx="3858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96CEBBD-8BF5-4801-BDC8-9771A5B00A44}"/>
                    </a:ext>
                  </a:extLst>
                </p:cNvPr>
                <p:cNvSpPr/>
                <p:nvPr/>
              </p:nvSpPr>
              <p:spPr>
                <a:xfrm>
                  <a:off x="1086662" y="3002485"/>
                  <a:ext cx="4171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10</a:t>
                  </a:r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38D40F-A238-4FF7-86BE-4B7152A3266F}"/>
                  </a:ext>
                </a:extLst>
              </p:cNvPr>
              <p:cNvSpPr/>
              <p:nvPr/>
            </p:nvSpPr>
            <p:spPr>
              <a:xfrm>
                <a:off x="4631983" y="2752520"/>
                <a:ext cx="909328" cy="9479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7B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ABCFF85-9494-4FD4-9048-4800CAF00D16}"/>
                  </a:ext>
                </a:extLst>
              </p:cNvPr>
              <p:cNvGrpSpPr/>
              <p:nvPr/>
            </p:nvGrpSpPr>
            <p:grpSpPr>
              <a:xfrm>
                <a:off x="4816374" y="3195738"/>
                <a:ext cx="561372" cy="369332"/>
                <a:chOff x="1053106" y="3002485"/>
                <a:chExt cx="561372" cy="369332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7868488-392A-4FB6-A462-1E60A36CCCE3}"/>
                    </a:ext>
                  </a:extLst>
                </p:cNvPr>
                <p:cNvCxnSpPr/>
                <p:nvPr/>
              </p:nvCxnSpPr>
              <p:spPr>
                <a:xfrm>
                  <a:off x="1124123" y="3026758"/>
                  <a:ext cx="3858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BF72DDA-149D-4DCD-8146-56593828C8D9}"/>
                    </a:ext>
                  </a:extLst>
                </p:cNvPr>
                <p:cNvSpPr/>
                <p:nvPr/>
              </p:nvSpPr>
              <p:spPr>
                <a:xfrm>
                  <a:off x="1053106" y="3002485"/>
                  <a:ext cx="5613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100</a:t>
                  </a: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4F71AF3-246F-49FE-AF2A-9C1EB277BB7F}"/>
                  </a:ext>
                </a:extLst>
              </p:cNvPr>
              <p:cNvSpPr/>
              <p:nvPr/>
            </p:nvSpPr>
            <p:spPr>
              <a:xfrm>
                <a:off x="4904058" y="2871985"/>
                <a:ext cx="306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5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4CAA8D-34AB-4A20-A504-E9FCEB4E540B}"/>
                  </a:ext>
                </a:extLst>
              </p:cNvPr>
              <p:cNvSpPr/>
              <p:nvPr/>
            </p:nvSpPr>
            <p:spPr>
              <a:xfrm>
                <a:off x="4925064" y="1812118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7DEF176-124A-4509-8D19-C698D80FC892}"/>
                </a:ext>
              </a:extLst>
            </p:cNvPr>
            <p:cNvSpPr/>
            <p:nvPr/>
          </p:nvSpPr>
          <p:spPr>
            <a:xfrm>
              <a:off x="3879520" y="4987512"/>
              <a:ext cx="423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35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13B2F02-1FEC-4172-92C3-E93EA3B48110}"/>
              </a:ext>
            </a:extLst>
          </p:cNvPr>
          <p:cNvGrpSpPr/>
          <p:nvPr/>
        </p:nvGrpSpPr>
        <p:grpSpPr>
          <a:xfrm>
            <a:off x="2172001" y="3570933"/>
            <a:ext cx="4793710" cy="964696"/>
            <a:chOff x="2172001" y="3157200"/>
            <a:chExt cx="4793710" cy="9646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21ED6E-2F30-4560-9FF1-BE59A95B01B1}"/>
                </a:ext>
              </a:extLst>
            </p:cNvPr>
            <p:cNvSpPr/>
            <p:nvPr/>
          </p:nvSpPr>
          <p:spPr>
            <a:xfrm>
              <a:off x="2172001" y="3157200"/>
              <a:ext cx="4793710" cy="964696"/>
            </a:xfrm>
            <a:prstGeom prst="rect">
              <a:avLst/>
            </a:prstGeom>
            <a:solidFill>
              <a:srgbClr val="8FC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Jenny has the least because </a:t>
              </a:r>
            </a:p>
            <a:p>
              <a:pPr algn="ctr"/>
              <a:r>
                <a:rPr lang="en-GB" dirty="0"/>
                <a:t>she has    .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511FFA-E201-4F71-BA80-F1D13311BB2B}"/>
                </a:ext>
              </a:extLst>
            </p:cNvPr>
            <p:cNvSpPr/>
            <p:nvPr/>
          </p:nvSpPr>
          <p:spPr>
            <a:xfrm>
              <a:off x="4697458" y="3632301"/>
              <a:ext cx="4537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35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100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FE75122-D1B0-46C9-B887-DDBE70DA2917}"/>
                </a:ext>
              </a:extLst>
            </p:cNvPr>
            <p:cNvCxnSpPr/>
            <p:nvPr/>
          </p:nvCxnSpPr>
          <p:spPr>
            <a:xfrm>
              <a:off x="4820555" y="3867629"/>
              <a:ext cx="191247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D908E86-052C-47B6-8E6B-6E09E980DF10}"/>
              </a:ext>
            </a:extLst>
          </p:cNvPr>
          <p:cNvGrpSpPr/>
          <p:nvPr/>
        </p:nvGrpSpPr>
        <p:grpSpPr>
          <a:xfrm>
            <a:off x="2172001" y="4726996"/>
            <a:ext cx="4793710" cy="726050"/>
            <a:chOff x="2172001" y="3302185"/>
            <a:chExt cx="4793710" cy="72605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B986C6E-609E-4184-8FFE-6A0EA11246CB}"/>
                </a:ext>
              </a:extLst>
            </p:cNvPr>
            <p:cNvSpPr/>
            <p:nvPr/>
          </p:nvSpPr>
          <p:spPr>
            <a:xfrm>
              <a:off x="2172001" y="3302185"/>
              <a:ext cx="4793710" cy="726050"/>
            </a:xfrm>
            <a:prstGeom prst="rect">
              <a:avLst/>
            </a:prstGeom>
            <a:solidFill>
              <a:srgbClr val="8FC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Dhruv</a:t>
              </a:r>
              <a:r>
                <a:rPr lang="en-GB" dirty="0"/>
                <a:t> has     .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DCADE2B-EF79-49C3-A26C-91EE2A91FE9E}"/>
                </a:ext>
              </a:extLst>
            </p:cNvPr>
            <p:cNvSpPr/>
            <p:nvPr/>
          </p:nvSpPr>
          <p:spPr>
            <a:xfrm>
              <a:off x="4842992" y="3455694"/>
              <a:ext cx="4537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53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100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1CBE043-28FA-4E85-9897-FA270267B0B7}"/>
                </a:ext>
              </a:extLst>
            </p:cNvPr>
            <p:cNvCxnSpPr/>
            <p:nvPr/>
          </p:nvCxnSpPr>
          <p:spPr>
            <a:xfrm>
              <a:off x="4966089" y="3691022"/>
              <a:ext cx="191247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47429" y="670659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4466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09C4E9-064D-4EC6-B5D5-3D33557109B2}"/>
              </a:ext>
            </a:extLst>
          </p:cNvPr>
          <p:cNvSpPr txBox="1"/>
          <p:nvPr/>
        </p:nvSpPr>
        <p:spPr>
          <a:xfrm>
            <a:off x="635081" y="1232343"/>
            <a:ext cx="42892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Who has the least? Explain your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7D943-C023-4016-A899-328667CAD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4" y="2986481"/>
            <a:ext cx="2599632" cy="342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B68D6E-FE6F-41EF-AA33-98FDBC991B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2" y="2969562"/>
            <a:ext cx="2597489" cy="344382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B7A4945-BB9D-471C-81CD-C788E53B7228}"/>
              </a:ext>
            </a:extLst>
          </p:cNvPr>
          <p:cNvSpPr/>
          <p:nvPr/>
        </p:nvSpPr>
        <p:spPr>
          <a:xfrm>
            <a:off x="635081" y="1640095"/>
            <a:ext cx="2265480" cy="1118971"/>
          </a:xfrm>
          <a:prstGeom prst="wedgeRectCallout">
            <a:avLst>
              <a:gd name="adj1" fmla="val -8770"/>
              <a:gd name="adj2" fmla="val 75066"/>
            </a:avLst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have 5 hundredths and 3 tenths.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054B765F-BB6F-4D88-958B-039AF11B342E}"/>
              </a:ext>
            </a:extLst>
          </p:cNvPr>
          <p:cNvSpPr/>
          <p:nvPr/>
        </p:nvSpPr>
        <p:spPr>
          <a:xfrm>
            <a:off x="6237858" y="1640095"/>
            <a:ext cx="2265480" cy="1118971"/>
          </a:xfrm>
          <a:prstGeom prst="wedgeRectCallout">
            <a:avLst>
              <a:gd name="adj1" fmla="val 8634"/>
              <a:gd name="adj2" fmla="val 75066"/>
            </a:avLst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have fifty three hundredths.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EC8A7A-6D66-4E7E-8E50-C613E58CD707}"/>
              </a:ext>
            </a:extLst>
          </p:cNvPr>
          <p:cNvSpPr/>
          <p:nvPr/>
        </p:nvSpPr>
        <p:spPr>
          <a:xfrm>
            <a:off x="692054" y="4905355"/>
            <a:ext cx="79220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Jenny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0CE27-01BD-469F-8C6D-967A36A4E691}"/>
              </a:ext>
            </a:extLst>
          </p:cNvPr>
          <p:cNvSpPr/>
          <p:nvPr/>
        </p:nvSpPr>
        <p:spPr>
          <a:xfrm>
            <a:off x="7627243" y="4905355"/>
            <a:ext cx="8130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txBody>
          <a:bodyPr wrap="none">
            <a:spAutoFit/>
          </a:bodyPr>
          <a:lstStyle/>
          <a:p>
            <a:r>
              <a:rPr lang="en-GB" dirty="0" err="1"/>
              <a:t>Dhruv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8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904466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4466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D9068C3-CBAF-45B1-9C52-D3A8EA20D535}"/>
              </a:ext>
            </a:extLst>
          </p:cNvPr>
          <p:cNvSpPr/>
          <p:nvPr/>
        </p:nvSpPr>
        <p:spPr>
          <a:xfrm>
            <a:off x="447429" y="1234799"/>
            <a:ext cx="557763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Find 5 different ways to partition </a:t>
            </a:r>
            <a:br>
              <a:rPr lang="en-GB" dirty="0"/>
            </a:br>
            <a:r>
              <a:rPr lang="en-GB" dirty="0"/>
              <a:t>fourteen-hundredths using this part-whole model.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A64149-E48E-4205-BA67-8A3D3CB1600F}"/>
              </a:ext>
            </a:extLst>
          </p:cNvPr>
          <p:cNvGrpSpPr/>
          <p:nvPr/>
        </p:nvGrpSpPr>
        <p:grpSpPr>
          <a:xfrm>
            <a:off x="5645984" y="768683"/>
            <a:ext cx="1521253" cy="1474058"/>
            <a:chOff x="3481821" y="1692653"/>
            <a:chExt cx="2072107" cy="20078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6A990B-AD4E-4AAA-8C7C-115C8F28AD1A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2B0A493-434D-431B-BB45-389BE4A56093}"/>
                </a:ext>
              </a:extLst>
            </p:cNvPr>
            <p:cNvCxnSpPr/>
            <p:nvPr/>
          </p:nvCxnSpPr>
          <p:spPr>
            <a:xfrm>
              <a:off x="3737229" y="273121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E5621E-EA87-4C10-B86C-8ADC009B0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38C334-29FD-4FB9-92B0-E9A272ED0B79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2104A8F-9866-4F25-92F0-D8E540F4362E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0DAF54-0E03-45CE-B98B-74D856159053}"/>
                </a:ext>
              </a:extLst>
            </p:cNvPr>
            <p:cNvCxnSpPr/>
            <p:nvPr/>
          </p:nvCxnSpPr>
          <p:spPr>
            <a:xfrm>
              <a:off x="4900008" y="216014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30BB61-D793-4C74-8030-3BE7C8C86277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62607B6-F1FF-482A-A124-EB1AB32803E3}"/>
                </a:ext>
              </a:extLst>
            </p:cNvPr>
            <p:cNvCxnSpPr/>
            <p:nvPr/>
          </p:nvCxnSpPr>
          <p:spPr>
            <a:xfrm>
              <a:off x="4887391" y="3220011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995AB7-52C6-4243-B7D5-CADABE0ADF65}"/>
              </a:ext>
            </a:extLst>
          </p:cNvPr>
          <p:cNvGrpSpPr/>
          <p:nvPr/>
        </p:nvGrpSpPr>
        <p:grpSpPr>
          <a:xfrm>
            <a:off x="719242" y="2107848"/>
            <a:ext cx="2072107" cy="2007823"/>
            <a:chOff x="3481821" y="1692653"/>
            <a:chExt cx="2072107" cy="200782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38C876F-3B3D-4701-99B9-209D7DD98441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3EFD127-64B8-4D85-B745-022DC1353A4E}"/>
                </a:ext>
              </a:extLst>
            </p:cNvPr>
            <p:cNvGrpSpPr/>
            <p:nvPr/>
          </p:nvGrpSpPr>
          <p:grpSpPr>
            <a:xfrm>
              <a:off x="3666212" y="2383188"/>
              <a:ext cx="561372" cy="693085"/>
              <a:chOff x="1053106" y="2678732"/>
              <a:chExt cx="561372" cy="69308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EC9C1BD-7462-4019-9A78-4669085C0A5A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F6BC67-1633-43BE-B262-8D59CE9ED659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E93D138-23E9-4250-9022-D4C1C9B419DE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14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1B11E4-D00F-415D-B4D2-F644B0A39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FEBB9D3-3487-441B-8320-97513ED206F8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C1CD75-2EC1-4491-A78E-4FD3CDC872B1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B4F1276-5165-4F57-BADE-93B75FBA2811}"/>
                </a:ext>
              </a:extLst>
            </p:cNvPr>
            <p:cNvGrpSpPr/>
            <p:nvPr/>
          </p:nvGrpSpPr>
          <p:grpSpPr>
            <a:xfrm>
              <a:off x="4862547" y="2135871"/>
              <a:ext cx="423355" cy="369332"/>
              <a:chOff x="1086662" y="3002485"/>
              <a:chExt cx="423355" cy="36933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1E40BFF-366F-4568-92F1-59E712917AC7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718F3AA-FB0B-48E1-9EE6-1FB4F07AB9E0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15556A-C69A-4504-A50D-9054FAE1D319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CD7866E-34FB-4144-9D8A-9C4E8AB17B8B}"/>
                </a:ext>
              </a:extLst>
            </p:cNvPr>
            <p:cNvGrpSpPr/>
            <p:nvPr/>
          </p:nvGrpSpPr>
          <p:grpSpPr>
            <a:xfrm>
              <a:off x="4816374" y="3195738"/>
              <a:ext cx="561372" cy="369332"/>
              <a:chOff x="1053106" y="3002485"/>
              <a:chExt cx="561372" cy="369332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304DD60-FD8E-4517-BFA1-492030828AB4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D72CF84-8038-40D7-9A1C-680F198B0626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05ADFB-8A26-4C3F-A5EA-853535A3D47A}"/>
                </a:ext>
              </a:extLst>
            </p:cNvPr>
            <p:cNvSpPr/>
            <p:nvPr/>
          </p:nvSpPr>
          <p:spPr>
            <a:xfrm>
              <a:off x="4904058" y="2871985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7A32AF-0D91-4D0E-BD99-4D79A40558B0}"/>
                </a:ext>
              </a:extLst>
            </p:cNvPr>
            <p:cNvSpPr/>
            <p:nvPr/>
          </p:nvSpPr>
          <p:spPr>
            <a:xfrm>
              <a:off x="4925064" y="1812118"/>
              <a:ext cx="2728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60F365-65F8-4BF3-822F-EB75C6510EB3}"/>
              </a:ext>
            </a:extLst>
          </p:cNvPr>
          <p:cNvGrpSpPr/>
          <p:nvPr/>
        </p:nvGrpSpPr>
        <p:grpSpPr>
          <a:xfrm>
            <a:off x="3561157" y="2107848"/>
            <a:ext cx="2072107" cy="2007823"/>
            <a:chOff x="3481821" y="1692653"/>
            <a:chExt cx="2072107" cy="2007823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6101287-5E0F-4EF4-8950-01E5E28C7E6C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48721BE-40B4-4F87-8078-ED4B36D9992E}"/>
                </a:ext>
              </a:extLst>
            </p:cNvPr>
            <p:cNvGrpSpPr/>
            <p:nvPr/>
          </p:nvGrpSpPr>
          <p:grpSpPr>
            <a:xfrm>
              <a:off x="3666212" y="2383188"/>
              <a:ext cx="561372" cy="693085"/>
              <a:chOff x="1053106" y="2678732"/>
              <a:chExt cx="561372" cy="69308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9A8701E-6C43-4527-A369-E2E2A2B7B435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49A45C8-F7DA-473E-8234-3753007D2ED5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258B6F0-2E1E-46C4-945A-1D4696C07173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14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F839F25-B5AF-4857-BA41-DF1CEF23C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B200241-9CDF-4CD9-9D3B-6CF661C1432D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4EECC39-AFE6-4FB3-9FC0-6B5BAC0D11E1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198E46F-8418-4F7C-9FDC-9FE9947B0AA4}"/>
                </a:ext>
              </a:extLst>
            </p:cNvPr>
            <p:cNvGrpSpPr/>
            <p:nvPr/>
          </p:nvGrpSpPr>
          <p:grpSpPr>
            <a:xfrm>
              <a:off x="4792050" y="2135871"/>
              <a:ext cx="561372" cy="369332"/>
              <a:chOff x="1016165" y="3002485"/>
              <a:chExt cx="561372" cy="36933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F5B1127-4AC4-457C-90BB-115365E3CE82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A4DCAEC-89C3-4761-B11E-10E1EAD542F8}"/>
                  </a:ext>
                </a:extLst>
              </p:cNvPr>
              <p:cNvSpPr/>
              <p:nvPr/>
            </p:nvSpPr>
            <p:spPr>
              <a:xfrm>
                <a:off x="1016165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05A42A5-FC7B-42B0-AE94-6C11E4C11B5F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650AC49-3AA3-4A02-AA9B-9A5AAB44B351}"/>
                </a:ext>
              </a:extLst>
            </p:cNvPr>
            <p:cNvGrpSpPr/>
            <p:nvPr/>
          </p:nvGrpSpPr>
          <p:grpSpPr>
            <a:xfrm>
              <a:off x="4816374" y="3195738"/>
              <a:ext cx="561372" cy="369332"/>
              <a:chOff x="1053106" y="3002485"/>
              <a:chExt cx="561372" cy="369332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F896BB0-9DDF-4EBF-B0E6-4CAFB1520C17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F7472F-9E55-4C2A-82F3-61E61483CDD3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E2298FA-4E89-43F4-95FB-4F8576997AC1}"/>
                </a:ext>
              </a:extLst>
            </p:cNvPr>
            <p:cNvSpPr/>
            <p:nvPr/>
          </p:nvSpPr>
          <p:spPr>
            <a:xfrm>
              <a:off x="4904058" y="287198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3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6D79B82-D2E8-42C2-BE85-86D4D70B3308}"/>
                </a:ext>
              </a:extLst>
            </p:cNvPr>
            <p:cNvSpPr/>
            <p:nvPr/>
          </p:nvSpPr>
          <p:spPr>
            <a:xfrm>
              <a:off x="4891508" y="1812118"/>
              <a:ext cx="360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11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46810C0-E168-44BE-9CF9-91FDA4E679ED}"/>
              </a:ext>
            </a:extLst>
          </p:cNvPr>
          <p:cNvGrpSpPr/>
          <p:nvPr/>
        </p:nvGrpSpPr>
        <p:grpSpPr>
          <a:xfrm>
            <a:off x="6239884" y="2107848"/>
            <a:ext cx="2072107" cy="2007823"/>
            <a:chOff x="3481821" y="1692653"/>
            <a:chExt cx="2072107" cy="200782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D2B83F-FDA3-42B4-BD74-C25A9ACF8D32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CFB195E-D054-459A-B3E6-D63832CB27A2}"/>
                </a:ext>
              </a:extLst>
            </p:cNvPr>
            <p:cNvGrpSpPr/>
            <p:nvPr/>
          </p:nvGrpSpPr>
          <p:grpSpPr>
            <a:xfrm>
              <a:off x="3666212" y="2383188"/>
              <a:ext cx="561372" cy="693085"/>
              <a:chOff x="1053106" y="2678732"/>
              <a:chExt cx="561372" cy="693085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001A755-C05E-4367-A43D-39CBD383F7A2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C6A3294-3642-4F62-879D-886FF2DFB712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9678676-D30F-409E-8CEB-159D74CC174A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14</a:t>
                </a: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E06978B-BD9D-490E-9931-C32E58D94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340AF5E-7072-460E-A59E-0166534D853F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829FAA5-8713-455B-A45E-830AEDC8D721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A8D310F-7984-4BCF-BC7B-4BA716C90152}"/>
                </a:ext>
              </a:extLst>
            </p:cNvPr>
            <p:cNvGrpSpPr/>
            <p:nvPr/>
          </p:nvGrpSpPr>
          <p:grpSpPr>
            <a:xfrm>
              <a:off x="4820514" y="2135871"/>
              <a:ext cx="561372" cy="369332"/>
              <a:chOff x="1044629" y="3002485"/>
              <a:chExt cx="561372" cy="36933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9647E3E-2600-46DD-A08B-CBA822606624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E62A8FE-3738-4C99-A1AF-00D6DF66E92B}"/>
                  </a:ext>
                </a:extLst>
              </p:cNvPr>
              <p:cNvSpPr/>
              <p:nvPr/>
            </p:nvSpPr>
            <p:spPr>
              <a:xfrm>
                <a:off x="1044629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0420960-B50B-44ED-8AEA-24E85291E2DD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91DE7C-88EC-4E52-9403-DDCCAE9A200E}"/>
                </a:ext>
              </a:extLst>
            </p:cNvPr>
            <p:cNvGrpSpPr/>
            <p:nvPr/>
          </p:nvGrpSpPr>
          <p:grpSpPr>
            <a:xfrm>
              <a:off x="4816374" y="3195738"/>
              <a:ext cx="561372" cy="369332"/>
              <a:chOff x="1053106" y="3002485"/>
              <a:chExt cx="561372" cy="369332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08AE0E1-1B59-462E-B6B8-10ED17D5EF38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7193F3D-EC9D-4B5F-B49B-4D8596DEACE1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0C11A0-9C62-4789-8576-FF3EFAB50394}"/>
                </a:ext>
              </a:extLst>
            </p:cNvPr>
            <p:cNvSpPr/>
            <p:nvPr/>
          </p:nvSpPr>
          <p:spPr>
            <a:xfrm>
              <a:off x="4912447" y="2871985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9088BB2-3692-4709-B038-74D12BD025A8}"/>
                </a:ext>
              </a:extLst>
            </p:cNvPr>
            <p:cNvSpPr/>
            <p:nvPr/>
          </p:nvSpPr>
          <p:spPr>
            <a:xfrm>
              <a:off x="4873768" y="1812118"/>
              <a:ext cx="394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12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1F1BF89-DEB1-4FFA-BAA9-163F5AFC4BFA}"/>
              </a:ext>
            </a:extLst>
          </p:cNvPr>
          <p:cNvGrpSpPr/>
          <p:nvPr/>
        </p:nvGrpSpPr>
        <p:grpSpPr>
          <a:xfrm>
            <a:off x="2104449" y="4099730"/>
            <a:ext cx="2072107" cy="2007823"/>
            <a:chOff x="3481821" y="1692653"/>
            <a:chExt cx="2072107" cy="2007823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278A99A-79B4-4930-A71F-4BC951CFBFBB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E4D3710-8D3E-4649-81C1-DCD4238F2DDD}"/>
                </a:ext>
              </a:extLst>
            </p:cNvPr>
            <p:cNvGrpSpPr/>
            <p:nvPr/>
          </p:nvGrpSpPr>
          <p:grpSpPr>
            <a:xfrm>
              <a:off x="3666212" y="2383188"/>
              <a:ext cx="561372" cy="693085"/>
              <a:chOff x="1053106" y="2678732"/>
              <a:chExt cx="561372" cy="693085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106F4ED-F0B0-4872-9041-724468D7D3C8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EDA6B1-9281-4158-B3CC-DC66D23F0A44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2087A73-6A48-42AD-B8C4-FE530E52FCC0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14</a:t>
                </a:r>
              </a:p>
            </p:txBody>
          </p: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44E5122-9010-489C-BBB4-255189108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A3E6162-4FCA-4E2F-9020-D6F7C146CD32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3BCB318-D2DE-4B80-9E4A-AB590DC4C681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A02C3BA-DB84-4430-97DD-039D6C18F9C6}"/>
                </a:ext>
              </a:extLst>
            </p:cNvPr>
            <p:cNvGrpSpPr/>
            <p:nvPr/>
          </p:nvGrpSpPr>
          <p:grpSpPr>
            <a:xfrm>
              <a:off x="4797508" y="2145284"/>
              <a:ext cx="561372" cy="369332"/>
              <a:chOff x="1021623" y="3011898"/>
              <a:chExt cx="561372" cy="369332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9E49E13-259A-45A0-8F90-85FA17B47062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D23C011-7C5D-48B2-9865-E05A19A97A48}"/>
                  </a:ext>
                </a:extLst>
              </p:cNvPr>
              <p:cNvSpPr/>
              <p:nvPr/>
            </p:nvSpPr>
            <p:spPr>
              <a:xfrm>
                <a:off x="1021623" y="3011898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75BF110-659A-42AA-91D7-51AECE2216D4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F29F908-FD71-42CE-8EA6-D643042A3909}"/>
                </a:ext>
              </a:extLst>
            </p:cNvPr>
            <p:cNvGrpSpPr/>
            <p:nvPr/>
          </p:nvGrpSpPr>
          <p:grpSpPr>
            <a:xfrm>
              <a:off x="4816374" y="3195738"/>
              <a:ext cx="561372" cy="369332"/>
              <a:chOff x="1053106" y="3002485"/>
              <a:chExt cx="561372" cy="369332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30B1252-619C-434E-9391-367BE1C26F79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9C03642-F4A8-4864-9C15-3C65ADAB6CF7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8E861F3-5113-49F1-8AEA-8031C6F63069}"/>
                </a:ext>
              </a:extLst>
            </p:cNvPr>
            <p:cNvSpPr/>
            <p:nvPr/>
          </p:nvSpPr>
          <p:spPr>
            <a:xfrm>
              <a:off x="4954392" y="2871985"/>
              <a:ext cx="2728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7A09352-5A95-472B-9D19-74C614AA0DC4}"/>
                </a:ext>
              </a:extLst>
            </p:cNvPr>
            <p:cNvSpPr/>
            <p:nvPr/>
          </p:nvSpPr>
          <p:spPr>
            <a:xfrm>
              <a:off x="4873680" y="1812118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13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F9CABEB-9B34-4F8A-B0BA-4F1FFBDECDDD}"/>
              </a:ext>
            </a:extLst>
          </p:cNvPr>
          <p:cNvGrpSpPr/>
          <p:nvPr/>
        </p:nvGrpSpPr>
        <p:grpSpPr>
          <a:xfrm>
            <a:off x="4783176" y="4099730"/>
            <a:ext cx="2072107" cy="2007823"/>
            <a:chOff x="3481821" y="1692653"/>
            <a:chExt cx="2072107" cy="2007823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7B16B32-51EB-4D24-8440-94345BD2D5EE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A1BAA80-459A-4355-9095-8E9C0BF0F683}"/>
                </a:ext>
              </a:extLst>
            </p:cNvPr>
            <p:cNvGrpSpPr/>
            <p:nvPr/>
          </p:nvGrpSpPr>
          <p:grpSpPr>
            <a:xfrm>
              <a:off x="3666212" y="2383188"/>
              <a:ext cx="561372" cy="693085"/>
              <a:chOff x="1053106" y="2678732"/>
              <a:chExt cx="561372" cy="693085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6A63693-9735-4FAF-B8FC-93115AB6353A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661408A-690D-40E7-BDA8-4F4C69488215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50CC300-A77D-445A-8E42-C96FF577958B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14</a:t>
                </a:r>
              </a:p>
            </p:txBody>
          </p: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7C4F953-ED10-41D4-87BF-D5687B7F3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02D71C6-D417-4611-9B08-2A2F8EBA1519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B9CF37D-361B-4CC7-BE07-BC36DD490108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7D8A35E-319F-48DB-A41B-476E98489E80}"/>
                </a:ext>
              </a:extLst>
            </p:cNvPr>
            <p:cNvGrpSpPr/>
            <p:nvPr/>
          </p:nvGrpSpPr>
          <p:grpSpPr>
            <a:xfrm>
              <a:off x="4812269" y="2135871"/>
              <a:ext cx="561372" cy="369332"/>
              <a:chOff x="1036384" y="3002485"/>
              <a:chExt cx="561372" cy="369332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32B57DB-FCFA-42AA-B932-C4E0B5B96E1C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E6D177F-6353-4B08-98F8-476AF4287FA1}"/>
                  </a:ext>
                </a:extLst>
              </p:cNvPr>
              <p:cNvSpPr/>
              <p:nvPr/>
            </p:nvSpPr>
            <p:spPr>
              <a:xfrm>
                <a:off x="1036384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AF89ED8-019E-49DA-9F3E-E5B9CC7803E0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EA7D63B-C02D-4878-A135-C8753F3BBF46}"/>
                </a:ext>
              </a:extLst>
            </p:cNvPr>
            <p:cNvGrpSpPr/>
            <p:nvPr/>
          </p:nvGrpSpPr>
          <p:grpSpPr>
            <a:xfrm>
              <a:off x="4816374" y="3195738"/>
              <a:ext cx="561372" cy="369332"/>
              <a:chOff x="1053106" y="3002485"/>
              <a:chExt cx="561372" cy="369332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DF23E43D-15A8-4CB5-A597-F3E511678FAA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112EF2B4-5957-4133-B4A2-4749C29FC8E8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48B3F77-474F-4465-8BBE-DC942585A815}"/>
                </a:ext>
              </a:extLst>
            </p:cNvPr>
            <p:cNvSpPr/>
            <p:nvPr/>
          </p:nvSpPr>
          <p:spPr>
            <a:xfrm>
              <a:off x="4912447" y="2871985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5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31A9C9C-B8D2-41EF-81B6-CF446FB74EE6}"/>
                </a:ext>
              </a:extLst>
            </p:cNvPr>
            <p:cNvSpPr/>
            <p:nvPr/>
          </p:nvSpPr>
          <p:spPr>
            <a:xfrm>
              <a:off x="4883119" y="1812118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904466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4466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D9068C3-CBAF-45B1-9C52-D3A8EA20D535}"/>
              </a:ext>
            </a:extLst>
          </p:cNvPr>
          <p:cNvSpPr/>
          <p:nvPr/>
        </p:nvSpPr>
        <p:spPr>
          <a:xfrm>
            <a:off x="447429" y="1344974"/>
            <a:ext cx="758083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 Read each child’s statement and match them to the correct fraction.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7F6BB-7D41-489C-813B-01DE82A46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5" y="3567714"/>
            <a:ext cx="2047065" cy="2837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1B32E-8624-46CC-885B-13FE8A203D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83" y="3944726"/>
            <a:ext cx="2184862" cy="2477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27E87E-BC06-4709-B79F-63E140F0C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6788" y="3623416"/>
            <a:ext cx="2446201" cy="2781577"/>
          </a:xfrm>
          <a:prstGeom prst="rect">
            <a:avLst/>
          </a:prstGeom>
        </p:spPr>
      </p:pic>
      <p:sp>
        <p:nvSpPr>
          <p:cNvPr id="128" name="Speech Bubble: Rectangle 127">
            <a:extLst>
              <a:ext uri="{FF2B5EF4-FFF2-40B4-BE49-F238E27FC236}">
                <a16:creationId xmlns:a16="http://schemas.microsoft.com/office/drawing/2014/main" id="{E6CCAF50-3AD4-4F88-83FB-27A99D5AAE91}"/>
              </a:ext>
            </a:extLst>
          </p:cNvPr>
          <p:cNvSpPr/>
          <p:nvPr/>
        </p:nvSpPr>
        <p:spPr>
          <a:xfrm>
            <a:off x="402476" y="5171019"/>
            <a:ext cx="2265480" cy="1118971"/>
          </a:xfrm>
          <a:prstGeom prst="wedgeRectCallout">
            <a:avLst>
              <a:gd name="adj1" fmla="val 20484"/>
              <a:gd name="adj2" fmla="val -62880"/>
            </a:avLst>
          </a:prstGeom>
          <a:solidFill>
            <a:srgbClr val="007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 fraction has  some tenths and eight hundredths.</a:t>
            </a:r>
          </a:p>
        </p:txBody>
      </p:sp>
      <p:sp>
        <p:nvSpPr>
          <p:cNvPr id="129" name="Speech Bubble: Rectangle 128">
            <a:extLst>
              <a:ext uri="{FF2B5EF4-FFF2-40B4-BE49-F238E27FC236}">
                <a16:creationId xmlns:a16="http://schemas.microsoft.com/office/drawing/2014/main" id="{A1C62CDC-0E4F-4614-8AE1-9A5DCB8DEB44}"/>
              </a:ext>
            </a:extLst>
          </p:cNvPr>
          <p:cNvSpPr/>
          <p:nvPr/>
        </p:nvSpPr>
        <p:spPr>
          <a:xfrm>
            <a:off x="6090151" y="5396161"/>
            <a:ext cx="1980828" cy="916938"/>
          </a:xfrm>
          <a:prstGeom prst="wedgeRectCallout">
            <a:avLst>
              <a:gd name="adj1" fmla="val 20029"/>
              <a:gd name="adj2" fmla="val -6582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 fraction has no tenths.</a:t>
            </a:r>
          </a:p>
        </p:txBody>
      </p:sp>
      <p:sp>
        <p:nvSpPr>
          <p:cNvPr id="130" name="Speech Bubble: Rectangle 129">
            <a:extLst>
              <a:ext uri="{FF2B5EF4-FFF2-40B4-BE49-F238E27FC236}">
                <a16:creationId xmlns:a16="http://schemas.microsoft.com/office/drawing/2014/main" id="{24782608-1179-45AD-836C-488C93774279}"/>
              </a:ext>
            </a:extLst>
          </p:cNvPr>
          <p:cNvSpPr/>
          <p:nvPr/>
        </p:nvSpPr>
        <p:spPr>
          <a:xfrm>
            <a:off x="2904466" y="5560490"/>
            <a:ext cx="2960335" cy="631135"/>
          </a:xfrm>
          <a:prstGeom prst="wedgeRectCallout">
            <a:avLst>
              <a:gd name="adj1" fmla="val 18151"/>
              <a:gd name="adj2" fmla="val -751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 fraction has six tenths.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B3D84AE-5C9C-4C88-8BCF-14ED6593926E}"/>
              </a:ext>
            </a:extLst>
          </p:cNvPr>
          <p:cNvSpPr/>
          <p:nvPr/>
        </p:nvSpPr>
        <p:spPr>
          <a:xfrm>
            <a:off x="377093" y="4859153"/>
            <a:ext cx="84510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9C3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Gabby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79F4F6B-66C1-4161-9616-A7AA642830A0}"/>
              </a:ext>
            </a:extLst>
          </p:cNvPr>
          <p:cNvSpPr/>
          <p:nvPr/>
        </p:nvSpPr>
        <p:spPr>
          <a:xfrm>
            <a:off x="2874870" y="5277979"/>
            <a:ext cx="50045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Zia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90A5F94-6933-4324-8E8E-76B0E8081FC1}"/>
              </a:ext>
            </a:extLst>
          </p:cNvPr>
          <p:cNvSpPr/>
          <p:nvPr/>
        </p:nvSpPr>
        <p:spPr>
          <a:xfrm>
            <a:off x="6075910" y="5119601"/>
            <a:ext cx="102143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 </a:t>
            </a:r>
            <a:r>
              <a:rPr lang="en-GB" dirty="0" err="1"/>
              <a:t>Mateus</a:t>
            </a:r>
            <a:r>
              <a:rPr lang="en-GB" dirty="0"/>
              <a:t> 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3057BDC-4278-458B-B4E4-1EC158E98D1A}"/>
              </a:ext>
            </a:extLst>
          </p:cNvPr>
          <p:cNvGrpSpPr/>
          <p:nvPr/>
        </p:nvGrpSpPr>
        <p:grpSpPr>
          <a:xfrm>
            <a:off x="1474610" y="2214303"/>
            <a:ext cx="561372" cy="693085"/>
            <a:chOff x="1024295" y="2678732"/>
            <a:chExt cx="561372" cy="693085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182AA56-BDF2-4582-ACC5-8D2B25E585E3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C2F2457-F511-43F4-9CBD-D3119B35A02D}"/>
                </a:ext>
              </a:extLst>
            </p:cNvPr>
            <p:cNvSpPr/>
            <p:nvPr/>
          </p:nvSpPr>
          <p:spPr>
            <a:xfrm>
              <a:off x="1024295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DB4E074-7E7D-4EA3-9CC5-9786F6A6ABFD}"/>
                </a:ext>
              </a:extLst>
            </p:cNvPr>
            <p:cNvSpPr/>
            <p:nvPr/>
          </p:nvSpPr>
          <p:spPr>
            <a:xfrm>
              <a:off x="1146918" y="2678732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6599F1F-9F20-47A2-84A2-4A603FB6B107}"/>
              </a:ext>
            </a:extLst>
          </p:cNvPr>
          <p:cNvGrpSpPr/>
          <p:nvPr/>
        </p:nvGrpSpPr>
        <p:grpSpPr>
          <a:xfrm>
            <a:off x="4076528" y="2214303"/>
            <a:ext cx="561372" cy="693085"/>
            <a:chOff x="1024295" y="2678732"/>
            <a:chExt cx="561372" cy="693085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FFE410E-B191-4436-97BC-74DBD32EF25B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CF0E307-82B2-4B3A-912A-13875CB27B58}"/>
                </a:ext>
              </a:extLst>
            </p:cNvPr>
            <p:cNvSpPr/>
            <p:nvPr/>
          </p:nvSpPr>
          <p:spPr>
            <a:xfrm>
              <a:off x="1024295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E8441F1-1A98-48D1-9115-226A696DD5EF}"/>
                </a:ext>
              </a:extLst>
            </p:cNvPr>
            <p:cNvSpPr/>
            <p:nvPr/>
          </p:nvSpPr>
          <p:spPr>
            <a:xfrm>
              <a:off x="1111025" y="2678732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68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F3DE4CC-7E5F-45B5-A569-CC7310F14271}"/>
              </a:ext>
            </a:extLst>
          </p:cNvPr>
          <p:cNvGrpSpPr/>
          <p:nvPr/>
        </p:nvGrpSpPr>
        <p:grpSpPr>
          <a:xfrm>
            <a:off x="6799879" y="2214303"/>
            <a:ext cx="561372" cy="693085"/>
            <a:chOff x="1024295" y="2678732"/>
            <a:chExt cx="561372" cy="693085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A5A94C1-06AE-4ECC-8D1A-A72D38301921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388C7C1-43B6-4104-8AB7-657052A5D66C}"/>
                </a:ext>
              </a:extLst>
            </p:cNvPr>
            <p:cNvSpPr/>
            <p:nvPr/>
          </p:nvSpPr>
          <p:spPr>
            <a:xfrm>
              <a:off x="1024295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26A87FA-7A49-438A-98A4-3DF2E7BDB318}"/>
                </a:ext>
              </a:extLst>
            </p:cNvPr>
            <p:cNvSpPr/>
            <p:nvPr/>
          </p:nvSpPr>
          <p:spPr>
            <a:xfrm>
              <a:off x="1111025" y="2678732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78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AAD3BC-0280-4BB1-BE77-562ABC300E14}"/>
              </a:ext>
            </a:extLst>
          </p:cNvPr>
          <p:cNvGrpSpPr/>
          <p:nvPr/>
        </p:nvGrpSpPr>
        <p:grpSpPr>
          <a:xfrm>
            <a:off x="1474610" y="2209612"/>
            <a:ext cx="707059" cy="763066"/>
            <a:chOff x="2197407" y="2987587"/>
            <a:chExt cx="707059" cy="76306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D78187-66E4-4DD8-B4C6-06BD867A49DF}"/>
                </a:ext>
              </a:extLst>
            </p:cNvPr>
            <p:cNvSpPr/>
            <p:nvPr/>
          </p:nvSpPr>
          <p:spPr>
            <a:xfrm>
              <a:off x="2197407" y="2987587"/>
              <a:ext cx="707059" cy="763066"/>
            </a:xfrm>
            <a:prstGeom prst="rect">
              <a:avLst/>
            </a:prstGeom>
            <a:solidFill>
              <a:srgbClr val="007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80757E2-FEB2-4F66-ADC5-842237993C8B}"/>
                </a:ext>
              </a:extLst>
            </p:cNvPr>
            <p:cNvGrpSpPr/>
            <p:nvPr/>
          </p:nvGrpSpPr>
          <p:grpSpPr>
            <a:xfrm>
              <a:off x="2242832" y="3021094"/>
              <a:ext cx="561372" cy="693085"/>
              <a:chOff x="1024295" y="2678732"/>
              <a:chExt cx="561372" cy="693085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EC848788-0F5F-4DC1-AB6B-D4D7F5476322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B1D29E3-3876-4BE6-BAA2-CA9329560E27}"/>
                  </a:ext>
                </a:extLst>
              </p:cNvPr>
              <p:cNvSpPr/>
              <p:nvPr/>
            </p:nvSpPr>
            <p:spPr>
              <a:xfrm>
                <a:off x="1024295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100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1491E2E-CFEB-4602-ACB1-0D1D1983A506}"/>
                  </a:ext>
                </a:extLst>
              </p:cNvPr>
              <p:cNvSpPr/>
              <p:nvPr/>
            </p:nvSpPr>
            <p:spPr>
              <a:xfrm>
                <a:off x="1111025" y="2678732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78</a:t>
                </a: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9BE580D-3BA3-492E-BFE6-EFC10A4B5134}"/>
              </a:ext>
            </a:extLst>
          </p:cNvPr>
          <p:cNvGrpSpPr/>
          <p:nvPr/>
        </p:nvGrpSpPr>
        <p:grpSpPr>
          <a:xfrm>
            <a:off x="4015773" y="2209612"/>
            <a:ext cx="707059" cy="763066"/>
            <a:chOff x="2197407" y="2987587"/>
            <a:chExt cx="707059" cy="76306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6662A29-B558-4E55-9D1C-6513C35A7FEA}"/>
                </a:ext>
              </a:extLst>
            </p:cNvPr>
            <p:cNvSpPr/>
            <p:nvPr/>
          </p:nvSpPr>
          <p:spPr>
            <a:xfrm>
              <a:off x="2197407" y="2987587"/>
              <a:ext cx="707059" cy="7630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F848ADA-1FCF-4707-A1F0-3694196F98AA}"/>
                </a:ext>
              </a:extLst>
            </p:cNvPr>
            <p:cNvGrpSpPr/>
            <p:nvPr/>
          </p:nvGrpSpPr>
          <p:grpSpPr>
            <a:xfrm>
              <a:off x="2242832" y="3021094"/>
              <a:ext cx="561372" cy="693085"/>
              <a:chOff x="1024295" y="2678732"/>
              <a:chExt cx="561372" cy="693085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81BAF182-3888-497F-8CA7-BBFF2267D693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F53A66E-7559-41D5-A8E5-F95BC6B94B48}"/>
                  </a:ext>
                </a:extLst>
              </p:cNvPr>
              <p:cNvSpPr/>
              <p:nvPr/>
            </p:nvSpPr>
            <p:spPr>
              <a:xfrm>
                <a:off x="1024295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100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628539A-28B7-4C7F-90FA-CFD0870D9C30}"/>
                  </a:ext>
                </a:extLst>
              </p:cNvPr>
              <p:cNvSpPr/>
              <p:nvPr/>
            </p:nvSpPr>
            <p:spPr>
              <a:xfrm>
                <a:off x="1111025" y="2678732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68</a:t>
                </a: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C553FD8-FDC7-4A72-B004-AE7BCF25B368}"/>
              </a:ext>
            </a:extLst>
          </p:cNvPr>
          <p:cNvGrpSpPr/>
          <p:nvPr/>
        </p:nvGrpSpPr>
        <p:grpSpPr>
          <a:xfrm>
            <a:off x="6754454" y="2209612"/>
            <a:ext cx="707059" cy="763066"/>
            <a:chOff x="2197407" y="2987587"/>
            <a:chExt cx="707059" cy="763066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1758EBD-3F04-47BC-9653-E5942688F3D1}"/>
                </a:ext>
              </a:extLst>
            </p:cNvPr>
            <p:cNvSpPr/>
            <p:nvPr/>
          </p:nvSpPr>
          <p:spPr>
            <a:xfrm>
              <a:off x="2197407" y="2987587"/>
              <a:ext cx="707059" cy="7630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22D6F1A-90E7-4FF2-AAE7-56BEF1299A54}"/>
                </a:ext>
              </a:extLst>
            </p:cNvPr>
            <p:cNvGrpSpPr/>
            <p:nvPr/>
          </p:nvGrpSpPr>
          <p:grpSpPr>
            <a:xfrm>
              <a:off x="2242832" y="3021094"/>
              <a:ext cx="561372" cy="693085"/>
              <a:chOff x="1024295" y="2678732"/>
              <a:chExt cx="561372" cy="693085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F31ED08-D263-413F-BB9C-EBE38799C886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4855430-15F4-4C23-96BE-55E40B95C4AA}"/>
                  </a:ext>
                </a:extLst>
              </p:cNvPr>
              <p:cNvSpPr/>
              <p:nvPr/>
            </p:nvSpPr>
            <p:spPr>
              <a:xfrm>
                <a:off x="1024295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100</a:t>
                </a: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8DC5ADC-3089-4970-810A-C3C21EC0AD1F}"/>
                  </a:ext>
                </a:extLst>
              </p:cNvPr>
              <p:cNvSpPr/>
              <p:nvPr/>
            </p:nvSpPr>
            <p:spPr>
              <a:xfrm>
                <a:off x="1155474" y="2678732"/>
                <a:ext cx="317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1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Recognise and show, using diagrams, families of common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equivalent fractions.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24BF7F4-3F91-44B7-A85A-DFCBEC1C1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3" y="1663038"/>
            <a:ext cx="8313490" cy="448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215F73-318E-49F8-BD38-5B90E5BE2927}"/>
              </a:ext>
            </a:extLst>
          </p:cNvPr>
          <p:cNvSpPr/>
          <p:nvPr/>
        </p:nvSpPr>
        <p:spPr>
          <a:xfrm>
            <a:off x="447429" y="1135216"/>
            <a:ext cx="7262054" cy="478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Look at this grid. Complete the sentences to match the grid.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D42E5D9-942E-41F4-BEEB-6A7B19F66C4B}"/>
              </a:ext>
            </a:extLst>
          </p:cNvPr>
          <p:cNvSpPr/>
          <p:nvPr/>
        </p:nvSpPr>
        <p:spPr>
          <a:xfrm>
            <a:off x="529147" y="2234472"/>
            <a:ext cx="845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 Each little square is 1 out of ____ and represents the fraction        .</a:t>
            </a:r>
            <a:endParaRPr lang="en-GB" sz="1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44C4B-A0A2-4B87-9D3F-F7FF90DF1008}"/>
              </a:ext>
            </a:extLst>
          </p:cNvPr>
          <p:cNvSpPr/>
          <p:nvPr/>
        </p:nvSpPr>
        <p:spPr>
          <a:xfrm>
            <a:off x="3579939" y="2387229"/>
            <a:ext cx="515601" cy="43192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E06644-59F3-4B2C-B5BA-D0960C0477C6}"/>
              </a:ext>
            </a:extLst>
          </p:cNvPr>
          <p:cNvSpPr/>
          <p:nvPr/>
        </p:nvSpPr>
        <p:spPr>
          <a:xfrm>
            <a:off x="6959449" y="2708517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92845-6E13-4F17-AAF1-6EDB82248822}"/>
              </a:ext>
            </a:extLst>
          </p:cNvPr>
          <p:cNvCxnSpPr/>
          <p:nvPr/>
        </p:nvCxnSpPr>
        <p:spPr>
          <a:xfrm>
            <a:off x="6993006" y="2660896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CEFB790-FC6A-4B3E-A77D-F4EE14BF33CF}"/>
              </a:ext>
            </a:extLst>
          </p:cNvPr>
          <p:cNvSpPr/>
          <p:nvPr/>
        </p:nvSpPr>
        <p:spPr>
          <a:xfrm>
            <a:off x="6959449" y="2263790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ECD73-F481-4928-9C65-39701C5CC132}"/>
              </a:ext>
            </a:extLst>
          </p:cNvPr>
          <p:cNvSpPr/>
          <p:nvPr/>
        </p:nvSpPr>
        <p:spPr>
          <a:xfrm>
            <a:off x="3528398" y="2419046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43D9C5-A58F-4D50-8362-C27174FBA90D}"/>
              </a:ext>
            </a:extLst>
          </p:cNvPr>
          <p:cNvSpPr/>
          <p:nvPr/>
        </p:nvSpPr>
        <p:spPr>
          <a:xfrm>
            <a:off x="7057499" y="2244409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AC3A36-F24B-4CB6-9A99-F74FFFEFE957}"/>
              </a:ext>
            </a:extLst>
          </p:cNvPr>
          <p:cNvSpPr/>
          <p:nvPr/>
        </p:nvSpPr>
        <p:spPr>
          <a:xfrm>
            <a:off x="6910023" y="2697525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29F8EF-E263-4B7D-8F0C-1AD27CB6BC1F}"/>
              </a:ext>
            </a:extLst>
          </p:cNvPr>
          <p:cNvSpPr/>
          <p:nvPr/>
        </p:nvSpPr>
        <p:spPr>
          <a:xfrm>
            <a:off x="529147" y="3288677"/>
            <a:ext cx="845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Each column is       out of         and represents the fraction       .</a:t>
            </a:r>
            <a:endParaRPr lang="en-GB" sz="17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6A6287-E631-40E8-ADC9-EC4000F865F0}"/>
              </a:ext>
            </a:extLst>
          </p:cNvPr>
          <p:cNvSpPr/>
          <p:nvPr/>
        </p:nvSpPr>
        <p:spPr>
          <a:xfrm>
            <a:off x="2222146" y="3333610"/>
            <a:ext cx="385894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95760F5-623F-4B9A-913D-A499FA66DF06}"/>
              </a:ext>
            </a:extLst>
          </p:cNvPr>
          <p:cNvSpPr/>
          <p:nvPr/>
        </p:nvSpPr>
        <p:spPr>
          <a:xfrm>
            <a:off x="6661537" y="3762722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483E09-C052-4FA2-9F52-AB358AECB0C9}"/>
              </a:ext>
            </a:extLst>
          </p:cNvPr>
          <p:cNvCxnSpPr/>
          <p:nvPr/>
        </p:nvCxnSpPr>
        <p:spPr>
          <a:xfrm>
            <a:off x="6695094" y="3715101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E87DC8A-3F8B-401C-9361-E3E9B3EC58E5}"/>
              </a:ext>
            </a:extLst>
          </p:cNvPr>
          <p:cNvSpPr/>
          <p:nvPr/>
        </p:nvSpPr>
        <p:spPr>
          <a:xfrm>
            <a:off x="6661537" y="3318132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B3FC80-44EF-41B4-A524-1CAA597A9992}"/>
              </a:ext>
            </a:extLst>
          </p:cNvPr>
          <p:cNvSpPr/>
          <p:nvPr/>
        </p:nvSpPr>
        <p:spPr>
          <a:xfrm>
            <a:off x="2275471" y="3413508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DC147B-B521-431E-88A5-1523FA1F6563}"/>
              </a:ext>
            </a:extLst>
          </p:cNvPr>
          <p:cNvSpPr/>
          <p:nvPr/>
        </p:nvSpPr>
        <p:spPr>
          <a:xfrm>
            <a:off x="6759587" y="3298751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7F1224-B927-46CD-833A-CF2E669E05EC}"/>
              </a:ext>
            </a:extLst>
          </p:cNvPr>
          <p:cNvSpPr/>
          <p:nvPr/>
        </p:nvSpPr>
        <p:spPr>
          <a:xfrm>
            <a:off x="6679771" y="375173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7714C6-C8C5-43CB-A8F7-3B1F19A5F023}"/>
              </a:ext>
            </a:extLst>
          </p:cNvPr>
          <p:cNvSpPr/>
          <p:nvPr/>
        </p:nvSpPr>
        <p:spPr>
          <a:xfrm>
            <a:off x="529147" y="4368959"/>
            <a:ext cx="8459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The columns and rows can also be </a:t>
            </a:r>
          </a:p>
          <a:p>
            <a:pPr>
              <a:lnSpc>
                <a:spcPct val="200000"/>
              </a:lnSpc>
            </a:pPr>
            <a:r>
              <a:rPr lang="en-GB" dirty="0"/>
              <a:t>represented as        out of 100 or        .</a:t>
            </a:r>
            <a:endParaRPr lang="en-GB" sz="1700" dirty="0"/>
          </a:p>
        </p:txBody>
      </p:sp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143031DB-CB09-4D88-8102-275BC605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40769"/>
              </p:ext>
            </p:extLst>
          </p:nvPr>
        </p:nvGraphicFramePr>
        <p:xfrm>
          <a:off x="6554172" y="4202566"/>
          <a:ext cx="1684460" cy="1631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46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168446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163166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163166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0790" marR="40790" marT="20395" marB="2039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CE41C67C-1F00-4A69-9CA6-9A0AD861FA30}"/>
              </a:ext>
            </a:extLst>
          </p:cNvPr>
          <p:cNvSpPr/>
          <p:nvPr/>
        </p:nvSpPr>
        <p:spPr>
          <a:xfrm>
            <a:off x="3352228" y="3333610"/>
            <a:ext cx="507295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107714-28D6-4D4C-A8EE-C93B3D4DC053}"/>
              </a:ext>
            </a:extLst>
          </p:cNvPr>
          <p:cNvSpPr/>
          <p:nvPr/>
        </p:nvSpPr>
        <p:spPr>
          <a:xfrm>
            <a:off x="3388776" y="3413508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D0AC2A-1CC7-4A31-AB54-C1265A7B1101}"/>
              </a:ext>
            </a:extLst>
          </p:cNvPr>
          <p:cNvSpPr/>
          <p:nvPr/>
        </p:nvSpPr>
        <p:spPr>
          <a:xfrm>
            <a:off x="2100745" y="5018173"/>
            <a:ext cx="507295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412FA1-6556-4FB6-9B4F-A30C4157E061}"/>
              </a:ext>
            </a:extLst>
          </p:cNvPr>
          <p:cNvSpPr/>
          <p:nvPr/>
        </p:nvSpPr>
        <p:spPr>
          <a:xfrm>
            <a:off x="2137293" y="5098071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F3D8CD-1C74-4289-BEC0-4DCEAC60630F}"/>
              </a:ext>
            </a:extLst>
          </p:cNvPr>
          <p:cNvSpPr/>
          <p:nvPr/>
        </p:nvSpPr>
        <p:spPr>
          <a:xfrm>
            <a:off x="4019005" y="5379883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E2FED80-80B5-4394-883E-363180E057BC}"/>
              </a:ext>
            </a:extLst>
          </p:cNvPr>
          <p:cNvCxnSpPr/>
          <p:nvPr/>
        </p:nvCxnSpPr>
        <p:spPr>
          <a:xfrm>
            <a:off x="4052562" y="5332262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6B7FC86-D8A2-4A02-85C9-8DE180C7282C}"/>
              </a:ext>
            </a:extLst>
          </p:cNvPr>
          <p:cNvSpPr/>
          <p:nvPr/>
        </p:nvSpPr>
        <p:spPr>
          <a:xfrm>
            <a:off x="4019005" y="4935293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65396A-DBC0-4CFB-9934-BC8A8C5F72A4}"/>
              </a:ext>
            </a:extLst>
          </p:cNvPr>
          <p:cNvSpPr/>
          <p:nvPr/>
        </p:nvSpPr>
        <p:spPr>
          <a:xfrm>
            <a:off x="4052562" y="4915912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8C63EE-01A1-4263-88D3-A5CEADB70587}"/>
              </a:ext>
            </a:extLst>
          </p:cNvPr>
          <p:cNvSpPr/>
          <p:nvPr/>
        </p:nvSpPr>
        <p:spPr>
          <a:xfrm>
            <a:off x="3958411" y="536889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  <p:bldP spid="45" grpId="0"/>
      <p:bldP spid="46" grpId="0"/>
      <p:bldP spid="47" grpId="0"/>
      <p:bldP spid="35" grpId="0"/>
      <p:bldP spid="3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24BF7F4-3F91-44B7-A85A-DFCBEC1C1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3" y="1663038"/>
            <a:ext cx="8313490" cy="448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215F73-318E-49F8-BD38-5B90E5BE2927}"/>
              </a:ext>
            </a:extLst>
          </p:cNvPr>
          <p:cNvSpPr/>
          <p:nvPr/>
        </p:nvSpPr>
        <p:spPr>
          <a:xfrm>
            <a:off x="447429" y="1135216"/>
            <a:ext cx="7262054" cy="478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Look at this grid. Complete the sentences to match the grid.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143031DB-CB09-4D88-8102-275BC605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16089"/>
              </p:ext>
            </p:extLst>
          </p:nvPr>
        </p:nvGraphicFramePr>
        <p:xfrm>
          <a:off x="5269531" y="2312771"/>
          <a:ext cx="2951040" cy="2858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04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285853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rgbClr val="4E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8A46EF0C-0FC2-4489-A292-CCA42334A34E}"/>
              </a:ext>
            </a:extLst>
          </p:cNvPr>
          <p:cNvSpPr/>
          <p:nvPr/>
        </p:nvSpPr>
        <p:spPr>
          <a:xfrm>
            <a:off x="669440" y="1990746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There are         squares shaded out of 100.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5120A9-B1BA-41FE-9125-97B6D50ADCC0}"/>
              </a:ext>
            </a:extLst>
          </p:cNvPr>
          <p:cNvSpPr/>
          <p:nvPr/>
        </p:nvSpPr>
        <p:spPr>
          <a:xfrm>
            <a:off x="1746906" y="2091170"/>
            <a:ext cx="451009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D4BFBF-95D9-43B6-BA1B-8CBFB3BDFF42}"/>
              </a:ext>
            </a:extLst>
          </p:cNvPr>
          <p:cNvSpPr/>
          <p:nvPr/>
        </p:nvSpPr>
        <p:spPr>
          <a:xfrm>
            <a:off x="1719743" y="2171068"/>
            <a:ext cx="545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40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0B282D-E4FE-4475-8143-29C80DAD0AB1}"/>
              </a:ext>
            </a:extLst>
          </p:cNvPr>
          <p:cNvSpPr/>
          <p:nvPr/>
        </p:nvSpPr>
        <p:spPr>
          <a:xfrm>
            <a:off x="669440" y="2881584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This represents        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4FC48C-8634-4A01-8431-838A0D3EC34C}"/>
              </a:ext>
            </a:extLst>
          </p:cNvPr>
          <p:cNvCxnSpPr/>
          <p:nvPr/>
        </p:nvCxnSpPr>
        <p:spPr>
          <a:xfrm>
            <a:off x="2256637" y="3261650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26C96D1-CAFE-4C3C-B663-0B5295C73783}"/>
              </a:ext>
            </a:extLst>
          </p:cNvPr>
          <p:cNvSpPr/>
          <p:nvPr/>
        </p:nvSpPr>
        <p:spPr>
          <a:xfrm>
            <a:off x="2173654" y="3237377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100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61B767-FE8E-431E-8B01-3126044580B2}"/>
              </a:ext>
            </a:extLst>
          </p:cNvPr>
          <p:cNvSpPr/>
          <p:nvPr/>
        </p:nvSpPr>
        <p:spPr>
          <a:xfrm>
            <a:off x="2231469" y="2858954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1E2958-FDB6-4ED5-8ED7-1390686EF0E3}"/>
              </a:ext>
            </a:extLst>
          </p:cNvPr>
          <p:cNvSpPr/>
          <p:nvPr/>
        </p:nvSpPr>
        <p:spPr>
          <a:xfrm>
            <a:off x="2240766" y="2847962"/>
            <a:ext cx="46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40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90ED19-F368-4090-8942-E573B8023364}"/>
              </a:ext>
            </a:extLst>
          </p:cNvPr>
          <p:cNvSpPr/>
          <p:nvPr/>
        </p:nvSpPr>
        <p:spPr>
          <a:xfrm>
            <a:off x="669440" y="3909050"/>
            <a:ext cx="8459657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There are         rows shaded out of 10.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FA51CFB-EF32-4CD5-8DDB-EBFD53C2A70F}"/>
              </a:ext>
            </a:extLst>
          </p:cNvPr>
          <p:cNvSpPr/>
          <p:nvPr/>
        </p:nvSpPr>
        <p:spPr>
          <a:xfrm>
            <a:off x="1746906" y="4009474"/>
            <a:ext cx="451009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287E09C-15BB-4409-8A48-AE8D398011C0}"/>
              </a:ext>
            </a:extLst>
          </p:cNvPr>
          <p:cNvSpPr/>
          <p:nvPr/>
        </p:nvSpPr>
        <p:spPr>
          <a:xfrm>
            <a:off x="1746906" y="4089372"/>
            <a:ext cx="451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</a:rPr>
              <a:t>4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DD936B4-89A8-4895-8621-98FAA87D91D9}"/>
              </a:ext>
            </a:extLst>
          </p:cNvPr>
          <p:cNvSpPr/>
          <p:nvPr/>
        </p:nvSpPr>
        <p:spPr>
          <a:xfrm>
            <a:off x="669440" y="5044966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This represents        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16C693D-14FA-47D6-8A13-D1D5CD6F119D}"/>
              </a:ext>
            </a:extLst>
          </p:cNvPr>
          <p:cNvCxnSpPr/>
          <p:nvPr/>
        </p:nvCxnSpPr>
        <p:spPr>
          <a:xfrm>
            <a:off x="2256637" y="5425032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3E77CF67-9232-4210-9A4F-767790BF6D7A}"/>
              </a:ext>
            </a:extLst>
          </p:cNvPr>
          <p:cNvSpPr/>
          <p:nvPr/>
        </p:nvSpPr>
        <p:spPr>
          <a:xfrm>
            <a:off x="2247392" y="5400759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10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D3C6118-8FAB-4ED5-BC82-E3CE565554A1}"/>
              </a:ext>
            </a:extLst>
          </p:cNvPr>
          <p:cNvSpPr/>
          <p:nvPr/>
        </p:nvSpPr>
        <p:spPr>
          <a:xfrm>
            <a:off x="2231469" y="5022336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B5B3DBB-CB28-437B-8DB3-35675C57325D}"/>
              </a:ext>
            </a:extLst>
          </p:cNvPr>
          <p:cNvSpPr/>
          <p:nvPr/>
        </p:nvSpPr>
        <p:spPr>
          <a:xfrm>
            <a:off x="2240766" y="5011344"/>
            <a:ext cx="46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70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3" grpId="0"/>
      <p:bldP spid="66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24BF7F4-3F91-44B7-A85A-DFCBEC1C1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3" y="1663038"/>
            <a:ext cx="8313490" cy="448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215F73-318E-49F8-BD38-5B90E5BE2927}"/>
              </a:ext>
            </a:extLst>
          </p:cNvPr>
          <p:cNvSpPr/>
          <p:nvPr/>
        </p:nvSpPr>
        <p:spPr>
          <a:xfrm>
            <a:off x="447429" y="1135216"/>
            <a:ext cx="7262054" cy="4780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Look at this grid. Complete the sentences to match the grid.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143031DB-CB09-4D88-8102-275BC605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99934"/>
              </p:ext>
            </p:extLst>
          </p:nvPr>
        </p:nvGraphicFramePr>
        <p:xfrm>
          <a:off x="5269531" y="2312771"/>
          <a:ext cx="2951040" cy="2858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04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295104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285853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71462" marR="71462" marT="35732" marB="357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71462" marR="71462" marT="35732" marB="3573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8A46EF0C-0FC2-4489-A292-CCA42334A34E}"/>
              </a:ext>
            </a:extLst>
          </p:cNvPr>
          <p:cNvSpPr/>
          <p:nvPr/>
        </p:nvSpPr>
        <p:spPr>
          <a:xfrm>
            <a:off x="669440" y="1990746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There are         squares shaded out of 100.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5120A9-B1BA-41FE-9125-97B6D50ADCC0}"/>
              </a:ext>
            </a:extLst>
          </p:cNvPr>
          <p:cNvSpPr/>
          <p:nvPr/>
        </p:nvSpPr>
        <p:spPr>
          <a:xfrm>
            <a:off x="1746906" y="2091170"/>
            <a:ext cx="451009" cy="545907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D4BFBF-95D9-43B6-BA1B-8CBFB3BDFF42}"/>
              </a:ext>
            </a:extLst>
          </p:cNvPr>
          <p:cNvSpPr/>
          <p:nvPr/>
        </p:nvSpPr>
        <p:spPr>
          <a:xfrm>
            <a:off x="1719743" y="2171068"/>
            <a:ext cx="545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26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0B282D-E4FE-4475-8143-29C80DAD0AB1}"/>
              </a:ext>
            </a:extLst>
          </p:cNvPr>
          <p:cNvSpPr/>
          <p:nvPr/>
        </p:nvSpPr>
        <p:spPr>
          <a:xfrm>
            <a:off x="669440" y="2881584"/>
            <a:ext cx="84596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/>
              <a:t>This represents        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4FC48C-8634-4A01-8431-838A0D3EC34C}"/>
              </a:ext>
            </a:extLst>
          </p:cNvPr>
          <p:cNvCxnSpPr/>
          <p:nvPr/>
        </p:nvCxnSpPr>
        <p:spPr>
          <a:xfrm>
            <a:off x="2256637" y="3261650"/>
            <a:ext cx="385894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26C96D1-CAFE-4C3C-B663-0B5295C73783}"/>
              </a:ext>
            </a:extLst>
          </p:cNvPr>
          <p:cNvSpPr/>
          <p:nvPr/>
        </p:nvSpPr>
        <p:spPr>
          <a:xfrm>
            <a:off x="2173654" y="3237377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100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61B767-FE8E-431E-8B01-3126044580B2}"/>
              </a:ext>
            </a:extLst>
          </p:cNvPr>
          <p:cNvSpPr/>
          <p:nvPr/>
        </p:nvSpPr>
        <p:spPr>
          <a:xfrm>
            <a:off x="2231469" y="2858954"/>
            <a:ext cx="474435" cy="344571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1E2958-FDB6-4ED5-8ED7-1390686EF0E3}"/>
              </a:ext>
            </a:extLst>
          </p:cNvPr>
          <p:cNvSpPr/>
          <p:nvPr/>
        </p:nvSpPr>
        <p:spPr>
          <a:xfrm>
            <a:off x="2240766" y="2847962"/>
            <a:ext cx="46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3485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C3E52-8290-47FA-8F38-ADE7954E6E3C}"/>
              </a:ext>
            </a:extLst>
          </p:cNvPr>
          <p:cNvSpPr/>
          <p:nvPr/>
        </p:nvSpPr>
        <p:spPr>
          <a:xfrm>
            <a:off x="447428" y="1992539"/>
            <a:ext cx="7956464" cy="478011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Choose the correct fraction to match the statement. 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</a:t>
            </a:r>
            <a:r>
              <a:rPr lang="en-GB" dirty="0"/>
              <a:t>know you </a:t>
            </a: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have chosen the correct one?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4E23C4-E599-4194-8E9A-E8B222E93BA5}"/>
              </a:ext>
            </a:extLst>
          </p:cNvPr>
          <p:cNvSpPr txBox="1"/>
          <p:nvPr/>
        </p:nvSpPr>
        <p:spPr>
          <a:xfrm>
            <a:off x="587871" y="2104798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 my hundred square, 5 rows have been shaded plus 4 extra squares. 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F92C9B-8C56-4E94-ABD5-1C733A11E2CD}"/>
              </a:ext>
            </a:extLst>
          </p:cNvPr>
          <p:cNvGrpSpPr/>
          <p:nvPr/>
        </p:nvGrpSpPr>
        <p:grpSpPr>
          <a:xfrm>
            <a:off x="1107234" y="3199576"/>
            <a:ext cx="436338" cy="693085"/>
            <a:chOff x="1115623" y="2678732"/>
            <a:chExt cx="436338" cy="6930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4FAF5C-E0D0-40B5-9CF2-AD38232CCD01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800286-915C-455E-87F1-97AB1DC98EDD}"/>
                </a:ext>
              </a:extLst>
            </p:cNvPr>
            <p:cNvSpPr/>
            <p:nvPr/>
          </p:nvSpPr>
          <p:spPr>
            <a:xfrm>
              <a:off x="1115623" y="3002485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150997-2B52-44CB-A23C-91DD09E453EC}"/>
                </a:ext>
              </a:extLst>
            </p:cNvPr>
            <p:cNvSpPr/>
            <p:nvPr/>
          </p:nvSpPr>
          <p:spPr>
            <a:xfrm>
              <a:off x="1115623" y="2678732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45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EAAC7DA0-7135-4971-B4A2-1F6F37609896}"/>
              </a:ext>
            </a:extLst>
          </p:cNvPr>
          <p:cNvSpPr/>
          <p:nvPr/>
        </p:nvSpPr>
        <p:spPr>
          <a:xfrm>
            <a:off x="2913099" y="3074518"/>
            <a:ext cx="909328" cy="947956"/>
          </a:xfrm>
          <a:prstGeom prst="ellipse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6B23AC2F-B7A9-4C30-8BC1-8B83C9A0C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3111"/>
              </p:ext>
            </p:extLst>
          </p:nvPr>
        </p:nvGraphicFramePr>
        <p:xfrm>
          <a:off x="5129056" y="2540737"/>
          <a:ext cx="3274840" cy="3172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84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327484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317217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317217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9303" marR="79303" marT="39652" marB="39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8C45F870-5FBC-4374-81BD-B26C8D24C339}"/>
              </a:ext>
            </a:extLst>
          </p:cNvPr>
          <p:cNvGrpSpPr/>
          <p:nvPr/>
        </p:nvGrpSpPr>
        <p:grpSpPr>
          <a:xfrm>
            <a:off x="2039845" y="3196779"/>
            <a:ext cx="561372" cy="693085"/>
            <a:chOff x="1053106" y="2678732"/>
            <a:chExt cx="561372" cy="69308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BA11E1-09AC-470F-B57A-93E0AFA0E9B5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D32B21-6AB3-4F93-9947-CAF7EBF6D7E6}"/>
                </a:ext>
              </a:extLst>
            </p:cNvPr>
            <p:cNvSpPr/>
            <p:nvPr/>
          </p:nvSpPr>
          <p:spPr>
            <a:xfrm>
              <a:off x="1053106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66FA7F-0C25-4E90-901A-C463A9C08573}"/>
                </a:ext>
              </a:extLst>
            </p:cNvPr>
            <p:cNvSpPr/>
            <p:nvPr/>
          </p:nvSpPr>
          <p:spPr>
            <a:xfrm>
              <a:off x="1115623" y="2678732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45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DF5BD4-7451-459C-83BA-88E5A43E83E6}"/>
              </a:ext>
            </a:extLst>
          </p:cNvPr>
          <p:cNvGrpSpPr/>
          <p:nvPr/>
        </p:nvGrpSpPr>
        <p:grpSpPr>
          <a:xfrm>
            <a:off x="3097490" y="3193983"/>
            <a:ext cx="561372" cy="693085"/>
            <a:chOff x="1053106" y="2678732"/>
            <a:chExt cx="561372" cy="69308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A44D50-F964-4F66-AB70-779A37283AC3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06575C-4C07-482C-9B22-261603248F3F}"/>
                </a:ext>
              </a:extLst>
            </p:cNvPr>
            <p:cNvSpPr/>
            <p:nvPr/>
          </p:nvSpPr>
          <p:spPr>
            <a:xfrm>
              <a:off x="1053106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2787CB-83B1-4452-9B79-C49650E96373}"/>
                </a:ext>
              </a:extLst>
            </p:cNvPr>
            <p:cNvSpPr/>
            <p:nvPr/>
          </p:nvSpPr>
          <p:spPr>
            <a:xfrm>
              <a:off x="1115623" y="2678732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54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5C6F63-2DCE-44E0-8F19-DD99C84DC858}"/>
              </a:ext>
            </a:extLst>
          </p:cNvPr>
          <p:cNvGrpSpPr/>
          <p:nvPr/>
        </p:nvGrpSpPr>
        <p:grpSpPr>
          <a:xfrm>
            <a:off x="4155136" y="3199576"/>
            <a:ext cx="440132" cy="684696"/>
            <a:chOff x="1111829" y="2678732"/>
            <a:chExt cx="440132" cy="68469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5A53700-36B6-4058-9BCE-07D584568038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2DDCC43-0A56-4A3C-906C-F3390607EFFC}"/>
                </a:ext>
              </a:extLst>
            </p:cNvPr>
            <p:cNvSpPr/>
            <p:nvPr/>
          </p:nvSpPr>
          <p:spPr>
            <a:xfrm>
              <a:off x="1111829" y="2994096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9D52EE-6F7F-4702-978C-D09224C07A94}"/>
                </a:ext>
              </a:extLst>
            </p:cNvPr>
            <p:cNvSpPr/>
            <p:nvPr/>
          </p:nvSpPr>
          <p:spPr>
            <a:xfrm>
              <a:off x="1115623" y="2678732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54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8AEBE6-D2FF-43A5-9C50-72287AD5DA86}"/>
              </a:ext>
            </a:extLst>
          </p:cNvPr>
          <p:cNvSpPr/>
          <p:nvPr/>
        </p:nvSpPr>
        <p:spPr>
          <a:xfrm>
            <a:off x="772747" y="4294807"/>
            <a:ext cx="4246660" cy="923330"/>
          </a:xfrm>
          <a:prstGeom prst="rect">
            <a:avLst/>
          </a:prstGeom>
          <a:solidFill>
            <a:srgbClr val="87BD3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 has be this one as 5 rows of 10 is 50. If you add on the 4 extra, that gives you 54 out of 100.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71" y="123234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Complete the part-whole model</a:t>
            </a:r>
            <a:r>
              <a:rPr lang="en-GB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2C2B0E7-458D-4475-A9E2-9E4D0AEAC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1" y="1733360"/>
            <a:ext cx="6009471" cy="3945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E067D-FF02-4F4B-864B-B0E802540A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0"/>
          <a:stretch/>
        </p:blipFill>
        <p:spPr>
          <a:xfrm flipH="1">
            <a:off x="3702219" y="2944337"/>
            <a:ext cx="2385752" cy="3464852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623FD356-92D5-4E92-A4BE-E7BE9B8C3E56}"/>
              </a:ext>
            </a:extLst>
          </p:cNvPr>
          <p:cNvSpPr/>
          <p:nvPr/>
        </p:nvSpPr>
        <p:spPr>
          <a:xfrm>
            <a:off x="1059132" y="2999018"/>
            <a:ext cx="909328" cy="947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F9E21E-D470-4C5C-8506-AA1A4EACF993}"/>
              </a:ext>
            </a:extLst>
          </p:cNvPr>
          <p:cNvGrpSpPr/>
          <p:nvPr/>
        </p:nvGrpSpPr>
        <p:grpSpPr>
          <a:xfrm>
            <a:off x="1243523" y="3118483"/>
            <a:ext cx="561372" cy="693085"/>
            <a:chOff x="1053106" y="2678732"/>
            <a:chExt cx="561372" cy="69308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3158A4-273D-42D8-BAFE-AEB5712737AC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EF910B-7C86-4C5B-A3BF-849D49D96E5A}"/>
                </a:ext>
              </a:extLst>
            </p:cNvPr>
            <p:cNvSpPr/>
            <p:nvPr/>
          </p:nvSpPr>
          <p:spPr>
            <a:xfrm>
              <a:off x="1053106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A564E9-C0AF-470C-A13D-E12293BC772D}"/>
                </a:ext>
              </a:extLst>
            </p:cNvPr>
            <p:cNvSpPr/>
            <p:nvPr/>
          </p:nvSpPr>
          <p:spPr>
            <a:xfrm>
              <a:off x="1115623" y="2678732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39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9D97C1F3-2908-4BEF-8AC0-8BA7E9DE149A}"/>
              </a:ext>
            </a:extLst>
          </p:cNvPr>
          <p:cNvSpPr/>
          <p:nvPr/>
        </p:nvSpPr>
        <p:spPr>
          <a:xfrm>
            <a:off x="2608500" y="2131787"/>
            <a:ext cx="909328" cy="947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6FE9C8-9750-4B60-B1EF-0CF0692CEFD3}"/>
              </a:ext>
            </a:extLst>
          </p:cNvPr>
          <p:cNvGrpSpPr/>
          <p:nvPr/>
        </p:nvGrpSpPr>
        <p:grpSpPr>
          <a:xfrm>
            <a:off x="2826447" y="2575005"/>
            <a:ext cx="423355" cy="369332"/>
            <a:chOff x="1086662" y="3002485"/>
            <a:chExt cx="423355" cy="36933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BEBD4CB-9A96-4E15-838F-203FAC5E4761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E584F99-9D5B-486E-A1AD-EFE11ADC1D85}"/>
                </a:ext>
              </a:extLst>
            </p:cNvPr>
            <p:cNvSpPr/>
            <p:nvPr/>
          </p:nvSpPr>
          <p:spPr>
            <a:xfrm>
              <a:off x="1086662" y="3002485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5998D0A-3476-4188-83F1-4259E1EF8D63}"/>
              </a:ext>
            </a:extLst>
          </p:cNvPr>
          <p:cNvSpPr/>
          <p:nvPr/>
        </p:nvSpPr>
        <p:spPr>
          <a:xfrm>
            <a:off x="2616883" y="3892293"/>
            <a:ext cx="909328" cy="947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29AB533-5FD6-426F-B3CE-FB59E052FB4F}"/>
              </a:ext>
            </a:extLst>
          </p:cNvPr>
          <p:cNvGrpSpPr/>
          <p:nvPr/>
        </p:nvGrpSpPr>
        <p:grpSpPr>
          <a:xfrm>
            <a:off x="2801274" y="4335511"/>
            <a:ext cx="561372" cy="369332"/>
            <a:chOff x="1053106" y="3002485"/>
            <a:chExt cx="561372" cy="369332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AC4E18-1D1A-464C-A723-6FC43A4713A2}"/>
                </a:ext>
              </a:extLst>
            </p:cNvPr>
            <p:cNvCxnSpPr/>
            <p:nvPr/>
          </p:nvCxnSpPr>
          <p:spPr>
            <a:xfrm>
              <a:off x="1124123" y="3026758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B419D3E-B435-4A07-AC17-0606DE6E553C}"/>
                </a:ext>
              </a:extLst>
            </p:cNvPr>
            <p:cNvSpPr/>
            <p:nvPr/>
          </p:nvSpPr>
          <p:spPr>
            <a:xfrm>
              <a:off x="1053106" y="3002485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3BD62A73-C124-424D-A64F-D7B950717252}"/>
              </a:ext>
            </a:extLst>
          </p:cNvPr>
          <p:cNvSpPr/>
          <p:nvPr/>
        </p:nvSpPr>
        <p:spPr>
          <a:xfrm>
            <a:off x="2888958" y="401175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DCCD4C-1B95-476D-B3E5-AEE294BDB190}"/>
              </a:ext>
            </a:extLst>
          </p:cNvPr>
          <p:cNvSpPr/>
          <p:nvPr/>
        </p:nvSpPr>
        <p:spPr>
          <a:xfrm>
            <a:off x="2888964" y="225125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98282D-6B6F-4C83-915A-FC17B43610CA}"/>
              </a:ext>
            </a:extLst>
          </p:cNvPr>
          <p:cNvCxnSpPr>
            <a:cxnSpLocks/>
          </p:cNvCxnSpPr>
          <p:nvPr/>
        </p:nvCxnSpPr>
        <p:spPr>
          <a:xfrm flipV="1">
            <a:off x="1908768" y="2787344"/>
            <a:ext cx="732019" cy="445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BE3392-0749-4FD6-AB1A-2DD1F307E15D}"/>
              </a:ext>
            </a:extLst>
          </p:cNvPr>
          <p:cNvCxnSpPr>
            <a:cxnSpLocks/>
          </p:cNvCxnSpPr>
          <p:nvPr/>
        </p:nvCxnSpPr>
        <p:spPr>
          <a:xfrm>
            <a:off x="1908768" y="3721896"/>
            <a:ext cx="767807" cy="4118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3CE163-27CE-41F7-9A1D-D590499E212C}"/>
              </a:ext>
            </a:extLst>
          </p:cNvPr>
          <p:cNvSpPr/>
          <p:nvPr/>
        </p:nvSpPr>
        <p:spPr>
          <a:xfrm>
            <a:off x="587870" y="1539467"/>
            <a:ext cx="7943387" cy="2334947"/>
          </a:xfrm>
          <a:prstGeom prst="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E520F83-C66A-426E-B5DE-4FCC124C36FF}"/>
              </a:ext>
            </a:extLst>
          </p:cNvPr>
          <p:cNvSpPr/>
          <p:nvPr/>
        </p:nvSpPr>
        <p:spPr>
          <a:xfrm>
            <a:off x="587870" y="3934557"/>
            <a:ext cx="7943387" cy="2334947"/>
          </a:xfrm>
          <a:prstGeom prst="rect">
            <a:avLst/>
          </a:prstGeom>
          <a:solidFill>
            <a:schemeClr val="bg1"/>
          </a:solidFill>
          <a:ln w="1905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4F005A9-E87D-4DA3-9C15-B3D01F277146}"/>
              </a:ext>
            </a:extLst>
          </p:cNvPr>
          <p:cNvGrpSpPr/>
          <p:nvPr/>
        </p:nvGrpSpPr>
        <p:grpSpPr>
          <a:xfrm>
            <a:off x="3481821" y="1694991"/>
            <a:ext cx="2072107" cy="2007823"/>
            <a:chOff x="3481821" y="1692653"/>
            <a:chExt cx="2072107" cy="200782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E20B219-E8A4-4464-A195-E23BDC59D71D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EA873DF-98ED-4520-A274-A2EBDF784271}"/>
                </a:ext>
              </a:extLst>
            </p:cNvPr>
            <p:cNvCxnSpPr/>
            <p:nvPr/>
          </p:nvCxnSpPr>
          <p:spPr>
            <a:xfrm>
              <a:off x="3737229" y="273121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E2FE6BC-0739-4F26-B3E0-BF4F27E19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5C47BF3-8B5A-4C18-BFD4-64964145D656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80470BA-9916-4AA9-8C0D-58868FDA631D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677FB8B-C14B-4BAE-9D0D-36517C6C1F9A}"/>
                </a:ext>
              </a:extLst>
            </p:cNvPr>
            <p:cNvCxnSpPr/>
            <p:nvPr/>
          </p:nvCxnSpPr>
          <p:spPr>
            <a:xfrm>
              <a:off x="4900008" y="216014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53251EF-1594-483F-8A95-A5717183862C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2230DC2-5DC7-4016-806A-F8BBA04C54E0}"/>
                </a:ext>
              </a:extLst>
            </p:cNvPr>
            <p:cNvCxnSpPr/>
            <p:nvPr/>
          </p:nvCxnSpPr>
          <p:spPr>
            <a:xfrm>
              <a:off x="4887391" y="3220011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ECC8237-AEFD-4D67-9DDD-FC56EA1D10BB}"/>
              </a:ext>
            </a:extLst>
          </p:cNvPr>
          <p:cNvGrpSpPr/>
          <p:nvPr/>
        </p:nvGrpSpPr>
        <p:grpSpPr>
          <a:xfrm>
            <a:off x="5782145" y="1694991"/>
            <a:ext cx="2072107" cy="2007823"/>
            <a:chOff x="5782145" y="1692653"/>
            <a:chExt cx="2072107" cy="2007823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9F04AD7-61FF-4D71-869B-27BE17FCA64F}"/>
                </a:ext>
              </a:extLst>
            </p:cNvPr>
            <p:cNvSpPr/>
            <p:nvPr/>
          </p:nvSpPr>
          <p:spPr>
            <a:xfrm>
              <a:off x="5782145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10BC2CA-91F9-4D74-9F44-4677B81545EC}"/>
                </a:ext>
              </a:extLst>
            </p:cNvPr>
            <p:cNvGrpSpPr/>
            <p:nvPr/>
          </p:nvGrpSpPr>
          <p:grpSpPr>
            <a:xfrm>
              <a:off x="6029053" y="2383188"/>
              <a:ext cx="394394" cy="369332"/>
              <a:chOff x="1115623" y="2678732"/>
              <a:chExt cx="394394" cy="36933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7C409CF-E368-499F-A5E1-C5FD6CC5B944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332E349-AF72-4F55-8344-C937C93E88B5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dirty="0">
                  <a:solidFill>
                    <a:srgbClr val="87BD31"/>
                  </a:solidFill>
                </a:endParaRP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F72D7E2-5A93-4CA4-A721-DE1A91E45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1781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0937066-DC21-4ED3-9CC6-D6DADE0B4179}"/>
                </a:ext>
              </a:extLst>
            </p:cNvPr>
            <p:cNvCxnSpPr>
              <a:cxnSpLocks/>
            </p:cNvCxnSpPr>
            <p:nvPr/>
          </p:nvCxnSpPr>
          <p:spPr>
            <a:xfrm>
              <a:off x="6631781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7174A5B-C7F3-440B-8DC2-46DE1BC1A1A6}"/>
                </a:ext>
              </a:extLst>
            </p:cNvPr>
            <p:cNvSpPr/>
            <p:nvPr/>
          </p:nvSpPr>
          <p:spPr>
            <a:xfrm>
              <a:off x="6944924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143A02C-8BF9-4A74-AC45-C7CEBCB18B30}"/>
                </a:ext>
              </a:extLst>
            </p:cNvPr>
            <p:cNvGrpSpPr/>
            <p:nvPr/>
          </p:nvGrpSpPr>
          <p:grpSpPr>
            <a:xfrm>
              <a:off x="7162871" y="2135871"/>
              <a:ext cx="423355" cy="369332"/>
              <a:chOff x="1086662" y="3002485"/>
              <a:chExt cx="423355" cy="369332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C52E989-3486-442D-AD2E-E0AB9B5EE3F0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728958C-EEAA-449B-866F-D190EA2397A1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dirty="0">
                  <a:solidFill>
                    <a:srgbClr val="87BD31"/>
                  </a:solidFill>
                </a:endParaRPr>
              </a:p>
            </p:txBody>
          </p:sp>
        </p:grp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72ED9CE-5B3B-43AD-B51F-79D17E97CD00}"/>
                </a:ext>
              </a:extLst>
            </p:cNvPr>
            <p:cNvSpPr/>
            <p:nvPr/>
          </p:nvSpPr>
          <p:spPr>
            <a:xfrm>
              <a:off x="6932307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75C23B0-26E7-48FB-B64A-BC3047EB071A}"/>
                </a:ext>
              </a:extLst>
            </p:cNvPr>
            <p:cNvCxnSpPr/>
            <p:nvPr/>
          </p:nvCxnSpPr>
          <p:spPr>
            <a:xfrm>
              <a:off x="7187715" y="3220011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9403376-B0A1-4355-BAF4-BB5819677A59}"/>
                </a:ext>
              </a:extLst>
            </p:cNvPr>
            <p:cNvSpPr/>
            <p:nvPr/>
          </p:nvSpPr>
          <p:spPr>
            <a:xfrm>
              <a:off x="7225388" y="181211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dirty="0">
                <a:solidFill>
                  <a:srgbClr val="87BD31"/>
                </a:solidFill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EF0CF4D-B028-444B-B9E0-186399E2DF03}"/>
              </a:ext>
            </a:extLst>
          </p:cNvPr>
          <p:cNvGrpSpPr/>
          <p:nvPr/>
        </p:nvGrpSpPr>
        <p:grpSpPr>
          <a:xfrm>
            <a:off x="3439187" y="4105956"/>
            <a:ext cx="2072107" cy="2007823"/>
            <a:chOff x="3481821" y="1692653"/>
            <a:chExt cx="2072107" cy="2007823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18F1FA3-07E7-47DE-B11E-20E62DF5BE71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95F5C58-C1FC-4ADE-835C-A818E6E0D422}"/>
                </a:ext>
              </a:extLst>
            </p:cNvPr>
            <p:cNvCxnSpPr/>
            <p:nvPr/>
          </p:nvCxnSpPr>
          <p:spPr>
            <a:xfrm>
              <a:off x="3737229" y="273121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896250-413C-4995-B2A5-92E67CF83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DD65DBB-F013-4897-ADED-C535A22B31F8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B17B212-1770-4C80-A628-2A5421378E38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0587133-A09C-4DB0-8C5E-B0544A30F3F2}"/>
                </a:ext>
              </a:extLst>
            </p:cNvPr>
            <p:cNvCxnSpPr/>
            <p:nvPr/>
          </p:nvCxnSpPr>
          <p:spPr>
            <a:xfrm>
              <a:off x="4900008" y="2160144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5C8C053-7846-4327-9922-63CD4AFD72C4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864855C-CD76-4A85-8D7C-645F69B07B2A}"/>
                </a:ext>
              </a:extLst>
            </p:cNvPr>
            <p:cNvCxnSpPr/>
            <p:nvPr/>
          </p:nvCxnSpPr>
          <p:spPr>
            <a:xfrm>
              <a:off x="4887391" y="3220011"/>
              <a:ext cx="3858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87871" y="113807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Use the part–whole model to partition the fractions.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639F7E1-E01D-4B47-B2E6-6B4537C772C9}"/>
              </a:ext>
            </a:extLst>
          </p:cNvPr>
          <p:cNvGrpSpPr/>
          <p:nvPr/>
        </p:nvGrpSpPr>
        <p:grpSpPr>
          <a:xfrm>
            <a:off x="3481821" y="1692653"/>
            <a:ext cx="2072107" cy="2007823"/>
            <a:chOff x="3481821" y="1692653"/>
            <a:chExt cx="2072107" cy="20078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23FD356-92D5-4E92-A4BE-E7BE9B8C3E56}"/>
                </a:ext>
              </a:extLst>
            </p:cNvPr>
            <p:cNvSpPr/>
            <p:nvPr/>
          </p:nvSpPr>
          <p:spPr>
            <a:xfrm>
              <a:off x="3481821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9F9E21E-D470-4C5C-8506-AA1A4EACF993}"/>
                </a:ext>
              </a:extLst>
            </p:cNvPr>
            <p:cNvGrpSpPr/>
            <p:nvPr/>
          </p:nvGrpSpPr>
          <p:grpSpPr>
            <a:xfrm>
              <a:off x="3666212" y="2383188"/>
              <a:ext cx="561372" cy="693085"/>
              <a:chOff x="1053106" y="2678732"/>
              <a:chExt cx="561372" cy="69308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43158A4-273D-42D8-BAFE-AEB5712737AC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AEF910B-7C86-4C5B-A3BF-849D49D96E5A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5A564E9-C0AF-470C-A13D-E12293BC772D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53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60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98282D-6B6F-4C83-915A-FC17B4361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457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BE3392-0749-4FD6-AB1A-2DD1F307E15D}"/>
                </a:ext>
              </a:extLst>
            </p:cNvPr>
            <p:cNvCxnSpPr>
              <a:cxnSpLocks/>
            </p:cNvCxnSpPr>
            <p:nvPr/>
          </p:nvCxnSpPr>
          <p:spPr>
            <a:xfrm>
              <a:off x="4331457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D97C1F3-2908-4BEF-8AC0-8BA7E9DE149A}"/>
                </a:ext>
              </a:extLst>
            </p:cNvPr>
            <p:cNvSpPr/>
            <p:nvPr/>
          </p:nvSpPr>
          <p:spPr>
            <a:xfrm>
              <a:off x="4644600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B6FE9C8-9750-4B60-B1EF-0CF0692CEFD3}"/>
                </a:ext>
              </a:extLst>
            </p:cNvPr>
            <p:cNvGrpSpPr/>
            <p:nvPr/>
          </p:nvGrpSpPr>
          <p:grpSpPr>
            <a:xfrm>
              <a:off x="4862547" y="2135871"/>
              <a:ext cx="423355" cy="369332"/>
              <a:chOff x="1086662" y="3002485"/>
              <a:chExt cx="423355" cy="369332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BEBD4CB-9A96-4E15-838F-203FAC5E4761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E584F99-9D5B-486E-A1AD-EFE11ADC1D85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5998D0A-3476-4188-83F1-4259E1EF8D63}"/>
                </a:ext>
              </a:extLst>
            </p:cNvPr>
            <p:cNvSpPr/>
            <p:nvPr/>
          </p:nvSpPr>
          <p:spPr>
            <a:xfrm>
              <a:off x="4631983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29AB533-5FD6-426F-B3CE-FB59E052FB4F}"/>
                </a:ext>
              </a:extLst>
            </p:cNvPr>
            <p:cNvGrpSpPr/>
            <p:nvPr/>
          </p:nvGrpSpPr>
          <p:grpSpPr>
            <a:xfrm>
              <a:off x="4816374" y="3195738"/>
              <a:ext cx="561372" cy="369332"/>
              <a:chOff x="1053106" y="3002485"/>
              <a:chExt cx="561372" cy="36933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DAC4E18-1D1A-464C-A723-6FC43A4713A2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B419D3E-B435-4A07-AC17-0606DE6E553C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BD62A73-C124-424D-A64F-D7B950717252}"/>
                </a:ext>
              </a:extLst>
            </p:cNvPr>
            <p:cNvSpPr/>
            <p:nvPr/>
          </p:nvSpPr>
          <p:spPr>
            <a:xfrm>
              <a:off x="4904058" y="2871985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8DCCD4C-1B95-476D-B3E5-AEE294BDB190}"/>
                </a:ext>
              </a:extLst>
            </p:cNvPr>
            <p:cNvSpPr/>
            <p:nvPr/>
          </p:nvSpPr>
          <p:spPr>
            <a:xfrm>
              <a:off x="4925064" y="181211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6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BA2E4BC-44CF-4C5F-BF0B-00D0F3191EC1}"/>
              </a:ext>
            </a:extLst>
          </p:cNvPr>
          <p:cNvSpPr/>
          <p:nvPr/>
        </p:nvSpPr>
        <p:spPr>
          <a:xfrm>
            <a:off x="587871" y="4089070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winkl" pitchFamily="2" charset="0"/>
              </a:rPr>
              <a:t>b) 41 hundredths 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D8D594-8DEF-4DF3-BFF0-8C4D0A9BBD34}"/>
              </a:ext>
            </a:extLst>
          </p:cNvPr>
          <p:cNvGrpSpPr/>
          <p:nvPr/>
        </p:nvGrpSpPr>
        <p:grpSpPr>
          <a:xfrm>
            <a:off x="5782145" y="1692653"/>
            <a:ext cx="2072107" cy="2007823"/>
            <a:chOff x="5782145" y="1692653"/>
            <a:chExt cx="2072107" cy="200782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084C659-6D64-4AD4-8621-A8E83BEADFE4}"/>
                </a:ext>
              </a:extLst>
            </p:cNvPr>
            <p:cNvSpPr/>
            <p:nvPr/>
          </p:nvSpPr>
          <p:spPr>
            <a:xfrm>
              <a:off x="5782145" y="226372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CD1BAAB-6A76-4F50-9D0F-8A543729239D}"/>
                </a:ext>
              </a:extLst>
            </p:cNvPr>
            <p:cNvGrpSpPr/>
            <p:nvPr/>
          </p:nvGrpSpPr>
          <p:grpSpPr>
            <a:xfrm>
              <a:off x="5966536" y="2383188"/>
              <a:ext cx="574196" cy="693085"/>
              <a:chOff x="1053106" y="2678732"/>
              <a:chExt cx="574196" cy="69308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DDBF48C-BCC6-4A4C-95F6-CB7F34ECADE0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034248-810B-4983-8EFD-E5E560AA22FD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699139E-5BDF-475D-ABA3-AF4D84D23893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60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60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B9323B-A734-4479-820F-2242AA7D8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1781" y="2052049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1D0C48-8D19-4EF8-BB4D-273E28805FBD}"/>
                </a:ext>
              </a:extLst>
            </p:cNvPr>
            <p:cNvCxnSpPr>
              <a:cxnSpLocks/>
            </p:cNvCxnSpPr>
            <p:nvPr/>
          </p:nvCxnSpPr>
          <p:spPr>
            <a:xfrm>
              <a:off x="6631781" y="2986601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228C474-1987-4710-919D-A1DF5144487A}"/>
                </a:ext>
              </a:extLst>
            </p:cNvPr>
            <p:cNvSpPr/>
            <p:nvPr/>
          </p:nvSpPr>
          <p:spPr>
            <a:xfrm>
              <a:off x="6944924" y="1692653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8708B90-877F-46B4-A36E-246CF42FBDDC}"/>
                </a:ext>
              </a:extLst>
            </p:cNvPr>
            <p:cNvGrpSpPr/>
            <p:nvPr/>
          </p:nvGrpSpPr>
          <p:grpSpPr>
            <a:xfrm>
              <a:off x="7162871" y="2135871"/>
              <a:ext cx="426720" cy="369332"/>
              <a:chOff x="1086662" y="3002485"/>
              <a:chExt cx="426720" cy="36933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FE0B97C-562A-4BB7-908A-EC0803A42673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7C6EE5D-9F76-412A-B852-6B434C2D1215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426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3EB8EEC-5A9E-44D5-B44F-F96947AFC18A}"/>
                </a:ext>
              </a:extLst>
            </p:cNvPr>
            <p:cNvSpPr/>
            <p:nvPr/>
          </p:nvSpPr>
          <p:spPr>
            <a:xfrm>
              <a:off x="6932307" y="2752520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B72965C-6CB6-42A0-9538-29C6EAFEE36D}"/>
                </a:ext>
              </a:extLst>
            </p:cNvPr>
            <p:cNvGrpSpPr/>
            <p:nvPr/>
          </p:nvGrpSpPr>
          <p:grpSpPr>
            <a:xfrm>
              <a:off x="7116698" y="3195738"/>
              <a:ext cx="574196" cy="369332"/>
              <a:chOff x="1053106" y="3002485"/>
              <a:chExt cx="574196" cy="369332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A5263CF-50C2-4624-B747-7F36BA1719AB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FC2507-E9EB-4912-8BD2-F071076192D8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3C9B78-363B-4FBA-A28B-63C5C42F7824}"/>
                </a:ext>
              </a:extLst>
            </p:cNvPr>
            <p:cNvSpPr/>
            <p:nvPr/>
          </p:nvSpPr>
          <p:spPr>
            <a:xfrm>
              <a:off x="7185528" y="2871985"/>
              <a:ext cx="460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60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143EBD-BD9E-42EB-B623-182B82600D72}"/>
                </a:ext>
              </a:extLst>
            </p:cNvPr>
            <p:cNvSpPr/>
            <p:nvPr/>
          </p:nvSpPr>
          <p:spPr>
            <a:xfrm>
              <a:off x="7225388" y="1812118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457603-D7A7-44DE-9A96-5567EB359243}"/>
              </a:ext>
            </a:extLst>
          </p:cNvPr>
          <p:cNvGrpSpPr/>
          <p:nvPr/>
        </p:nvGrpSpPr>
        <p:grpSpPr>
          <a:xfrm>
            <a:off x="3439187" y="4105964"/>
            <a:ext cx="2072107" cy="2007823"/>
            <a:chOff x="3439187" y="4105964"/>
            <a:chExt cx="2072107" cy="200782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F9FEAB3-BBD3-48B6-BB52-E716BA1148C3}"/>
                </a:ext>
              </a:extLst>
            </p:cNvPr>
            <p:cNvSpPr/>
            <p:nvPr/>
          </p:nvSpPr>
          <p:spPr>
            <a:xfrm>
              <a:off x="3439187" y="4677034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FC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731433-F08E-4532-B6AB-C8CF5CA192EF}"/>
                </a:ext>
              </a:extLst>
            </p:cNvPr>
            <p:cNvGrpSpPr/>
            <p:nvPr/>
          </p:nvGrpSpPr>
          <p:grpSpPr>
            <a:xfrm>
              <a:off x="3623578" y="4796499"/>
              <a:ext cx="574196" cy="693085"/>
              <a:chOff x="1053106" y="2678732"/>
              <a:chExt cx="574196" cy="69308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C3B6F6-0944-4D86-A63B-FF6379168C03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5502B3A-B932-4CAA-98E8-DBD1CD43C9DA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295DD2A-CC0C-4F08-880E-6892E28E84A9}"/>
                  </a:ext>
                </a:extLst>
              </p:cNvPr>
              <p:cNvSpPr/>
              <p:nvPr/>
            </p:nvSpPr>
            <p:spPr>
              <a:xfrm>
                <a:off x="1115623" y="2678732"/>
                <a:ext cx="4138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41</a:t>
                </a:r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A350AB1-ECDD-4ACA-B14E-5B48A822C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823" y="4465360"/>
              <a:ext cx="732019" cy="44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1432BEC-7BC1-47A9-9446-26BA9BF21DE5}"/>
                </a:ext>
              </a:extLst>
            </p:cNvPr>
            <p:cNvCxnSpPr>
              <a:cxnSpLocks/>
            </p:cNvCxnSpPr>
            <p:nvPr/>
          </p:nvCxnSpPr>
          <p:spPr>
            <a:xfrm>
              <a:off x="4288823" y="5399912"/>
              <a:ext cx="767807" cy="411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6896165-7E44-4450-8A96-855877C07527}"/>
                </a:ext>
              </a:extLst>
            </p:cNvPr>
            <p:cNvSpPr/>
            <p:nvPr/>
          </p:nvSpPr>
          <p:spPr>
            <a:xfrm>
              <a:off x="4601966" y="4105964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FC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BD31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3656082-D382-4A59-9A56-D6C28D586548}"/>
                </a:ext>
              </a:extLst>
            </p:cNvPr>
            <p:cNvGrpSpPr/>
            <p:nvPr/>
          </p:nvGrpSpPr>
          <p:grpSpPr>
            <a:xfrm>
              <a:off x="4819913" y="4549182"/>
              <a:ext cx="426720" cy="369332"/>
              <a:chOff x="1086662" y="3002485"/>
              <a:chExt cx="426720" cy="369332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510F8F6-6B2A-4EB4-B140-E4CB552F0C23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3A05C7C-3ED1-454F-B543-28F9523D7E10}"/>
                  </a:ext>
                </a:extLst>
              </p:cNvPr>
              <p:cNvSpPr/>
              <p:nvPr/>
            </p:nvSpPr>
            <p:spPr>
              <a:xfrm>
                <a:off x="1086662" y="3002485"/>
                <a:ext cx="426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7D4A7B7-F2B9-4A4A-9796-FC352CD9C870}"/>
                </a:ext>
              </a:extLst>
            </p:cNvPr>
            <p:cNvSpPr/>
            <p:nvPr/>
          </p:nvSpPr>
          <p:spPr>
            <a:xfrm>
              <a:off x="4589349" y="5165831"/>
              <a:ext cx="909328" cy="947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FC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2A7509B-277A-4E0A-8A1C-AF63A6C6E2CA}"/>
                </a:ext>
              </a:extLst>
            </p:cNvPr>
            <p:cNvGrpSpPr/>
            <p:nvPr/>
          </p:nvGrpSpPr>
          <p:grpSpPr>
            <a:xfrm>
              <a:off x="4773740" y="5609049"/>
              <a:ext cx="574196" cy="369332"/>
              <a:chOff x="1053106" y="3002485"/>
              <a:chExt cx="574196" cy="369332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42E6AB5-F5D4-44EB-B4AB-EF07B9B5A6AE}"/>
                  </a:ext>
                </a:extLst>
              </p:cNvPr>
              <p:cNvCxnSpPr/>
              <p:nvPr/>
            </p:nvCxnSpPr>
            <p:spPr>
              <a:xfrm>
                <a:off x="1124123" y="3026758"/>
                <a:ext cx="3858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257BB62-9A31-41AB-882F-64325CDA333D}"/>
                  </a:ext>
                </a:extLst>
              </p:cNvPr>
              <p:cNvSpPr/>
              <p:nvPr/>
            </p:nvSpPr>
            <p:spPr>
              <a:xfrm>
                <a:off x="1053106" y="3002485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843A2B9-F9F7-43E2-BA32-0D5771FBAD11}"/>
                </a:ext>
              </a:extLst>
            </p:cNvPr>
            <p:cNvSpPr/>
            <p:nvPr/>
          </p:nvSpPr>
          <p:spPr>
            <a:xfrm>
              <a:off x="4861424" y="5285296"/>
              <a:ext cx="279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544282B-CF13-4F66-B572-AA7EE7F675A8}"/>
                </a:ext>
              </a:extLst>
            </p:cNvPr>
            <p:cNvSpPr/>
            <p:nvPr/>
          </p:nvSpPr>
          <p:spPr>
            <a:xfrm>
              <a:off x="4882430" y="4225429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87BD31"/>
                  </a:solidFill>
                </a:rPr>
                <a:t>4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F5EB72C-B096-4D55-979E-377EA1212FFB}"/>
              </a:ext>
            </a:extLst>
          </p:cNvPr>
          <p:cNvSpPr/>
          <p:nvPr/>
        </p:nvSpPr>
        <p:spPr>
          <a:xfrm>
            <a:off x="587871" y="1703407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winkl" pitchFamily="2" charset="0"/>
              </a:rPr>
              <a:t>a) 60 hundredths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261573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Tenths and Hundredths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4466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09C4E9-064D-4EC6-B5D5-3D33557109B2}"/>
              </a:ext>
            </a:extLst>
          </p:cNvPr>
          <p:cNvSpPr txBox="1"/>
          <p:nvPr/>
        </p:nvSpPr>
        <p:spPr>
          <a:xfrm>
            <a:off x="635081" y="1232343"/>
            <a:ext cx="3621233" cy="857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Mandeep is explaining what this grid shows. Is she correct? Explain your answer.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A3DCD497-C89C-4AE4-984B-0A88C7D50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754991"/>
              </p:ext>
            </p:extLst>
          </p:nvPr>
        </p:nvGraphicFramePr>
        <p:xfrm>
          <a:off x="628251" y="2189056"/>
          <a:ext cx="377597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597">
                  <a:extLst>
                    <a:ext uri="{9D8B030D-6E8A-4147-A177-3AD203B41FA5}">
                      <a16:colId xmlns:a16="http://schemas.microsoft.com/office/drawing/2014/main" val="321779177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961543419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678873722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018177096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363843635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175252649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635306594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835721424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1834826760"/>
                    </a:ext>
                  </a:extLst>
                </a:gridCol>
                <a:gridCol w="377597">
                  <a:extLst>
                    <a:ext uri="{9D8B030D-6E8A-4147-A177-3AD203B41FA5}">
                      <a16:colId xmlns:a16="http://schemas.microsoft.com/office/drawing/2014/main" val="3086980658"/>
                    </a:ext>
                  </a:extLst>
                </a:gridCol>
              </a:tblGrid>
              <a:tr h="2953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23780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4809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6900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53753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814382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52183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08372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3248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0996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C9D30694-89E7-476B-96AB-4E53053B42B4}"/>
              </a:ext>
            </a:extLst>
          </p:cNvPr>
          <p:cNvGrpSpPr/>
          <p:nvPr/>
        </p:nvGrpSpPr>
        <p:grpSpPr>
          <a:xfrm>
            <a:off x="4470880" y="1061255"/>
            <a:ext cx="2928257" cy="1118971"/>
            <a:chOff x="4470880" y="1061255"/>
            <a:chExt cx="2928257" cy="1118971"/>
          </a:xfrm>
        </p:grpSpPr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3B7A4945-BB9D-471C-81CD-C788E53B7228}"/>
                </a:ext>
              </a:extLst>
            </p:cNvPr>
            <p:cNvSpPr/>
            <p:nvPr/>
          </p:nvSpPr>
          <p:spPr>
            <a:xfrm>
              <a:off x="4470880" y="1061255"/>
              <a:ext cx="2928257" cy="1118971"/>
            </a:xfrm>
            <a:prstGeom prst="wedgeRectCallout">
              <a:avLst>
                <a:gd name="adj1" fmla="val 33814"/>
                <a:gd name="adj2" fmla="val 7806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There are two rows and 3 extra squares shaded which represents    .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B42EB0-C253-43CE-B8D6-CE8C74F6D90B}"/>
                </a:ext>
              </a:extLst>
            </p:cNvPr>
            <p:cNvSpPr/>
            <p:nvPr/>
          </p:nvSpPr>
          <p:spPr>
            <a:xfrm>
              <a:off x="6586524" y="1686615"/>
              <a:ext cx="4537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/>
                <a:t>23</a:t>
              </a:r>
            </a:p>
            <a:p>
              <a:r>
                <a:rPr lang="en-GB" sz="1200" dirty="0"/>
                <a:t>10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0AC58F-E60E-4F4F-B0A2-56B235B5E443}"/>
                </a:ext>
              </a:extLst>
            </p:cNvPr>
            <p:cNvCxnSpPr/>
            <p:nvPr/>
          </p:nvCxnSpPr>
          <p:spPr>
            <a:xfrm>
              <a:off x="6658018" y="1917447"/>
              <a:ext cx="19124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927591-2B09-4A82-BDCA-7FD43E63C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1"/>
          <a:stretch/>
        </p:blipFill>
        <p:spPr>
          <a:xfrm flipH="1">
            <a:off x="6368629" y="2090056"/>
            <a:ext cx="2276808" cy="43107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D753608-F50C-4410-8BFE-EB6F486775D3}"/>
              </a:ext>
            </a:extLst>
          </p:cNvPr>
          <p:cNvGrpSpPr/>
          <p:nvPr/>
        </p:nvGrpSpPr>
        <p:grpSpPr>
          <a:xfrm>
            <a:off x="447428" y="3859889"/>
            <a:ext cx="5223529" cy="1340369"/>
            <a:chOff x="3530839" y="3692109"/>
            <a:chExt cx="5223529" cy="13403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0759F6-DFE1-4E7C-891E-6EDA658C923F}"/>
                </a:ext>
              </a:extLst>
            </p:cNvPr>
            <p:cNvSpPr/>
            <p:nvPr/>
          </p:nvSpPr>
          <p:spPr>
            <a:xfrm>
              <a:off x="3530839" y="3692109"/>
              <a:ext cx="5223529" cy="1338828"/>
            </a:xfrm>
            <a:prstGeom prst="rect">
              <a:avLst/>
            </a:prstGeom>
            <a:solidFill>
              <a:srgbClr val="8FC13E"/>
            </a:solidFill>
            <a:ln w="19050">
              <a:solidFill>
                <a:srgbClr val="8FC13E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/>
                <a:t>Mandeep is incorrect. There are 23 shaded squares but it does not represent    , it represents 23 hundredths. This would be written as    .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75F749-DA7A-4476-B14C-E6E78E43D343}"/>
                </a:ext>
              </a:extLst>
            </p:cNvPr>
            <p:cNvSpPr/>
            <p:nvPr/>
          </p:nvSpPr>
          <p:spPr>
            <a:xfrm>
              <a:off x="6877506" y="4172923"/>
              <a:ext cx="4537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/>
                <a:t>23</a:t>
              </a:r>
            </a:p>
            <a:p>
              <a:r>
                <a:rPr lang="en-GB" sz="1200" dirty="0"/>
                <a:t>10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0AB5E9-71EF-4C8D-993F-39B296A41151}"/>
                </a:ext>
              </a:extLst>
            </p:cNvPr>
            <p:cNvCxnSpPr/>
            <p:nvPr/>
          </p:nvCxnSpPr>
          <p:spPr>
            <a:xfrm>
              <a:off x="6952896" y="4408251"/>
              <a:ext cx="19124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5BCA88-130C-4FEE-9213-B6B9EF95AE72}"/>
                </a:ext>
              </a:extLst>
            </p:cNvPr>
            <p:cNvSpPr/>
            <p:nvPr/>
          </p:nvSpPr>
          <p:spPr>
            <a:xfrm>
              <a:off x="7653827" y="4570813"/>
              <a:ext cx="4537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23</a:t>
              </a:r>
            </a:p>
            <a:p>
              <a:pPr algn="ctr"/>
              <a:r>
                <a:rPr lang="en-GB" sz="1200" dirty="0"/>
                <a:t>100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F3E4EF-AC31-4141-AE05-9E6F3325F6EE}"/>
                </a:ext>
              </a:extLst>
            </p:cNvPr>
            <p:cNvCxnSpPr/>
            <p:nvPr/>
          </p:nvCxnSpPr>
          <p:spPr>
            <a:xfrm>
              <a:off x="7776924" y="4806141"/>
              <a:ext cx="19124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128</TotalTime>
  <Words>537</Words>
  <Application>Microsoft Office PowerPoint</Application>
  <PresentationFormat>On-screen Show (4:3)</PresentationFormat>
  <Paragraphs>194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 Math</vt:lpstr>
      <vt:lpstr>Calibri</vt:lpstr>
      <vt:lpstr>Times New Roman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Aamina Rammah</dc:creator>
  <cp:lastModifiedBy>Victoria Lillington</cp:lastModifiedBy>
  <cp:revision>36</cp:revision>
  <dcterms:created xsi:type="dcterms:W3CDTF">2020-02-12T10:00:43Z</dcterms:created>
  <dcterms:modified xsi:type="dcterms:W3CDTF">2020-03-18T20:39:58Z</dcterms:modified>
</cp:coreProperties>
</file>