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8" r:id="rId3"/>
    <p:sldId id="279" r:id="rId4"/>
    <p:sldId id="289" r:id="rId5"/>
    <p:sldId id="282" r:id="rId6"/>
    <p:sldId id="294" r:id="rId7"/>
    <p:sldId id="296" r:id="rId8"/>
    <p:sldId id="29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mbria Math" panose="02040503050406030204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634"/>
    <a:srgbClr val="8FC13E"/>
    <a:srgbClr val="E3BF5B"/>
    <a:srgbClr val="61B7B3"/>
    <a:srgbClr val="C0A350"/>
    <a:srgbClr val="4A8F8C"/>
    <a:srgbClr val="7ABC32"/>
    <a:srgbClr val="4EB2E5"/>
    <a:srgbClr val="0079C3"/>
    <a:srgbClr val="87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58" y="9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hite-rose-maths-resources/year-4-white-rose-maths-resources-key-stage-1-year-1-year-2/spring-block-4-decimals-year-4-white-rose-maths-supporting-resources-key-stage-1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hite-rose-maths-resources/year-4-white-rose-maths-resources-key-stage-1-year-1-year-2/spring-block-4-decimals-year-4-white-rose-maths-supporting-resources-key-stage-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Recognise and write decimal equivalents of any number of tenths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or hundredths. 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63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2457037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60951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Twinkl" pitchFamily="50" charset="0"/>
              </a:rPr>
              <a:t>Complete this table</a:t>
            </a:r>
            <a:r>
              <a:rPr lang="en-US" dirty="0"/>
              <a:t>:</a:t>
            </a:r>
            <a:endParaRPr lang="en-GB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26095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A6E8CC-04FF-4C2C-AD7B-AE3298F951DE}"/>
              </a:ext>
            </a:extLst>
          </p:cNvPr>
          <p:cNvSpPr/>
          <p:nvPr/>
        </p:nvSpPr>
        <p:spPr>
          <a:xfrm>
            <a:off x="1971309" y="1862656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winkl" pitchFamily="50" charset="0"/>
              </a:rPr>
              <a:t>Representation</a:t>
            </a:r>
            <a:endParaRPr lang="en-GB" b="1" dirty="0">
              <a:latin typeface="Twinkl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6B3E18-EB60-424F-BD10-1EF4116004F6}"/>
              </a:ext>
            </a:extLst>
          </p:cNvPr>
          <p:cNvCxnSpPr>
            <a:cxnSpLocks/>
          </p:cNvCxnSpPr>
          <p:nvPr/>
        </p:nvCxnSpPr>
        <p:spPr>
          <a:xfrm>
            <a:off x="5289163" y="1766923"/>
            <a:ext cx="0" cy="4281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C2E308-EA9F-4E4A-9646-8CC394DAC35A}"/>
              </a:ext>
            </a:extLst>
          </p:cNvPr>
          <p:cNvCxnSpPr>
            <a:cxnSpLocks/>
          </p:cNvCxnSpPr>
          <p:nvPr/>
        </p:nvCxnSpPr>
        <p:spPr>
          <a:xfrm>
            <a:off x="6925016" y="1766923"/>
            <a:ext cx="0" cy="4281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5CEA4-0061-458B-8C7F-EB711BB59D66}"/>
              </a:ext>
            </a:extLst>
          </p:cNvPr>
          <p:cNvSpPr/>
          <p:nvPr/>
        </p:nvSpPr>
        <p:spPr>
          <a:xfrm>
            <a:off x="5589963" y="186265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winkl" pitchFamily="50" charset="0"/>
              </a:rPr>
              <a:t>Decimal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202CA-64E2-4B71-8F1C-E1F6A80F82A3}"/>
              </a:ext>
            </a:extLst>
          </p:cNvPr>
          <p:cNvSpPr/>
          <p:nvPr/>
        </p:nvSpPr>
        <p:spPr>
          <a:xfrm>
            <a:off x="7222553" y="1862656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winkl" pitchFamily="50" charset="0"/>
              </a:rPr>
              <a:t>Fraction</a:t>
            </a:r>
            <a:endParaRPr lang="en-GB" b="1" dirty="0">
              <a:latin typeface="Twinkl" pitchFamily="50" charset="0"/>
            </a:endParaRP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F6DDCA40-241B-4C87-A370-5CCC12EB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97286"/>
              </p:ext>
            </p:extLst>
          </p:nvPr>
        </p:nvGraphicFramePr>
        <p:xfrm>
          <a:off x="890136" y="2374236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EEEAEB6-9E25-4640-A4F8-1DA0163BC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2951"/>
              </p:ext>
            </p:extLst>
          </p:nvPr>
        </p:nvGraphicFramePr>
        <p:xfrm>
          <a:off x="890136" y="2772027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294F78-CBF8-4A7C-9DD8-D76ABE495512}"/>
              </a:ext>
            </a:extLst>
          </p:cNvPr>
          <p:cNvCxnSpPr>
            <a:cxnSpLocks/>
          </p:cNvCxnSpPr>
          <p:nvPr/>
        </p:nvCxnSpPr>
        <p:spPr>
          <a:xfrm flipH="1">
            <a:off x="536705" y="3225305"/>
            <a:ext cx="80591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B574E9-A1F0-4FE9-A399-33BCEF096258}"/>
              </a:ext>
            </a:extLst>
          </p:cNvPr>
          <p:cNvCxnSpPr>
            <a:cxnSpLocks/>
          </p:cNvCxnSpPr>
          <p:nvPr/>
        </p:nvCxnSpPr>
        <p:spPr>
          <a:xfrm flipH="1">
            <a:off x="536705" y="2277865"/>
            <a:ext cx="80591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E6435D-E167-4908-9114-0AA8D000BAF0}"/>
              </a:ext>
            </a:extLst>
          </p:cNvPr>
          <p:cNvCxnSpPr>
            <a:cxnSpLocks/>
          </p:cNvCxnSpPr>
          <p:nvPr/>
        </p:nvCxnSpPr>
        <p:spPr>
          <a:xfrm flipH="1">
            <a:off x="536705" y="4156483"/>
            <a:ext cx="80591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56F14C-3B44-40B5-9F8B-2DC13BB1988F}"/>
              </a:ext>
            </a:extLst>
          </p:cNvPr>
          <p:cNvCxnSpPr>
            <a:cxnSpLocks/>
          </p:cNvCxnSpPr>
          <p:nvPr/>
        </p:nvCxnSpPr>
        <p:spPr>
          <a:xfrm flipH="1">
            <a:off x="536705" y="5104438"/>
            <a:ext cx="80591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087D286-3BA0-40ED-8343-43BE7A44A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39723"/>
              </p:ext>
            </p:extLst>
          </p:nvPr>
        </p:nvGraphicFramePr>
        <p:xfrm>
          <a:off x="898604" y="3314751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CA8E8D96-4E8D-42DD-A063-C65DD0E07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55300"/>
              </p:ext>
            </p:extLst>
          </p:nvPr>
        </p:nvGraphicFramePr>
        <p:xfrm>
          <a:off x="898604" y="3718055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B6E685A3-8ADE-4874-8E93-10EB877A3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43249"/>
              </p:ext>
            </p:extLst>
          </p:nvPr>
        </p:nvGraphicFramePr>
        <p:xfrm>
          <a:off x="898604" y="4245900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B2EDA45B-64D1-4C2A-AB78-A8813803D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09063"/>
              </p:ext>
            </p:extLst>
          </p:nvPr>
        </p:nvGraphicFramePr>
        <p:xfrm>
          <a:off x="898604" y="4649204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44ACF1B3-55BA-475A-9277-3C5614A21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73289"/>
              </p:ext>
            </p:extLst>
          </p:nvPr>
        </p:nvGraphicFramePr>
        <p:xfrm>
          <a:off x="898604" y="5197901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0ADC677-5821-46C1-8004-07315D232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40394"/>
              </p:ext>
            </p:extLst>
          </p:nvPr>
        </p:nvGraphicFramePr>
        <p:xfrm>
          <a:off x="898604" y="5601205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DE9862E-36EC-455C-BAED-B4F14DC4D3BA}"/>
              </a:ext>
            </a:extLst>
          </p:cNvPr>
          <p:cNvSpPr/>
          <p:nvPr/>
        </p:nvSpPr>
        <p:spPr>
          <a:xfrm>
            <a:off x="5885601" y="25401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winkl" pitchFamily="50" charset="0"/>
              </a:rPr>
              <a:t>1.1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895EF6-8B75-4869-9521-BCE11DE706E7}"/>
              </a:ext>
            </a:extLst>
          </p:cNvPr>
          <p:cNvSpPr/>
          <p:nvPr/>
        </p:nvSpPr>
        <p:spPr>
          <a:xfrm>
            <a:off x="5868770" y="3479097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winkl" pitchFamily="50" charset="0"/>
              </a:rPr>
              <a:t>1.2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0C3901-CA90-488A-99D7-176812867FF8}"/>
              </a:ext>
            </a:extLst>
          </p:cNvPr>
          <p:cNvGrpSpPr/>
          <p:nvPr/>
        </p:nvGrpSpPr>
        <p:grpSpPr>
          <a:xfrm>
            <a:off x="7551167" y="2414266"/>
            <a:ext cx="417102" cy="646331"/>
            <a:chOff x="7551167" y="2414266"/>
            <a:chExt cx="417102" cy="64633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ECEE04C-9A86-49B3-9C4E-FEF532DD551A}"/>
                </a:ext>
              </a:extLst>
            </p:cNvPr>
            <p:cNvSpPr/>
            <p:nvPr/>
          </p:nvSpPr>
          <p:spPr>
            <a:xfrm>
              <a:off x="7551167" y="2414266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winkl" pitchFamily="50" charset="0"/>
                </a:rPr>
                <a:t>11</a:t>
              </a:r>
              <a:br>
                <a:rPr lang="en-US" dirty="0">
                  <a:latin typeface="Twinkl" pitchFamily="50" charset="0"/>
                </a:rPr>
              </a:br>
              <a:r>
                <a:rPr lang="en-US" dirty="0">
                  <a:latin typeface="Twinkl" pitchFamily="50" charset="0"/>
                </a:rPr>
                <a:t>10</a:t>
              </a:r>
              <a:endParaRPr lang="en-GB" dirty="0">
                <a:latin typeface="Twinkl" pitchFamily="50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FFF5C7-5055-4C15-82C9-994F95D77FDA}"/>
                </a:ext>
              </a:extLst>
            </p:cNvPr>
            <p:cNvCxnSpPr/>
            <p:nvPr/>
          </p:nvCxnSpPr>
          <p:spPr>
            <a:xfrm>
              <a:off x="7551167" y="2733155"/>
              <a:ext cx="417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506A4D-B49F-469A-AF43-2DFA7C470641}"/>
              </a:ext>
            </a:extLst>
          </p:cNvPr>
          <p:cNvGrpSpPr/>
          <p:nvPr/>
        </p:nvGrpSpPr>
        <p:grpSpPr>
          <a:xfrm>
            <a:off x="7551167" y="4284506"/>
            <a:ext cx="417102" cy="646331"/>
            <a:chOff x="7551167" y="4284506"/>
            <a:chExt cx="417102" cy="64633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171A0FF-126F-4E2E-8E23-A0D11B5CBACC}"/>
                </a:ext>
              </a:extLst>
            </p:cNvPr>
            <p:cNvSpPr/>
            <p:nvPr/>
          </p:nvSpPr>
          <p:spPr>
            <a:xfrm>
              <a:off x="7551167" y="4284506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winkl" pitchFamily="50" charset="0"/>
                </a:rPr>
                <a:t>18</a:t>
              </a:r>
              <a:br>
                <a:rPr lang="en-US" dirty="0">
                  <a:latin typeface="Twinkl" pitchFamily="50" charset="0"/>
                </a:rPr>
              </a:br>
              <a:r>
                <a:rPr lang="en-US" dirty="0">
                  <a:latin typeface="Twinkl" pitchFamily="50" charset="0"/>
                </a:rPr>
                <a:t>10</a:t>
              </a:r>
              <a:endParaRPr lang="en-GB" dirty="0">
                <a:latin typeface="Twinkl" pitchFamily="50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C22CBF-42D0-40A6-B168-62451700AFE5}"/>
                </a:ext>
              </a:extLst>
            </p:cNvPr>
            <p:cNvCxnSpPr/>
            <p:nvPr/>
          </p:nvCxnSpPr>
          <p:spPr>
            <a:xfrm>
              <a:off x="7551167" y="4603395"/>
              <a:ext cx="417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4F745D1-E657-4C42-9F76-11D5CBCE3840}"/>
              </a:ext>
            </a:extLst>
          </p:cNvPr>
          <p:cNvSpPr/>
          <p:nvPr/>
        </p:nvSpPr>
        <p:spPr>
          <a:xfrm>
            <a:off x="5868770" y="5349856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winkl" pitchFamily="50" charset="0"/>
              </a:rPr>
              <a:t>1.6</a:t>
            </a:r>
            <a:endParaRPr lang="en-GB" dirty="0">
              <a:latin typeface="Twinkl" pitchFamily="50" charset="0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855781D4-723A-4826-83C2-1CD121461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57003"/>
              </p:ext>
            </p:extLst>
          </p:nvPr>
        </p:nvGraphicFramePr>
        <p:xfrm>
          <a:off x="898604" y="3316876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9B410EAF-5408-4FA5-8A23-DD85EA8C5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2895"/>
              </p:ext>
            </p:extLst>
          </p:nvPr>
        </p:nvGraphicFramePr>
        <p:xfrm>
          <a:off x="898604" y="3720180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id="{CB54D843-B24D-4457-A0C3-19E6D45FA1B6}"/>
              </a:ext>
            </a:extLst>
          </p:cNvPr>
          <p:cNvGrpSpPr/>
          <p:nvPr/>
        </p:nvGrpSpPr>
        <p:grpSpPr>
          <a:xfrm>
            <a:off x="7546358" y="3335254"/>
            <a:ext cx="426720" cy="646331"/>
            <a:chOff x="7546358" y="2414266"/>
            <a:chExt cx="426720" cy="64633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C6956AE-1B48-4E1C-AB2D-FB69E06FE6D9}"/>
                </a:ext>
              </a:extLst>
            </p:cNvPr>
            <p:cNvSpPr/>
            <p:nvPr/>
          </p:nvSpPr>
          <p:spPr>
            <a:xfrm>
              <a:off x="7546358" y="2414266"/>
              <a:ext cx="4267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  <a:t>12</a:t>
              </a:r>
              <a:b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</a:br>
              <a: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  <a:t>10</a:t>
              </a:r>
              <a:endParaRPr lang="en-GB" b="1" dirty="0">
                <a:solidFill>
                  <a:srgbClr val="8FC13E"/>
                </a:solidFill>
                <a:latin typeface="Twinkl" pitchFamily="50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C0ABB96-CC33-41E0-9758-54D75335EA6F}"/>
                </a:ext>
              </a:extLst>
            </p:cNvPr>
            <p:cNvCxnSpPr/>
            <p:nvPr/>
          </p:nvCxnSpPr>
          <p:spPr>
            <a:xfrm>
              <a:off x="7551167" y="2733155"/>
              <a:ext cx="417102" cy="0"/>
            </a:xfrm>
            <a:prstGeom prst="line">
              <a:avLst/>
            </a:prstGeom>
            <a:ln w="19050">
              <a:solidFill>
                <a:srgbClr val="8FC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C1DFA27A-16AA-4319-A5EC-CF691FE48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64356"/>
              </p:ext>
            </p:extLst>
          </p:nvPr>
        </p:nvGraphicFramePr>
        <p:xfrm>
          <a:off x="898604" y="4243963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49E12A4E-F0B1-4F62-8839-1F2D65A8C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26508"/>
              </p:ext>
            </p:extLst>
          </p:nvPr>
        </p:nvGraphicFramePr>
        <p:xfrm>
          <a:off x="898604" y="4647267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4772D8BA-85D6-4CB6-8420-D1EC21800D39}"/>
              </a:ext>
            </a:extLst>
          </p:cNvPr>
          <p:cNvSpPr/>
          <p:nvPr/>
        </p:nvSpPr>
        <p:spPr>
          <a:xfrm>
            <a:off x="5855144" y="442301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8FC13E"/>
                </a:solidFill>
                <a:latin typeface="Twinkl" pitchFamily="50" charset="0"/>
              </a:rPr>
              <a:t>1.8</a:t>
            </a:r>
            <a:endParaRPr lang="en-GB" b="1" dirty="0">
              <a:solidFill>
                <a:srgbClr val="8FC13E"/>
              </a:solidFill>
              <a:latin typeface="Twinkl" pitchFamily="50" charset="0"/>
            </a:endParaRP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D499A9A1-2B25-4B7C-A49E-46A13B785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64356"/>
              </p:ext>
            </p:extLst>
          </p:nvPr>
        </p:nvGraphicFramePr>
        <p:xfrm>
          <a:off x="898604" y="5198972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F6279540-91AA-4A9C-9270-4CBD247FB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9"/>
              </p:ext>
            </p:extLst>
          </p:nvPr>
        </p:nvGraphicFramePr>
        <p:xfrm>
          <a:off x="898604" y="5602276"/>
          <a:ext cx="402866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8" name="Group 87">
            <a:extLst>
              <a:ext uri="{FF2B5EF4-FFF2-40B4-BE49-F238E27FC236}">
                <a16:creationId xmlns:a16="http://schemas.microsoft.com/office/drawing/2014/main" id="{DB81BF22-816A-4864-8F30-2C413D8637A8}"/>
              </a:ext>
            </a:extLst>
          </p:cNvPr>
          <p:cNvGrpSpPr/>
          <p:nvPr/>
        </p:nvGrpSpPr>
        <p:grpSpPr>
          <a:xfrm>
            <a:off x="7546358" y="5249726"/>
            <a:ext cx="426720" cy="646331"/>
            <a:chOff x="7546358" y="2414266"/>
            <a:chExt cx="426720" cy="64633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47F0CF4-9E0B-4993-86C8-F56E6BBC068D}"/>
                </a:ext>
              </a:extLst>
            </p:cNvPr>
            <p:cNvSpPr/>
            <p:nvPr/>
          </p:nvSpPr>
          <p:spPr>
            <a:xfrm>
              <a:off x="7546358" y="2414266"/>
              <a:ext cx="4267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  <a:t>16</a:t>
              </a:r>
              <a:b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</a:br>
              <a:r>
                <a:rPr lang="en-US" b="1" dirty="0">
                  <a:solidFill>
                    <a:srgbClr val="8FC13E"/>
                  </a:solidFill>
                  <a:latin typeface="Twinkl" pitchFamily="50" charset="0"/>
                </a:rPr>
                <a:t>10</a:t>
              </a:r>
              <a:endParaRPr lang="en-GB" b="1" dirty="0">
                <a:solidFill>
                  <a:srgbClr val="8FC13E"/>
                </a:solidFill>
                <a:latin typeface="Twinkl" pitchFamily="50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AE2A44-DFA3-4988-BEC6-296E51CAA35A}"/>
                </a:ext>
              </a:extLst>
            </p:cNvPr>
            <p:cNvCxnSpPr/>
            <p:nvPr/>
          </p:nvCxnSpPr>
          <p:spPr>
            <a:xfrm>
              <a:off x="7551167" y="2733155"/>
              <a:ext cx="417102" cy="0"/>
            </a:xfrm>
            <a:prstGeom prst="line">
              <a:avLst/>
            </a:prstGeom>
            <a:ln w="19050">
              <a:solidFill>
                <a:srgbClr val="8FC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5978538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Write each of the following as a decimal and a fraction: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79856F-0B89-4CD2-A38D-64CF71603D41}"/>
              </a:ext>
            </a:extLst>
          </p:cNvPr>
          <p:cNvSpPr/>
          <p:nvPr/>
        </p:nvSpPr>
        <p:spPr>
          <a:xfrm>
            <a:off x="447429" y="670981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82A780-F29E-4B27-A5E6-900391EE5191}"/>
              </a:ext>
            </a:extLst>
          </p:cNvPr>
          <p:cNvSpPr/>
          <p:nvPr/>
        </p:nvSpPr>
        <p:spPr>
          <a:xfrm>
            <a:off x="260951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8062D-7A04-4EEA-8DB1-37E1B1AA572C}"/>
              </a:ext>
            </a:extLst>
          </p:cNvPr>
          <p:cNvCxnSpPr/>
          <p:nvPr/>
        </p:nvCxnSpPr>
        <p:spPr>
          <a:xfrm>
            <a:off x="26095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801DF17-1152-4838-B8A6-84FD52C64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67450"/>
              </p:ext>
            </p:extLst>
          </p:nvPr>
        </p:nvGraphicFramePr>
        <p:xfrm>
          <a:off x="828498" y="2195446"/>
          <a:ext cx="5081970" cy="52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26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C0DA9-AC8E-4241-AFB7-844F380550D3}"/>
              </a:ext>
            </a:extLst>
          </p:cNvPr>
          <p:cNvCxnSpPr/>
          <p:nvPr/>
        </p:nvCxnSpPr>
        <p:spPr>
          <a:xfrm>
            <a:off x="836887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201D01-965D-4109-93B7-93E88F78720F}"/>
              </a:ext>
            </a:extLst>
          </p:cNvPr>
          <p:cNvCxnSpPr/>
          <p:nvPr/>
        </p:nvCxnSpPr>
        <p:spPr>
          <a:xfrm>
            <a:off x="5908456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282723-9857-4B67-8419-689A0FFC4CF2}"/>
              </a:ext>
            </a:extLst>
          </p:cNvPr>
          <p:cNvCxnSpPr/>
          <p:nvPr/>
        </p:nvCxnSpPr>
        <p:spPr>
          <a:xfrm>
            <a:off x="1351594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B8A693-7ECF-4AD0-8352-75226FA91DA0}"/>
              </a:ext>
            </a:extLst>
          </p:cNvPr>
          <p:cNvCxnSpPr/>
          <p:nvPr/>
        </p:nvCxnSpPr>
        <p:spPr>
          <a:xfrm>
            <a:off x="1857912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D5765F-7AD9-4D82-B883-B133B6DEF6CA}"/>
              </a:ext>
            </a:extLst>
          </p:cNvPr>
          <p:cNvCxnSpPr/>
          <p:nvPr/>
        </p:nvCxnSpPr>
        <p:spPr>
          <a:xfrm>
            <a:off x="2364230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475A79-F52A-49D6-B4EC-030A5BBE62E6}"/>
              </a:ext>
            </a:extLst>
          </p:cNvPr>
          <p:cNvCxnSpPr/>
          <p:nvPr/>
        </p:nvCxnSpPr>
        <p:spPr>
          <a:xfrm>
            <a:off x="2870548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461056-A4C6-4AA9-8DAE-42FC50DE0E53}"/>
              </a:ext>
            </a:extLst>
          </p:cNvPr>
          <p:cNvCxnSpPr/>
          <p:nvPr/>
        </p:nvCxnSpPr>
        <p:spPr>
          <a:xfrm>
            <a:off x="3376866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158AAF-AF64-4BC6-9255-7CEA9D9D3963}"/>
              </a:ext>
            </a:extLst>
          </p:cNvPr>
          <p:cNvCxnSpPr/>
          <p:nvPr/>
        </p:nvCxnSpPr>
        <p:spPr>
          <a:xfrm>
            <a:off x="3883184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72CDAC-E364-441F-AFF5-1340C7EE229C}"/>
              </a:ext>
            </a:extLst>
          </p:cNvPr>
          <p:cNvCxnSpPr/>
          <p:nvPr/>
        </p:nvCxnSpPr>
        <p:spPr>
          <a:xfrm>
            <a:off x="4389502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EEFD73-550C-44F5-9671-4281D61BAD0F}"/>
              </a:ext>
            </a:extLst>
          </p:cNvPr>
          <p:cNvCxnSpPr/>
          <p:nvPr/>
        </p:nvCxnSpPr>
        <p:spPr>
          <a:xfrm>
            <a:off x="4895820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50F563-C79C-431C-8015-2B3FCF80330E}"/>
              </a:ext>
            </a:extLst>
          </p:cNvPr>
          <p:cNvCxnSpPr/>
          <p:nvPr/>
        </p:nvCxnSpPr>
        <p:spPr>
          <a:xfrm>
            <a:off x="5402138" y="3549777"/>
            <a:ext cx="0" cy="520118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8325DE-322C-4D90-A64A-A383F790DEEE}"/>
              </a:ext>
            </a:extLst>
          </p:cNvPr>
          <p:cNvCxnSpPr/>
          <p:nvPr/>
        </p:nvCxnSpPr>
        <p:spPr>
          <a:xfrm>
            <a:off x="828498" y="3793058"/>
            <a:ext cx="508197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A2079B1-0893-4A6A-AA8E-566B6F70C506}"/>
              </a:ext>
            </a:extLst>
          </p:cNvPr>
          <p:cNvSpPr txBox="1"/>
          <p:nvPr/>
        </p:nvSpPr>
        <p:spPr>
          <a:xfrm>
            <a:off x="633761" y="3195870"/>
            <a:ext cx="45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50" charset="0"/>
              </a:rPr>
              <a:t>0</a:t>
            </a:r>
            <a:endParaRPr lang="en-GB" sz="2000" dirty="0">
              <a:latin typeface="Twinkl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9CDCE4-05C0-48C5-B666-3ADEC5504A18}"/>
              </a:ext>
            </a:extLst>
          </p:cNvPr>
          <p:cNvSpPr txBox="1"/>
          <p:nvPr/>
        </p:nvSpPr>
        <p:spPr>
          <a:xfrm>
            <a:off x="5678268" y="3159475"/>
            <a:ext cx="45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50" charset="0"/>
              </a:rPr>
              <a:t>1</a:t>
            </a:r>
            <a:endParaRPr lang="en-GB" sz="2000" dirty="0">
              <a:latin typeface="Twinkl" pitchFamily="50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39B57-DD7D-439B-A560-A647A9713200}"/>
              </a:ext>
            </a:extLst>
          </p:cNvPr>
          <p:cNvCxnSpPr/>
          <p:nvPr/>
        </p:nvCxnSpPr>
        <p:spPr>
          <a:xfrm>
            <a:off x="4895820" y="3159475"/>
            <a:ext cx="0" cy="296789"/>
          </a:xfrm>
          <a:prstGeom prst="straightConnector1">
            <a:avLst/>
          </a:prstGeom>
          <a:ln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1C8A37-BB6E-4E92-B6C7-B052C602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50587"/>
              </p:ext>
            </p:extLst>
          </p:nvPr>
        </p:nvGraphicFramePr>
        <p:xfrm>
          <a:off x="828498" y="4640314"/>
          <a:ext cx="5079960" cy="93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92">
                  <a:extLst>
                    <a:ext uri="{9D8B030D-6E8A-4147-A177-3AD203B41FA5}">
                      <a16:colId xmlns:a16="http://schemas.microsoft.com/office/drawing/2014/main" val="3439318730"/>
                    </a:ext>
                  </a:extLst>
                </a:gridCol>
                <a:gridCol w="1015992">
                  <a:extLst>
                    <a:ext uri="{9D8B030D-6E8A-4147-A177-3AD203B41FA5}">
                      <a16:colId xmlns:a16="http://schemas.microsoft.com/office/drawing/2014/main" val="3236030891"/>
                    </a:ext>
                  </a:extLst>
                </a:gridCol>
                <a:gridCol w="1015992">
                  <a:extLst>
                    <a:ext uri="{9D8B030D-6E8A-4147-A177-3AD203B41FA5}">
                      <a16:colId xmlns:a16="http://schemas.microsoft.com/office/drawing/2014/main" val="1239706000"/>
                    </a:ext>
                  </a:extLst>
                </a:gridCol>
                <a:gridCol w="1015992">
                  <a:extLst>
                    <a:ext uri="{9D8B030D-6E8A-4147-A177-3AD203B41FA5}">
                      <a16:colId xmlns:a16="http://schemas.microsoft.com/office/drawing/2014/main" val="1355457944"/>
                    </a:ext>
                  </a:extLst>
                </a:gridCol>
                <a:gridCol w="1015992">
                  <a:extLst>
                    <a:ext uri="{9D8B030D-6E8A-4147-A177-3AD203B41FA5}">
                      <a16:colId xmlns:a16="http://schemas.microsoft.com/office/drawing/2014/main" val="2617099475"/>
                    </a:ext>
                  </a:extLst>
                </a:gridCol>
              </a:tblGrid>
              <a:tr h="469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58161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0895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DDE5EBE-CA3D-403A-800E-EB171A0B6E65}"/>
              </a:ext>
            </a:extLst>
          </p:cNvPr>
          <p:cNvSpPr/>
          <p:nvPr/>
        </p:nvSpPr>
        <p:spPr>
          <a:xfrm>
            <a:off x="6425967" y="2209201"/>
            <a:ext cx="778952" cy="567811"/>
          </a:xfrm>
          <a:prstGeom prst="rect">
            <a:avLst/>
          </a:prstGeom>
          <a:solidFill>
            <a:srgbClr val="8FC13E"/>
          </a:solidFill>
        </p:spPr>
        <p:txBody>
          <a:bodyPr wrap="square" lIns="72000" tIns="144000" rIns="72000" bIns="144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0.5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5DB0A4-216E-4208-B620-FA306B602A17}"/>
              </a:ext>
            </a:extLst>
          </p:cNvPr>
          <p:cNvGrpSpPr/>
          <p:nvPr/>
        </p:nvGrpSpPr>
        <p:grpSpPr>
          <a:xfrm>
            <a:off x="7204919" y="2164299"/>
            <a:ext cx="699175" cy="646331"/>
            <a:chOff x="7204919" y="2164299"/>
            <a:chExt cx="699175" cy="646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F6DEF99-425C-43C2-B189-E8C20ED3CDD0}"/>
                </a:ext>
              </a:extLst>
            </p:cNvPr>
            <p:cNvSpPr/>
            <p:nvPr/>
          </p:nvSpPr>
          <p:spPr>
            <a:xfrm>
              <a:off x="7204919" y="2209201"/>
              <a:ext cx="699175" cy="567811"/>
            </a:xfrm>
            <a:prstGeom prst="rect">
              <a:avLst/>
            </a:prstGeom>
            <a:solidFill>
              <a:srgbClr val="7ABC32"/>
            </a:solidFill>
          </p:spPr>
          <p:txBody>
            <a:bodyPr wrap="square" lIns="72000" tIns="144000" rIns="72000" bIns="14400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99BE46-A990-4815-9EDB-AEE95F81E441}"/>
                </a:ext>
              </a:extLst>
            </p:cNvPr>
            <p:cNvGrpSpPr/>
            <p:nvPr/>
          </p:nvGrpSpPr>
          <p:grpSpPr>
            <a:xfrm>
              <a:off x="7368114" y="2164299"/>
              <a:ext cx="417102" cy="646331"/>
              <a:chOff x="7551167" y="2414266"/>
              <a:chExt cx="417102" cy="64633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CDAEE4E-13A0-43EF-981B-92F4AD930EA2}"/>
                  </a:ext>
                </a:extLst>
              </p:cNvPr>
              <p:cNvSpPr/>
              <p:nvPr/>
            </p:nvSpPr>
            <p:spPr>
              <a:xfrm>
                <a:off x="7551167" y="2414266"/>
                <a:ext cx="417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5</a:t>
                </a:r>
                <a:b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10</a:t>
                </a:r>
                <a:endParaRPr lang="en-GB" dirty="0">
                  <a:solidFill>
                    <a:schemeClr val="bg1"/>
                  </a:solidFill>
                  <a:latin typeface="Twinkl" pitchFamily="50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8B992A9-DE96-4E52-8DD7-772050275832}"/>
                  </a:ext>
                </a:extLst>
              </p:cNvPr>
              <p:cNvCxnSpPr/>
              <p:nvPr/>
            </p:nvCxnSpPr>
            <p:spPr>
              <a:xfrm>
                <a:off x="7551167" y="2733155"/>
                <a:ext cx="41710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A63766AF-CAD0-4A5B-B555-F80325A5203C}"/>
              </a:ext>
            </a:extLst>
          </p:cNvPr>
          <p:cNvSpPr/>
          <p:nvPr/>
        </p:nvSpPr>
        <p:spPr>
          <a:xfrm>
            <a:off x="6425967" y="3431969"/>
            <a:ext cx="778952" cy="567811"/>
          </a:xfrm>
          <a:prstGeom prst="rect">
            <a:avLst/>
          </a:prstGeom>
          <a:solidFill>
            <a:srgbClr val="8FC13E"/>
          </a:solidFill>
        </p:spPr>
        <p:txBody>
          <a:bodyPr wrap="square" lIns="72000" tIns="144000" rIns="72000" bIns="144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0.8  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038F86-2DDD-4CC3-9B3F-01822197D5B2}"/>
              </a:ext>
            </a:extLst>
          </p:cNvPr>
          <p:cNvGrpSpPr/>
          <p:nvPr/>
        </p:nvGrpSpPr>
        <p:grpSpPr>
          <a:xfrm>
            <a:off x="7204919" y="3387067"/>
            <a:ext cx="699175" cy="646331"/>
            <a:chOff x="7204919" y="2164299"/>
            <a:chExt cx="699175" cy="64633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CB6925-A64E-4EAD-B7DE-59A3A77E9F04}"/>
                </a:ext>
              </a:extLst>
            </p:cNvPr>
            <p:cNvSpPr/>
            <p:nvPr/>
          </p:nvSpPr>
          <p:spPr>
            <a:xfrm>
              <a:off x="7204919" y="2209201"/>
              <a:ext cx="699175" cy="567811"/>
            </a:xfrm>
            <a:prstGeom prst="rect">
              <a:avLst/>
            </a:prstGeom>
            <a:solidFill>
              <a:srgbClr val="7ABC32"/>
            </a:solidFill>
          </p:spPr>
          <p:txBody>
            <a:bodyPr wrap="square" lIns="72000" tIns="144000" rIns="72000" bIns="14400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A50382-67C8-457D-939A-4C25B41700E0}"/>
                </a:ext>
              </a:extLst>
            </p:cNvPr>
            <p:cNvGrpSpPr/>
            <p:nvPr/>
          </p:nvGrpSpPr>
          <p:grpSpPr>
            <a:xfrm>
              <a:off x="7368114" y="2164299"/>
              <a:ext cx="417102" cy="646331"/>
              <a:chOff x="7551167" y="2414266"/>
              <a:chExt cx="417102" cy="64633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44BCA22-2274-4DEF-B198-F42F833B708B}"/>
                  </a:ext>
                </a:extLst>
              </p:cNvPr>
              <p:cNvSpPr/>
              <p:nvPr/>
            </p:nvSpPr>
            <p:spPr>
              <a:xfrm>
                <a:off x="7551167" y="2414266"/>
                <a:ext cx="417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8</a:t>
                </a:r>
                <a:b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10</a:t>
                </a:r>
                <a:endParaRPr lang="en-GB" dirty="0">
                  <a:solidFill>
                    <a:schemeClr val="bg1"/>
                  </a:solidFill>
                  <a:latin typeface="Twinkl" pitchFamily="50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D57622B-2D4E-4C1F-959F-D76166D5070F}"/>
                  </a:ext>
                </a:extLst>
              </p:cNvPr>
              <p:cNvCxnSpPr/>
              <p:nvPr/>
            </p:nvCxnSpPr>
            <p:spPr>
              <a:xfrm>
                <a:off x="7551167" y="2733155"/>
                <a:ext cx="41710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392C1B-1F56-457C-949E-ADEE5AE053AA}"/>
              </a:ext>
            </a:extLst>
          </p:cNvPr>
          <p:cNvSpPr/>
          <p:nvPr/>
        </p:nvSpPr>
        <p:spPr>
          <a:xfrm>
            <a:off x="6425967" y="4749435"/>
            <a:ext cx="778952" cy="567811"/>
          </a:xfrm>
          <a:prstGeom prst="rect">
            <a:avLst/>
          </a:prstGeom>
          <a:solidFill>
            <a:srgbClr val="8FC13E"/>
          </a:solidFill>
        </p:spPr>
        <p:txBody>
          <a:bodyPr wrap="square" lIns="72000" tIns="144000" rIns="72000" bIns="144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0.3  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53F704-CF62-4224-8D86-62AFAD01EE1A}"/>
              </a:ext>
            </a:extLst>
          </p:cNvPr>
          <p:cNvGrpSpPr/>
          <p:nvPr/>
        </p:nvGrpSpPr>
        <p:grpSpPr>
          <a:xfrm>
            <a:off x="7204919" y="4704533"/>
            <a:ext cx="699175" cy="646331"/>
            <a:chOff x="7204919" y="2164299"/>
            <a:chExt cx="699175" cy="6463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A72512-60E4-4081-816B-6542CE187D2F}"/>
                </a:ext>
              </a:extLst>
            </p:cNvPr>
            <p:cNvSpPr/>
            <p:nvPr/>
          </p:nvSpPr>
          <p:spPr>
            <a:xfrm>
              <a:off x="7204919" y="2209201"/>
              <a:ext cx="699175" cy="567811"/>
            </a:xfrm>
            <a:prstGeom prst="rect">
              <a:avLst/>
            </a:prstGeom>
            <a:solidFill>
              <a:srgbClr val="7ABC32"/>
            </a:solidFill>
          </p:spPr>
          <p:txBody>
            <a:bodyPr wrap="square" lIns="72000" tIns="144000" rIns="72000" bIns="14400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FE11DF6-A448-4965-B6DC-18A57E08A914}"/>
                </a:ext>
              </a:extLst>
            </p:cNvPr>
            <p:cNvGrpSpPr/>
            <p:nvPr/>
          </p:nvGrpSpPr>
          <p:grpSpPr>
            <a:xfrm>
              <a:off x="7368114" y="2164299"/>
              <a:ext cx="417102" cy="646331"/>
              <a:chOff x="7551167" y="2414266"/>
              <a:chExt cx="417102" cy="646331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9DA23-F3AD-4701-A51F-A093F7666BAF}"/>
                  </a:ext>
                </a:extLst>
              </p:cNvPr>
              <p:cNvSpPr/>
              <p:nvPr/>
            </p:nvSpPr>
            <p:spPr>
              <a:xfrm>
                <a:off x="7551167" y="2414266"/>
                <a:ext cx="417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3</a:t>
                </a:r>
                <a:b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Twinkl" pitchFamily="50" charset="0"/>
                  </a:rPr>
                  <a:t>10</a:t>
                </a:r>
                <a:endParaRPr lang="en-GB" dirty="0">
                  <a:solidFill>
                    <a:schemeClr val="bg1"/>
                  </a:solidFill>
                  <a:latin typeface="Twinkl" pitchFamily="50" charset="0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FC062A4-7A0D-49B0-91B4-55A5ABB9A4A8}"/>
                  </a:ext>
                </a:extLst>
              </p:cNvPr>
              <p:cNvCxnSpPr/>
              <p:nvPr/>
            </p:nvCxnSpPr>
            <p:spPr>
              <a:xfrm>
                <a:off x="7551167" y="2733155"/>
                <a:ext cx="41710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70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2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097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8097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3B87B3E-BC0C-4524-8726-E7495009DD5F}"/>
              </a:ext>
            </a:extLst>
          </p:cNvPr>
          <p:cNvSpPr/>
          <p:nvPr/>
        </p:nvSpPr>
        <p:spPr>
          <a:xfrm>
            <a:off x="3870228" y="4269330"/>
            <a:ext cx="739305" cy="369332"/>
          </a:xfrm>
          <a:prstGeom prst="rect">
            <a:avLst/>
          </a:prstGeom>
          <a:solidFill>
            <a:srgbClr val="E3BF5B"/>
          </a:solidFill>
        </p:spPr>
        <p:txBody>
          <a:bodyPr wrap="none">
            <a:spAutoFit/>
          </a:bodyPr>
          <a:lstStyle/>
          <a:p>
            <a:r>
              <a:rPr lang="en-US" dirty="0"/>
              <a:t>   Leo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BC6EE-A83B-4482-979D-95DB729ACB0E}"/>
              </a:ext>
            </a:extLst>
          </p:cNvPr>
          <p:cNvSpPr/>
          <p:nvPr/>
        </p:nvSpPr>
        <p:spPr>
          <a:xfrm>
            <a:off x="683881" y="1234799"/>
            <a:ext cx="74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Petra and Leo write this representation in the ways shown</a:t>
            </a:r>
            <a:r>
              <a:rPr lang="en-US" dirty="0"/>
              <a:t>:</a:t>
            </a:r>
            <a:endParaRPr lang="en-GB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65ACE9A-6167-4128-BFA9-681D8C34D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3165"/>
              </p:ext>
            </p:extLst>
          </p:nvPr>
        </p:nvGraphicFramePr>
        <p:xfrm>
          <a:off x="827722" y="1709759"/>
          <a:ext cx="3738793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DE43BA0-6D9A-4AA2-9005-77ED7FBEB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16299"/>
              </p:ext>
            </p:extLst>
          </p:nvPr>
        </p:nvGraphicFramePr>
        <p:xfrm>
          <a:off x="827722" y="2181147"/>
          <a:ext cx="373879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1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92E14B8-F49D-4E56-9878-A96A5A181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3485" y="4168301"/>
            <a:ext cx="1981769" cy="225347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DEBC180-8022-4BC4-8E3C-B331F0329FA5}"/>
              </a:ext>
            </a:extLst>
          </p:cNvPr>
          <p:cNvGrpSpPr/>
          <p:nvPr/>
        </p:nvGrpSpPr>
        <p:grpSpPr>
          <a:xfrm>
            <a:off x="827722" y="2883271"/>
            <a:ext cx="1275127" cy="960179"/>
            <a:chOff x="827722" y="2883271"/>
            <a:chExt cx="1275127" cy="960179"/>
          </a:xfrm>
        </p:grpSpPr>
        <p:sp>
          <p:nvSpPr>
            <p:cNvPr id="25" name="Speech Bubble: Rectangle 24">
              <a:extLst>
                <a:ext uri="{FF2B5EF4-FFF2-40B4-BE49-F238E27FC236}">
                  <a16:creationId xmlns:a16="http://schemas.microsoft.com/office/drawing/2014/main" id="{39568EAF-0266-408A-97AF-771FCD13F66E}"/>
                </a:ext>
              </a:extLst>
            </p:cNvPr>
            <p:cNvSpPr/>
            <p:nvPr/>
          </p:nvSpPr>
          <p:spPr>
            <a:xfrm>
              <a:off x="827722" y="2883271"/>
              <a:ext cx="1275127" cy="960179"/>
            </a:xfrm>
            <a:prstGeom prst="wedgeRectCallout">
              <a:avLst>
                <a:gd name="adj1" fmla="val 19176"/>
                <a:gd name="adj2" fmla="val 68750"/>
              </a:avLst>
            </a:prstGeom>
            <a:solidFill>
              <a:srgbClr val="61B7B3"/>
            </a:solidFill>
            <a:ln>
              <a:solidFill>
                <a:srgbClr val="4A8F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3841870-5714-483C-AD1E-F54D2B73AF7B}"/>
                </a:ext>
              </a:extLst>
            </p:cNvPr>
            <p:cNvGrpSpPr/>
            <p:nvPr/>
          </p:nvGrpSpPr>
          <p:grpSpPr>
            <a:xfrm>
              <a:off x="1248258" y="3025429"/>
              <a:ext cx="417102" cy="646331"/>
              <a:chOff x="7551167" y="2414266"/>
              <a:chExt cx="417102" cy="6463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8FAA8A-E704-4DDB-87C6-D974D36E06EC}"/>
                  </a:ext>
                </a:extLst>
              </p:cNvPr>
              <p:cNvSpPr/>
              <p:nvPr/>
            </p:nvSpPr>
            <p:spPr>
              <a:xfrm>
                <a:off x="7551167" y="2414266"/>
                <a:ext cx="417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winkl" pitchFamily="50" charset="0"/>
                  </a:rPr>
                  <a:t>4</a:t>
                </a:r>
                <a:br>
                  <a:rPr lang="en-US" dirty="0">
                    <a:latin typeface="Twinkl" pitchFamily="50" charset="0"/>
                  </a:rPr>
                </a:br>
                <a:r>
                  <a:rPr lang="en-US" dirty="0">
                    <a:latin typeface="Twinkl" pitchFamily="50" charset="0"/>
                  </a:rPr>
                  <a:t>10</a:t>
                </a:r>
                <a:endParaRPr lang="en-GB" dirty="0">
                  <a:latin typeface="Twinkl" pitchFamily="50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61B702F-9C4D-40F0-9C9E-4ADD466CA0C9}"/>
                  </a:ext>
                </a:extLst>
              </p:cNvPr>
              <p:cNvCxnSpPr/>
              <p:nvPr/>
            </p:nvCxnSpPr>
            <p:spPr>
              <a:xfrm>
                <a:off x="7551167" y="2733155"/>
                <a:ext cx="4171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646D2C-4062-4517-8222-168D79BA1CC0}"/>
              </a:ext>
            </a:extLst>
          </p:cNvPr>
          <p:cNvGrpSpPr/>
          <p:nvPr/>
        </p:nvGrpSpPr>
        <p:grpSpPr>
          <a:xfrm>
            <a:off x="3291388" y="2883271"/>
            <a:ext cx="1275127" cy="960179"/>
            <a:chOff x="3581255" y="2883271"/>
            <a:chExt cx="1275127" cy="960179"/>
          </a:xfrm>
        </p:grpSpPr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53D217B0-5F34-48F7-BD5C-1FD62615BF2F}"/>
                </a:ext>
              </a:extLst>
            </p:cNvPr>
            <p:cNvSpPr/>
            <p:nvPr/>
          </p:nvSpPr>
          <p:spPr>
            <a:xfrm>
              <a:off x="3581255" y="2883271"/>
              <a:ext cx="1275127" cy="960179"/>
            </a:xfrm>
            <a:prstGeom prst="wedgeRectCallout">
              <a:avLst>
                <a:gd name="adj1" fmla="val -22271"/>
                <a:gd name="adj2" fmla="val 66129"/>
              </a:avLst>
            </a:prstGeom>
            <a:solidFill>
              <a:srgbClr val="E3BF5B"/>
            </a:solidFill>
            <a:ln>
              <a:solidFill>
                <a:srgbClr val="C0A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245E52-A001-491A-A139-5E791BD0AC47}"/>
                </a:ext>
              </a:extLst>
            </p:cNvPr>
            <p:cNvSpPr/>
            <p:nvPr/>
          </p:nvSpPr>
          <p:spPr>
            <a:xfrm>
              <a:off x="3994237" y="3176430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1.3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68F6DA2-8725-40F0-B762-49254F799654}"/>
              </a:ext>
            </a:extLst>
          </p:cNvPr>
          <p:cNvSpPr/>
          <p:nvPr/>
        </p:nvSpPr>
        <p:spPr>
          <a:xfrm>
            <a:off x="559189" y="4269330"/>
            <a:ext cx="870751" cy="369332"/>
          </a:xfrm>
          <a:prstGeom prst="rect">
            <a:avLst/>
          </a:prstGeom>
          <a:solidFill>
            <a:srgbClr val="61B7B3"/>
          </a:solidFill>
        </p:spPr>
        <p:txBody>
          <a:bodyPr wrap="none">
            <a:spAutoFit/>
          </a:bodyPr>
          <a:lstStyle/>
          <a:p>
            <a:r>
              <a:rPr lang="en-US" dirty="0"/>
              <a:t>Petra 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59353-341F-4DC0-A8E0-E94D97725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826" y="4176690"/>
            <a:ext cx="1987659" cy="225347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95E24D6-F63A-4C7C-B443-9917D38D8D34}"/>
              </a:ext>
            </a:extLst>
          </p:cNvPr>
          <p:cNvSpPr/>
          <p:nvPr/>
        </p:nvSpPr>
        <p:spPr>
          <a:xfrm>
            <a:off x="4695255" y="1685886"/>
            <a:ext cx="3987352" cy="1200329"/>
          </a:xfrm>
          <a:prstGeom prst="rect">
            <a:avLst/>
          </a:prstGeom>
          <a:solidFill>
            <a:srgbClr val="EB8634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Are both children correct? If not, can you explain what mistake they have made and what they should have written.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9EBD72-1C56-4F22-8DE8-9FD1294A1376}"/>
              </a:ext>
            </a:extLst>
          </p:cNvPr>
          <p:cNvSpPr/>
          <p:nvPr/>
        </p:nvSpPr>
        <p:spPr>
          <a:xfrm>
            <a:off x="4695255" y="2945597"/>
            <a:ext cx="3987352" cy="923330"/>
          </a:xfrm>
          <a:prstGeom prst="rect">
            <a:avLst/>
          </a:prstGeom>
          <a:solidFill>
            <a:srgbClr val="8FC13E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Leo is correct as the representation shows one whole and three-tenths (which is equal to 1.3).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A0A816-79A7-4328-964D-984467F13CC8}"/>
              </a:ext>
            </a:extLst>
          </p:cNvPr>
          <p:cNvGrpSpPr/>
          <p:nvPr/>
        </p:nvGrpSpPr>
        <p:grpSpPr>
          <a:xfrm>
            <a:off x="4695255" y="3877509"/>
            <a:ext cx="3987352" cy="1063701"/>
            <a:chOff x="4781725" y="3928309"/>
            <a:chExt cx="3900881" cy="106370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D32053-D71A-487E-AA5E-C4FDA2175C42}"/>
                </a:ext>
              </a:extLst>
            </p:cNvPr>
            <p:cNvSpPr/>
            <p:nvPr/>
          </p:nvSpPr>
          <p:spPr>
            <a:xfrm>
              <a:off x="4781725" y="3928309"/>
              <a:ext cx="3900881" cy="1015663"/>
            </a:xfrm>
            <a:prstGeom prst="rect">
              <a:avLst/>
            </a:prstGeom>
            <a:solidFill>
              <a:srgbClr val="8FC13E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Petra is incorrect. She has counted the one whole as     but it should have been    .  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07BD09-524C-4418-AA70-404F2ED03F80}"/>
                </a:ext>
              </a:extLst>
            </p:cNvPr>
            <p:cNvSpPr/>
            <p:nvPr/>
          </p:nvSpPr>
          <p:spPr>
            <a:xfrm>
              <a:off x="5844172" y="4468790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b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B0BC20-AF09-4F59-B791-208A99055700}"/>
                </a:ext>
              </a:extLst>
            </p:cNvPr>
            <p:cNvCxnSpPr>
              <a:cxnSpLocks/>
            </p:cNvCxnSpPr>
            <p:nvPr/>
          </p:nvCxnSpPr>
          <p:spPr>
            <a:xfrm>
              <a:off x="5913154" y="4732779"/>
              <a:ext cx="2278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5E67F4-FF77-47DE-B4D7-F4DD85562DE7}"/>
                </a:ext>
              </a:extLst>
            </p:cNvPr>
            <p:cNvSpPr/>
            <p:nvPr/>
          </p:nvSpPr>
          <p:spPr>
            <a:xfrm>
              <a:off x="6533387" y="4174651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</a:t>
              </a:r>
              <a:b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7BFBAAA-664E-47A8-9064-5B6944B19664}"/>
                </a:ext>
              </a:extLst>
            </p:cNvPr>
            <p:cNvCxnSpPr>
              <a:cxnSpLocks/>
            </p:cNvCxnSpPr>
            <p:nvPr/>
          </p:nvCxnSpPr>
          <p:spPr>
            <a:xfrm>
              <a:off x="6602369" y="4438640"/>
              <a:ext cx="2278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2271E6-66D1-41E5-91CF-A21870B76C50}"/>
              </a:ext>
            </a:extLst>
          </p:cNvPr>
          <p:cNvGrpSpPr/>
          <p:nvPr/>
        </p:nvGrpSpPr>
        <p:grpSpPr>
          <a:xfrm>
            <a:off x="4695255" y="4820987"/>
            <a:ext cx="3987352" cy="523220"/>
            <a:chOff x="4781725" y="3868254"/>
            <a:chExt cx="3900881" cy="52322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3898D5-043A-4595-B363-BA4370E7F80F}"/>
                </a:ext>
              </a:extLst>
            </p:cNvPr>
            <p:cNvSpPr/>
            <p:nvPr/>
          </p:nvSpPr>
          <p:spPr>
            <a:xfrm>
              <a:off x="4781725" y="3928309"/>
              <a:ext cx="3900881" cy="425758"/>
            </a:xfrm>
            <a:prstGeom prst="rect">
              <a:avLst/>
            </a:prstGeom>
            <a:solidFill>
              <a:srgbClr val="8FC13E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So it would be     and     which is    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0943BE3-7904-49BF-B02C-052F574E361A}"/>
                </a:ext>
              </a:extLst>
            </p:cNvPr>
            <p:cNvSpPr/>
            <p:nvPr/>
          </p:nvSpPr>
          <p:spPr>
            <a:xfrm>
              <a:off x="6283978" y="3868254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b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5982587-8804-4E0D-91C1-F052B2D5C090}"/>
                </a:ext>
              </a:extLst>
            </p:cNvPr>
            <p:cNvCxnSpPr>
              <a:cxnSpLocks/>
            </p:cNvCxnSpPr>
            <p:nvPr/>
          </p:nvCxnSpPr>
          <p:spPr>
            <a:xfrm>
              <a:off x="6377809" y="4132243"/>
              <a:ext cx="19661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CD2A16-1F87-40AD-8BA3-F6540856B97C}"/>
                </a:ext>
              </a:extLst>
            </p:cNvPr>
            <p:cNvSpPr/>
            <p:nvPr/>
          </p:nvSpPr>
          <p:spPr>
            <a:xfrm>
              <a:off x="7005388" y="3868254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3</a:t>
              </a:r>
              <a:b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08471A-9FE0-4823-8D95-0400563A5C76}"/>
                </a:ext>
              </a:extLst>
            </p:cNvPr>
            <p:cNvCxnSpPr>
              <a:cxnSpLocks/>
            </p:cNvCxnSpPr>
            <p:nvPr/>
          </p:nvCxnSpPr>
          <p:spPr>
            <a:xfrm>
              <a:off x="7099219" y="4132243"/>
              <a:ext cx="17729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6BD1E08-E33B-4F55-9AB6-B38ECEE58663}"/>
                </a:ext>
              </a:extLst>
            </p:cNvPr>
            <p:cNvSpPr/>
            <p:nvPr/>
          </p:nvSpPr>
          <p:spPr>
            <a:xfrm>
              <a:off x="8170109" y="3868254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13</a:t>
              </a:r>
              <a:b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10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D7787C9-550D-4D20-924E-9A080C006AD8}"/>
                </a:ext>
              </a:extLst>
            </p:cNvPr>
            <p:cNvCxnSpPr>
              <a:cxnSpLocks/>
            </p:cNvCxnSpPr>
            <p:nvPr/>
          </p:nvCxnSpPr>
          <p:spPr>
            <a:xfrm>
              <a:off x="8257727" y="4132243"/>
              <a:ext cx="17427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6B019F-B6F2-4255-9F95-C8813DF824A2}"/>
              </a:ext>
            </a:extLst>
          </p:cNvPr>
          <p:cNvSpPr/>
          <p:nvPr/>
        </p:nvSpPr>
        <p:spPr>
          <a:xfrm>
            <a:off x="447121" y="1265108"/>
            <a:ext cx="6616410" cy="7650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9C4E9-064D-4EC6-B5D5-3D33557109B2}"/>
              </a:ext>
            </a:extLst>
          </p:cNvPr>
          <p:cNvSpPr txBox="1"/>
          <p:nvPr/>
        </p:nvSpPr>
        <p:spPr>
          <a:xfrm>
            <a:off x="635081" y="1367155"/>
            <a:ext cx="66549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Twinkl" pitchFamily="50" charset="0"/>
              </a:rPr>
              <a:t>Mandeep is converting decimals into fraction representations. </a:t>
            </a:r>
          </a:p>
          <a:p>
            <a:r>
              <a:rPr lang="en-US" dirty="0">
                <a:latin typeface="Twinkl" pitchFamily="50" charset="0"/>
              </a:rPr>
              <a:t>This is her first conversion.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753608-F50C-4410-8BFE-EB6F486775D3}"/>
              </a:ext>
            </a:extLst>
          </p:cNvPr>
          <p:cNvGrpSpPr/>
          <p:nvPr/>
        </p:nvGrpSpPr>
        <p:grpSpPr>
          <a:xfrm>
            <a:off x="455508" y="3459350"/>
            <a:ext cx="7740536" cy="1374735"/>
            <a:chOff x="3530839" y="3692109"/>
            <a:chExt cx="9443674" cy="13747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759F6-DFE1-4E7C-891E-6EDA658C923F}"/>
                </a:ext>
              </a:extLst>
            </p:cNvPr>
            <p:cNvSpPr/>
            <p:nvPr/>
          </p:nvSpPr>
          <p:spPr>
            <a:xfrm>
              <a:off x="3530839" y="3692109"/>
              <a:ext cx="9443674" cy="1374735"/>
            </a:xfrm>
            <a:prstGeom prst="rect">
              <a:avLst/>
            </a:prstGeom>
            <a:solidFill>
              <a:srgbClr val="8FC13E"/>
            </a:solidFill>
            <a:ln w="19050">
              <a:solidFill>
                <a:srgbClr val="8FC13E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dirty="0">
                  <a:solidFill>
                    <a:schemeClr val="bg1"/>
                  </a:solidFill>
                  <a:latin typeface="Twinkl" pitchFamily="50" charset="0"/>
                </a:rPr>
                <a:t>The 1 whole is correct but 0.4 has been represented incorrectly. Mandeep has represented 0.4 as a whole divided into 4 equal parts. Instead, as 0.4 is equal to     , a whole should be divided into 10 equal parts with 4 </a:t>
              </a:r>
              <a:br>
                <a:rPr lang="en-US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dirty="0">
                  <a:solidFill>
                    <a:schemeClr val="bg1"/>
                  </a:solidFill>
                  <a:latin typeface="Twinkl" pitchFamily="50" charset="0"/>
                </a:rPr>
                <a:t>parts shaded.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5A3DE3-1668-4113-B413-98BC69C5192E}"/>
                </a:ext>
              </a:extLst>
            </p:cNvPr>
            <p:cNvSpPr/>
            <p:nvPr/>
          </p:nvSpPr>
          <p:spPr>
            <a:xfrm>
              <a:off x="4889016" y="4294573"/>
              <a:ext cx="5398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4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10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727140-97C4-47AC-8725-3FF61F79D2B1}"/>
                </a:ext>
              </a:extLst>
            </p:cNvPr>
            <p:cNvCxnSpPr>
              <a:cxnSpLocks/>
            </p:cNvCxnSpPr>
            <p:nvPr/>
          </p:nvCxnSpPr>
          <p:spPr>
            <a:xfrm>
              <a:off x="5024813" y="4563457"/>
              <a:ext cx="26461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84FEE25-003D-433A-83FE-4525CBECBE97}"/>
              </a:ext>
            </a:extLst>
          </p:cNvPr>
          <p:cNvSpPr/>
          <p:nvPr/>
        </p:nvSpPr>
        <p:spPr>
          <a:xfrm>
            <a:off x="447429" y="670659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B12DFC-379C-47E7-A328-53FE0232E00B}"/>
              </a:ext>
            </a:extLst>
          </p:cNvPr>
          <p:cNvSpPr/>
          <p:nvPr/>
        </p:nvSpPr>
        <p:spPr>
          <a:xfrm>
            <a:off x="258097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086712-BA03-4711-A725-A26FE24E1A4E}"/>
              </a:ext>
            </a:extLst>
          </p:cNvPr>
          <p:cNvCxnSpPr/>
          <p:nvPr/>
        </p:nvCxnSpPr>
        <p:spPr>
          <a:xfrm>
            <a:off x="258097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966950-7F1E-41F2-8D78-A2969E5453E5}"/>
              </a:ext>
            </a:extLst>
          </p:cNvPr>
          <p:cNvSpPr/>
          <p:nvPr/>
        </p:nvSpPr>
        <p:spPr>
          <a:xfrm>
            <a:off x="635081" y="2345444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inkl" pitchFamily="50" charset="0"/>
              </a:rPr>
              <a:t>1.4 =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E72613D-3058-4044-A722-7DCFCDC35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06743"/>
              </p:ext>
            </p:extLst>
          </p:nvPr>
        </p:nvGraphicFramePr>
        <p:xfrm>
          <a:off x="1433480" y="2130835"/>
          <a:ext cx="3910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BC2FB8EA-4D83-40D3-8FEA-AFFA2EB97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62226"/>
              </p:ext>
            </p:extLst>
          </p:nvPr>
        </p:nvGraphicFramePr>
        <p:xfrm>
          <a:off x="1433480" y="2594685"/>
          <a:ext cx="3910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8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8ACBC19-4147-4F36-A562-BF64E3DAB52C}"/>
              </a:ext>
            </a:extLst>
          </p:cNvPr>
          <p:cNvSpPr/>
          <p:nvPr/>
        </p:nvSpPr>
        <p:spPr>
          <a:xfrm>
            <a:off x="455508" y="3047644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inkl" pitchFamily="50" charset="0"/>
              </a:rPr>
              <a:t>What mistake did she make? 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AE15E4-7A8E-4FFD-8DF5-7B5B1702A31A}"/>
              </a:ext>
            </a:extLst>
          </p:cNvPr>
          <p:cNvSpPr/>
          <p:nvPr/>
        </p:nvSpPr>
        <p:spPr>
          <a:xfrm>
            <a:off x="455508" y="4941135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inkl" pitchFamily="50" charset="0"/>
              </a:rPr>
              <a:t>What should it look like?</a:t>
            </a:r>
            <a:endParaRPr lang="en-GB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D290BBA7-51AE-4B97-9614-0F891919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52557"/>
              </p:ext>
            </p:extLst>
          </p:nvPr>
        </p:nvGraphicFramePr>
        <p:xfrm>
          <a:off x="552515" y="5352378"/>
          <a:ext cx="3910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7F3DDC29-B08F-4CCE-8995-ABDE0471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54972"/>
              </p:ext>
            </p:extLst>
          </p:nvPr>
        </p:nvGraphicFramePr>
        <p:xfrm>
          <a:off x="552513" y="5786849"/>
          <a:ext cx="39101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0D7BD5-7A10-48A4-A1F3-849F75680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2" y="1988932"/>
            <a:ext cx="8027268" cy="42139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53FD49-1E4B-43E3-A409-452982A2C0C8}"/>
              </a:ext>
            </a:extLst>
          </p:cNvPr>
          <p:cNvSpPr/>
          <p:nvPr/>
        </p:nvSpPr>
        <p:spPr>
          <a:xfrm>
            <a:off x="725864" y="2116305"/>
            <a:ext cx="7739406" cy="4901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9068C3-CBAF-45B1-9C52-D3A8EA20D535}"/>
                  </a:ext>
                </a:extLst>
              </p:cNvPr>
              <p:cNvSpPr/>
              <p:nvPr/>
            </p:nvSpPr>
            <p:spPr>
              <a:xfrm>
                <a:off x="447429" y="1219573"/>
                <a:ext cx="7580835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winkl" pitchFamily="2" charset="0"/>
                  </a:rPr>
                  <a:t>In a </a:t>
                </a:r>
                <a:r>
                  <a:rPr lang="en-US" dirty="0" err="1">
                    <a:latin typeface="Twinkl" pitchFamily="2" charset="0"/>
                  </a:rPr>
                  <a:t>centimetre</a:t>
                </a:r>
                <a:r>
                  <a:rPr lang="en-US" dirty="0">
                    <a:latin typeface="Twinkl" pitchFamily="2" charset="0"/>
                  </a:rPr>
                  <a:t> (cm), there are 10 </a:t>
                </a:r>
                <a:r>
                  <a:rPr lang="en-US" dirty="0" err="1">
                    <a:latin typeface="Twinkl" pitchFamily="2" charset="0"/>
                  </a:rPr>
                  <a:t>millimetres</a:t>
                </a:r>
                <a:r>
                  <a:rPr lang="en-US" dirty="0">
                    <a:latin typeface="Twinkl" pitchFamily="2" charset="0"/>
                  </a:rPr>
                  <a:t> (mm).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winkl" pitchFamily="2" charset="0"/>
                  </a:rPr>
                  <a:t> 1mm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dirty="0">
                    <a:latin typeface="Twinkl" pitchFamily="2" charset="0"/>
                  </a:rPr>
                  <a:t> cm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100" dirty="0">
                    <a:latin typeface="Twinkl" pitchFamily="2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Twinkl" pitchFamily="2" charset="0"/>
                  </a:rPr>
                  <a:t>      Use this information to complete this table: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9068C3-CBAF-45B1-9C52-D3A8EA20D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29" y="1219573"/>
                <a:ext cx="7580835" cy="1369606"/>
              </a:xfrm>
              <a:prstGeom prst="rect">
                <a:avLst/>
              </a:prstGeom>
              <a:blipFill>
                <a:blip r:embed="rId4"/>
                <a:stretch>
                  <a:fillRect l="-643" t="-1778" b="-3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472F43AF-ECFA-4FD4-B9F2-B52AB4FDB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536569"/>
                  </p:ext>
                </p:extLst>
              </p:nvPr>
            </p:nvGraphicFramePr>
            <p:xfrm>
              <a:off x="896031" y="2688271"/>
              <a:ext cx="7388088" cy="29960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39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6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644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50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Twinkl" pitchFamily="50" charset="0"/>
                            </a:rPr>
                            <a:t>Centimetres</a:t>
                          </a:r>
                          <a:r>
                            <a:rPr lang="en-US" sz="2000" dirty="0">
                              <a:latin typeface="Twinkl" pitchFamily="50" charset="0"/>
                            </a:rPr>
                            <a:t> and </a:t>
                          </a:r>
                          <a:r>
                            <a:rPr lang="en-US" sz="2000" dirty="0" err="1">
                              <a:latin typeface="Twinkl" pitchFamily="50" charset="0"/>
                            </a:rPr>
                            <a:t>Millimetres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Twinkl" pitchFamily="50" charset="0"/>
                            </a:rPr>
                            <a:t>Millimetres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Fraction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Decimal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1cm 8mm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18mm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Twinkl" pitchFamily="50" charset="0"/>
                            </a:rPr>
                            <a:t>  1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GB" sz="2000" dirty="0">
                              <a:latin typeface="Twinkl" pitchFamily="50" charset="0"/>
                            </a:rPr>
                            <a:t>cm (</a:t>
                          </a:r>
                          <a:r>
                            <a:rPr lang="en-GB" sz="2000" baseline="0" dirty="0">
                              <a:latin typeface="Twinkl" pitchFamily="50" charset="0"/>
                            </a:rPr>
                            <a:t>   )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1.8cm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13mm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oMath>
                          </a14:m>
                          <a:r>
                            <a:rPr lang="en-GB" sz="2000" dirty="0">
                              <a:latin typeface="Twinkl" pitchFamily="50" charset="0"/>
                            </a:rPr>
                            <a:t>cm</a:t>
                          </a: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1.1cm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472F43AF-ECFA-4FD4-B9F2-B52AB4FDB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536569"/>
                  </p:ext>
                </p:extLst>
              </p:nvPr>
            </p:nvGraphicFramePr>
            <p:xfrm>
              <a:off x="896031" y="2688271"/>
              <a:ext cx="7388088" cy="29960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39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6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644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50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Twinkl" pitchFamily="50" charset="0"/>
                            </a:rPr>
                            <a:t>Centimetres</a:t>
                          </a:r>
                          <a:r>
                            <a:rPr lang="en-US" sz="2000" dirty="0">
                              <a:latin typeface="Twinkl" pitchFamily="50" charset="0"/>
                            </a:rPr>
                            <a:t> and </a:t>
                          </a:r>
                          <a:r>
                            <a:rPr lang="en-US" sz="2000" dirty="0" err="1">
                              <a:latin typeface="Twinkl" pitchFamily="50" charset="0"/>
                            </a:rPr>
                            <a:t>Millimetres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Twinkl" pitchFamily="50" charset="0"/>
                            </a:rPr>
                            <a:t>Millimetres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Fraction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Decimal</a:t>
                          </a:r>
                          <a:endParaRPr lang="en-GB" sz="2000" b="0" dirty="0">
                            <a:latin typeface="Twinkl" pitchFamily="50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1cm 8mm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18mm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08000" marB="108000" anchor="ctr">
                        <a:blipFill>
                          <a:blip r:embed="rId5"/>
                          <a:stretch>
                            <a:fillRect l="-225448" t="-136559" r="-110753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1.8cm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13mm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08000" marB="108000" anchor="ctr">
                        <a:blipFill>
                          <a:blip r:embed="rId5"/>
                          <a:stretch>
                            <a:fillRect l="-225448" t="-335484" r="-110753" b="-1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1393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winkl" pitchFamily="50" charset="0"/>
                            </a:rPr>
                            <a:t>1.1cm</a:t>
                          </a:r>
                          <a:endParaRPr lang="en-GB" sz="2000" dirty="0">
                            <a:latin typeface="Twinkl" pitchFamily="50" charset="0"/>
                          </a:endParaRPr>
                        </a:p>
                      </a:txBody>
                      <a:tcPr marT="108000" marB="1080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447429" y="670981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1857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857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39792-0EF0-4621-8378-FF6225464F01}"/>
              </a:ext>
            </a:extLst>
          </p:cNvPr>
          <p:cNvSpPr/>
          <p:nvPr/>
        </p:nvSpPr>
        <p:spPr>
          <a:xfrm>
            <a:off x="1253457" y="1465712"/>
            <a:ext cx="373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winkl" pitchFamily="50" charset="0"/>
              </a:rPr>
              <a:t>1</a:t>
            </a:r>
            <a:br>
              <a:rPr lang="en-US" sz="1400" dirty="0">
                <a:latin typeface="Twinkl" pitchFamily="50" charset="0"/>
              </a:rPr>
            </a:br>
            <a:r>
              <a:rPr lang="en-US" sz="1400" dirty="0">
                <a:latin typeface="Twinkl" pitchFamily="50" charset="0"/>
              </a:rPr>
              <a:t>10</a:t>
            </a:r>
            <a:endParaRPr lang="en-GB" sz="1400" dirty="0">
              <a:latin typeface="Twinkl" pitchFamily="50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8D8D87-680A-4B32-85EE-4D2B2D03C8A4}"/>
              </a:ext>
            </a:extLst>
          </p:cNvPr>
          <p:cNvCxnSpPr>
            <a:cxnSpLocks/>
          </p:cNvCxnSpPr>
          <p:nvPr/>
        </p:nvCxnSpPr>
        <p:spPr>
          <a:xfrm>
            <a:off x="1349367" y="1729701"/>
            <a:ext cx="200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3895D-F1E8-45DC-857E-3650F6C8C365}"/>
              </a:ext>
            </a:extLst>
          </p:cNvPr>
          <p:cNvSpPr/>
          <p:nvPr/>
        </p:nvSpPr>
        <p:spPr>
          <a:xfrm>
            <a:off x="4962941" y="3473622"/>
            <a:ext cx="37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winkl" pitchFamily="50" charset="0"/>
              </a:rPr>
              <a:t>8</a:t>
            </a:r>
            <a:br>
              <a:rPr lang="en-US" sz="1400" dirty="0">
                <a:latin typeface="Twinkl" pitchFamily="50" charset="0"/>
              </a:rPr>
            </a:br>
            <a:r>
              <a:rPr lang="en-US" sz="1400" dirty="0">
                <a:latin typeface="Twinkl" pitchFamily="50" charset="0"/>
              </a:rPr>
              <a:t>10</a:t>
            </a:r>
            <a:endParaRPr lang="en-GB" sz="1400" dirty="0">
              <a:latin typeface="Twinkl" pitchFamily="50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BD3007-11B4-4652-B823-5F1915EA6635}"/>
              </a:ext>
            </a:extLst>
          </p:cNvPr>
          <p:cNvCxnSpPr>
            <a:cxnSpLocks/>
          </p:cNvCxnSpPr>
          <p:nvPr/>
        </p:nvCxnSpPr>
        <p:spPr>
          <a:xfrm>
            <a:off x="5094707" y="3737611"/>
            <a:ext cx="140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2F2ACDD-8F54-490A-80E6-30FAAA256DD5}"/>
              </a:ext>
            </a:extLst>
          </p:cNvPr>
          <p:cNvSpPr/>
          <p:nvPr/>
        </p:nvSpPr>
        <p:spPr>
          <a:xfrm>
            <a:off x="1302880" y="4095884"/>
            <a:ext cx="1261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1cm 3mm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41215B-2FB3-49AD-B5DD-D71FF690E06A}"/>
              </a:ext>
            </a:extLst>
          </p:cNvPr>
          <p:cNvSpPr/>
          <p:nvPr/>
        </p:nvSpPr>
        <p:spPr>
          <a:xfrm>
            <a:off x="1270019" y="4621106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0cm 6mm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B9911B-A403-4E44-ADB3-243565961AD3}"/>
              </a:ext>
            </a:extLst>
          </p:cNvPr>
          <p:cNvSpPr/>
          <p:nvPr/>
        </p:nvSpPr>
        <p:spPr>
          <a:xfrm>
            <a:off x="1312498" y="5214271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1cm 1mm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A54239-F97E-41CE-B51D-ECB5C016A916}"/>
              </a:ext>
            </a:extLst>
          </p:cNvPr>
          <p:cNvSpPr/>
          <p:nvPr/>
        </p:nvSpPr>
        <p:spPr>
          <a:xfrm>
            <a:off x="3496232" y="4621106"/>
            <a:ext cx="76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6mm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ACCABD-6E95-404D-9C10-62159E2B9090}"/>
              </a:ext>
            </a:extLst>
          </p:cNvPr>
          <p:cNvSpPr/>
          <p:nvPr/>
        </p:nvSpPr>
        <p:spPr>
          <a:xfrm>
            <a:off x="3461766" y="5214271"/>
            <a:ext cx="83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11mm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8EAF90-BD39-42A8-9C90-0777E78C97C1}"/>
              </a:ext>
            </a:extLst>
          </p:cNvPr>
          <p:cNvGrpSpPr/>
          <p:nvPr/>
        </p:nvGrpSpPr>
        <p:grpSpPr>
          <a:xfrm>
            <a:off x="4880008" y="4034329"/>
            <a:ext cx="1402949" cy="523220"/>
            <a:chOff x="5064566" y="4034329"/>
            <a:chExt cx="1402949" cy="52322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008AF4-153A-4125-94AA-C90C28ACF338}"/>
                </a:ext>
              </a:extLst>
            </p:cNvPr>
            <p:cNvSpPr/>
            <p:nvPr/>
          </p:nvSpPr>
          <p:spPr>
            <a:xfrm>
              <a:off x="5064566" y="4091635"/>
              <a:ext cx="14029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8FC13E"/>
                  </a:solidFill>
                  <a:latin typeface="Twinkl" pitchFamily="50" charset="0"/>
                </a:rPr>
                <a:t>1    cm (   )</a:t>
              </a:r>
              <a:endParaRPr lang="en-GB" sz="2000" b="1" dirty="0">
                <a:solidFill>
                  <a:srgbClr val="8FC13E"/>
                </a:solidFill>
                <a:latin typeface="Twinkl" pitchFamily="50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176AB2-E0B7-4FE5-8A23-D74C635A1805}"/>
                </a:ext>
              </a:extLst>
            </p:cNvPr>
            <p:cNvGrpSpPr/>
            <p:nvPr/>
          </p:nvGrpSpPr>
          <p:grpSpPr>
            <a:xfrm>
              <a:off x="5214486" y="4034329"/>
              <a:ext cx="1152286" cy="523220"/>
              <a:chOff x="5214486" y="4034329"/>
              <a:chExt cx="1152286" cy="52322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946E1B1-280B-4218-AAFD-3B52763C2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405" y="4292000"/>
                <a:ext cx="140994" cy="0"/>
              </a:xfrm>
              <a:prstGeom prst="line">
                <a:avLst/>
              </a:prstGeom>
              <a:ln w="19050">
                <a:solidFill>
                  <a:srgbClr val="8FC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FA6960-1D79-4A39-978F-46D5289B260D}"/>
                  </a:ext>
                </a:extLst>
              </p:cNvPr>
              <p:cNvSpPr/>
              <p:nvPr/>
            </p:nvSpPr>
            <p:spPr>
              <a:xfrm>
                <a:off x="5214486" y="4034329"/>
                <a:ext cx="3739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3</a:t>
                </a:r>
                <a:b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</a:br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10</a:t>
                </a:r>
                <a:endParaRPr lang="en-GB" sz="1400" b="1" dirty="0">
                  <a:solidFill>
                    <a:srgbClr val="8FC13E"/>
                  </a:solidFill>
                  <a:latin typeface="Twinkl" pitchFamily="50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0CC0BB-1BCD-4118-8DF0-F7C4A8498900}"/>
                  </a:ext>
                </a:extLst>
              </p:cNvPr>
              <p:cNvSpPr/>
              <p:nvPr/>
            </p:nvSpPr>
            <p:spPr>
              <a:xfrm>
                <a:off x="5992857" y="4034329"/>
                <a:ext cx="3739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13</a:t>
                </a:r>
                <a:b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</a:br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10</a:t>
                </a:r>
                <a:endParaRPr lang="en-GB" sz="1400" b="1" dirty="0">
                  <a:solidFill>
                    <a:srgbClr val="8FC13E"/>
                  </a:solidFill>
                  <a:latin typeface="Twinkl" pitchFamily="50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6B5AEEB-B686-46AD-9404-31D437E44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9317" y="4292000"/>
                <a:ext cx="140994" cy="0"/>
              </a:xfrm>
              <a:prstGeom prst="line">
                <a:avLst/>
              </a:prstGeom>
              <a:ln w="19050">
                <a:solidFill>
                  <a:srgbClr val="8FC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3A24226-5ECF-4677-89ED-0CFBC08E1CB9}"/>
              </a:ext>
            </a:extLst>
          </p:cNvPr>
          <p:cNvSpPr/>
          <p:nvPr/>
        </p:nvSpPr>
        <p:spPr>
          <a:xfrm>
            <a:off x="4973789" y="4597935"/>
            <a:ext cx="37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winkl" pitchFamily="50" charset="0"/>
              </a:rPr>
              <a:t>6</a:t>
            </a:r>
            <a:br>
              <a:rPr lang="en-US" sz="1400" dirty="0">
                <a:latin typeface="Twinkl" pitchFamily="50" charset="0"/>
              </a:rPr>
            </a:br>
            <a:r>
              <a:rPr lang="en-US" sz="1400" dirty="0">
                <a:latin typeface="Twinkl" pitchFamily="50" charset="0"/>
              </a:rPr>
              <a:t>10</a:t>
            </a:r>
            <a:endParaRPr lang="en-GB" sz="1400" dirty="0">
              <a:latin typeface="Twinkl" pitchFamily="50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8B6C56-1FCA-4F5F-A088-4C93953AC077}"/>
              </a:ext>
            </a:extLst>
          </p:cNvPr>
          <p:cNvCxnSpPr>
            <a:cxnSpLocks/>
          </p:cNvCxnSpPr>
          <p:nvPr/>
        </p:nvCxnSpPr>
        <p:spPr>
          <a:xfrm>
            <a:off x="5105555" y="4861924"/>
            <a:ext cx="140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9E02CF2-A068-4F08-80F5-396316E32BEF}"/>
              </a:ext>
            </a:extLst>
          </p:cNvPr>
          <p:cNvSpPr/>
          <p:nvPr/>
        </p:nvSpPr>
        <p:spPr>
          <a:xfrm>
            <a:off x="6976373" y="4095884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1.3cm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726237-26BE-476C-8804-6B99A0BD7F42}"/>
              </a:ext>
            </a:extLst>
          </p:cNvPr>
          <p:cNvSpPr/>
          <p:nvPr/>
        </p:nvSpPr>
        <p:spPr>
          <a:xfrm>
            <a:off x="6976373" y="4659490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8FC13E"/>
                </a:solidFill>
                <a:latin typeface="Twinkl" pitchFamily="50" charset="0"/>
              </a:rPr>
              <a:t>1.6cm</a:t>
            </a:r>
            <a:endParaRPr lang="en-GB" sz="2000" b="1" dirty="0">
              <a:solidFill>
                <a:srgbClr val="8FC13E"/>
              </a:solidFill>
              <a:latin typeface="Twinkl" pitchFamily="50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573CC7-EB5B-4CF2-8B81-4934737128AB}"/>
              </a:ext>
            </a:extLst>
          </p:cNvPr>
          <p:cNvGrpSpPr/>
          <p:nvPr/>
        </p:nvGrpSpPr>
        <p:grpSpPr>
          <a:xfrm>
            <a:off x="4916876" y="5158770"/>
            <a:ext cx="1329211" cy="523220"/>
            <a:chOff x="5105555" y="4034329"/>
            <a:chExt cx="1329211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38F0542-0356-46FC-9164-9805215ACD21}"/>
                </a:ext>
              </a:extLst>
            </p:cNvPr>
            <p:cNvSpPr/>
            <p:nvPr/>
          </p:nvSpPr>
          <p:spPr>
            <a:xfrm>
              <a:off x="5105555" y="4091635"/>
              <a:ext cx="13292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8FC13E"/>
                  </a:solidFill>
                  <a:latin typeface="Twinkl" pitchFamily="50" charset="0"/>
                </a:rPr>
                <a:t>1   cm (   )</a:t>
              </a:r>
              <a:endParaRPr lang="en-GB" sz="2000" b="1" dirty="0">
                <a:solidFill>
                  <a:srgbClr val="8FC13E"/>
                </a:solidFill>
                <a:latin typeface="Twinkl" pitchFamily="50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7133EB6-E38D-4A17-96C3-E051D5FF69A3}"/>
                </a:ext>
              </a:extLst>
            </p:cNvPr>
            <p:cNvGrpSpPr/>
            <p:nvPr/>
          </p:nvGrpSpPr>
          <p:grpSpPr>
            <a:xfrm>
              <a:off x="5218607" y="4034329"/>
              <a:ext cx="1086246" cy="523220"/>
              <a:chOff x="5218607" y="4034329"/>
              <a:chExt cx="1086246" cy="52322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8DE421C-F8A2-4034-AFCD-EE46A461E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405" y="4292000"/>
                <a:ext cx="140994" cy="0"/>
              </a:xfrm>
              <a:prstGeom prst="line">
                <a:avLst/>
              </a:prstGeom>
              <a:ln w="19050">
                <a:solidFill>
                  <a:srgbClr val="8FC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97C0D4E-3E86-455A-9171-F8F5270ABA78}"/>
                  </a:ext>
                </a:extLst>
              </p:cNvPr>
              <p:cNvSpPr/>
              <p:nvPr/>
            </p:nvSpPr>
            <p:spPr>
              <a:xfrm>
                <a:off x="5218607" y="4034329"/>
                <a:ext cx="3739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</a:t>
                </a:r>
                <a:b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</a:br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10</a:t>
                </a:r>
                <a:endParaRPr lang="en-GB" sz="1400" b="1" dirty="0">
                  <a:solidFill>
                    <a:srgbClr val="8FC13E"/>
                  </a:solidFill>
                  <a:latin typeface="Twinkl" pitchFamily="50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1404947-3903-46E2-A6D9-3826B84D4A56}"/>
                  </a:ext>
                </a:extLst>
              </p:cNvPr>
              <p:cNvSpPr/>
              <p:nvPr/>
            </p:nvSpPr>
            <p:spPr>
              <a:xfrm>
                <a:off x="5930938" y="4034329"/>
                <a:ext cx="3739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11</a:t>
                </a:r>
                <a:b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</a:br>
                <a:r>
                  <a:rPr lang="en-US" sz="1400" b="1" dirty="0">
                    <a:solidFill>
                      <a:srgbClr val="8FC13E"/>
                    </a:solidFill>
                    <a:latin typeface="Twinkl" pitchFamily="50" charset="0"/>
                  </a:rPr>
                  <a:t>10</a:t>
                </a:r>
                <a:endParaRPr lang="en-GB" sz="1400" b="1" dirty="0">
                  <a:solidFill>
                    <a:srgbClr val="8FC13E"/>
                  </a:solidFill>
                  <a:latin typeface="Twinkl" pitchFamily="50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FA8A0D2-0882-4014-A402-1AB7B9DE0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2941" y="4292000"/>
                <a:ext cx="140994" cy="0"/>
              </a:xfrm>
              <a:prstGeom prst="line">
                <a:avLst/>
              </a:prstGeom>
              <a:ln w="19050">
                <a:solidFill>
                  <a:srgbClr val="8FC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412DDD-A1D5-46B6-AE6A-B8670A55EDF3}"/>
              </a:ext>
            </a:extLst>
          </p:cNvPr>
          <p:cNvSpPr/>
          <p:nvPr/>
        </p:nvSpPr>
        <p:spPr>
          <a:xfrm>
            <a:off x="5715759" y="3473622"/>
            <a:ext cx="37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winkl" pitchFamily="50" charset="0"/>
              </a:rPr>
              <a:t>18</a:t>
            </a:r>
            <a:br>
              <a:rPr lang="en-US" sz="1400" dirty="0">
                <a:latin typeface="Twinkl" pitchFamily="50" charset="0"/>
              </a:rPr>
            </a:br>
            <a:r>
              <a:rPr lang="en-US" sz="1400" dirty="0">
                <a:latin typeface="Twinkl" pitchFamily="50" charset="0"/>
              </a:rPr>
              <a:t>10</a:t>
            </a:r>
            <a:endParaRPr lang="en-GB" sz="1400" dirty="0">
              <a:latin typeface="Twinkl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AB42DB-2B1C-46C3-9643-BA98F102D622}"/>
              </a:ext>
            </a:extLst>
          </p:cNvPr>
          <p:cNvCxnSpPr>
            <a:cxnSpLocks/>
          </p:cNvCxnSpPr>
          <p:nvPr/>
        </p:nvCxnSpPr>
        <p:spPr>
          <a:xfrm>
            <a:off x="5847525" y="3737611"/>
            <a:ext cx="140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8" grpId="0"/>
      <p:bldP spid="59" grpId="0"/>
      <p:bldP spid="60" grpId="0"/>
      <p:bldP spid="61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9068C3-CBAF-45B1-9C52-D3A8EA20D535}"/>
              </a:ext>
            </a:extLst>
          </p:cNvPr>
          <p:cNvSpPr/>
          <p:nvPr/>
        </p:nvSpPr>
        <p:spPr>
          <a:xfrm>
            <a:off x="548097" y="1219573"/>
            <a:ext cx="758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Which representations are equal to this representation?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429" y="670981"/>
            <a:ext cx="21620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as Decimals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1857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857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E69CE91-7905-4B29-AFFF-45614B0F9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51628"/>
              </p:ext>
            </p:extLst>
          </p:nvPr>
        </p:nvGraphicFramePr>
        <p:xfrm>
          <a:off x="611990" y="169485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60FF89-9124-41C5-9017-2B05BC566799}"/>
              </a:ext>
            </a:extLst>
          </p:cNvPr>
          <p:cNvSpPr/>
          <p:nvPr/>
        </p:nvSpPr>
        <p:spPr>
          <a:xfrm>
            <a:off x="548097" y="2380894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Tick the correct representations: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9D6D8-F1AB-4830-AB58-6BA86E6FD136}"/>
              </a:ext>
            </a:extLst>
          </p:cNvPr>
          <p:cNvGrpSpPr/>
          <p:nvPr/>
        </p:nvGrpSpPr>
        <p:grpSpPr>
          <a:xfrm>
            <a:off x="611990" y="2874608"/>
            <a:ext cx="4124153" cy="1335213"/>
            <a:chOff x="996457" y="2857684"/>
            <a:chExt cx="4124153" cy="133521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D7408F-7C77-4233-858C-808831C083F2}"/>
                </a:ext>
              </a:extLst>
            </p:cNvPr>
            <p:cNvGrpSpPr/>
            <p:nvPr/>
          </p:nvGrpSpPr>
          <p:grpSpPr>
            <a:xfrm>
              <a:off x="1289654" y="2857684"/>
              <a:ext cx="3830956" cy="1335213"/>
              <a:chOff x="548098" y="2750226"/>
              <a:chExt cx="3830956" cy="13352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34A283-6D54-4CE1-A6B2-A5E94D82D187}"/>
                  </a:ext>
                </a:extLst>
              </p:cNvPr>
              <p:cNvSpPr/>
              <p:nvPr/>
            </p:nvSpPr>
            <p:spPr>
              <a:xfrm>
                <a:off x="548098" y="2750226"/>
                <a:ext cx="3830956" cy="1335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C7A8476-9D0B-4C0C-9823-047B2A445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87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0FAA873-E1CA-4521-A468-29571CEE9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1267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22EB75C-A86F-4AD8-BB34-A07501273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0325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3E5284F-0D69-42E8-85BC-579FCF99D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3763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6215AF1-80F8-41E9-B3F6-E608AED7A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201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0E03508-AD5C-4CE1-BE5D-EF088DF0C9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0639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75F6F43-DF09-4A1E-88D9-BA9E1E154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4077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156E5B-D74C-454A-93F4-837841AD41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515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C4C2CE9-54CD-4E6A-B81C-AA234AC86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0953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6423B2E-9957-4981-B313-69FDF1E85F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4391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5756D0-D42A-47A4-916B-F66F1DFEC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829" y="3247986"/>
                <a:ext cx="0" cy="520118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C28869D-B048-4EFB-8EC6-141989E4B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498" y="3491267"/>
                <a:ext cx="3242769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8B1595-F0D5-40FA-879D-AD54A362767A}"/>
                  </a:ext>
                </a:extLst>
              </p:cNvPr>
              <p:cNvSpPr txBox="1"/>
              <p:nvPr/>
            </p:nvSpPr>
            <p:spPr>
              <a:xfrm>
                <a:off x="633761" y="2894079"/>
                <a:ext cx="450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winkl" pitchFamily="50" charset="0"/>
                  </a:rPr>
                  <a:t>0</a:t>
                </a:r>
                <a:endParaRPr lang="en-GB" sz="2000" dirty="0">
                  <a:latin typeface="Twinkl" pitchFamily="50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005337-68C7-4D2D-9FC6-E669B6267819}"/>
                  </a:ext>
                </a:extLst>
              </p:cNvPr>
              <p:cNvSpPr txBox="1"/>
              <p:nvPr/>
            </p:nvSpPr>
            <p:spPr>
              <a:xfrm>
                <a:off x="3845980" y="2857684"/>
                <a:ext cx="450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winkl" pitchFamily="50" charset="0"/>
                  </a:rPr>
                  <a:t>1</a:t>
                </a:r>
                <a:endParaRPr lang="en-GB" sz="2000" dirty="0">
                  <a:latin typeface="Twinkl" pitchFamily="50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35BDB9C-2606-4E0B-89A3-D3ED3B72D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2651" y="2894079"/>
                <a:ext cx="0" cy="260394"/>
              </a:xfrm>
              <a:prstGeom prst="straightConnector1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061852-4B37-42C2-B660-57167612B693}"/>
                </a:ext>
              </a:extLst>
            </p:cNvPr>
            <p:cNvSpPr/>
            <p:nvPr/>
          </p:nvSpPr>
          <p:spPr>
            <a:xfrm>
              <a:off x="996457" y="2946401"/>
              <a:ext cx="437591" cy="437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C0920-9F6F-4641-8A81-5D3447BF01BC}"/>
              </a:ext>
            </a:extLst>
          </p:cNvPr>
          <p:cNvSpPr/>
          <p:nvPr/>
        </p:nvSpPr>
        <p:spPr>
          <a:xfrm>
            <a:off x="5395478" y="2874608"/>
            <a:ext cx="892616" cy="13352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0.9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DA3F82D-B44B-4294-B1F7-B18E43A26F75}"/>
              </a:ext>
            </a:extLst>
          </p:cNvPr>
          <p:cNvSpPr/>
          <p:nvPr/>
        </p:nvSpPr>
        <p:spPr>
          <a:xfrm>
            <a:off x="5105104" y="3018461"/>
            <a:ext cx="437591" cy="4375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DD0CD61-13E5-4C97-B227-FEA20FA7B0CA}"/>
              </a:ext>
            </a:extLst>
          </p:cNvPr>
          <p:cNvSpPr/>
          <p:nvPr/>
        </p:nvSpPr>
        <p:spPr>
          <a:xfrm>
            <a:off x="4982891" y="4443294"/>
            <a:ext cx="825172" cy="13352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39792-0EF0-4621-8378-FF6225464F01}"/>
              </a:ext>
            </a:extLst>
          </p:cNvPr>
          <p:cNvSpPr/>
          <p:nvPr/>
        </p:nvSpPr>
        <p:spPr>
          <a:xfrm>
            <a:off x="5221416" y="4805073"/>
            <a:ext cx="373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winkl" pitchFamily="50" charset="0"/>
              </a:rPr>
              <a:t>9</a:t>
            </a:r>
            <a:br>
              <a:rPr lang="en-US" sz="1400" dirty="0">
                <a:latin typeface="Twinkl" pitchFamily="50" charset="0"/>
              </a:rPr>
            </a:br>
            <a:r>
              <a:rPr lang="en-US" sz="1400" dirty="0">
                <a:latin typeface="Twinkl" pitchFamily="50" charset="0"/>
              </a:rPr>
              <a:t>10</a:t>
            </a:r>
            <a:endParaRPr lang="en-GB" sz="1400" dirty="0">
              <a:latin typeface="Twinkl" pitchFamily="50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738BCE-26A0-4601-BE0E-71CFBA1E8068}"/>
              </a:ext>
            </a:extLst>
          </p:cNvPr>
          <p:cNvSpPr/>
          <p:nvPr/>
        </p:nvSpPr>
        <p:spPr>
          <a:xfrm>
            <a:off x="892072" y="4443294"/>
            <a:ext cx="3445036" cy="13352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B3F26D9-FF17-410B-A703-8EFF95D3AEE3}"/>
              </a:ext>
            </a:extLst>
          </p:cNvPr>
          <p:cNvSpPr/>
          <p:nvPr/>
        </p:nvSpPr>
        <p:spPr>
          <a:xfrm>
            <a:off x="598875" y="4532011"/>
            <a:ext cx="437591" cy="4375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8D8D87-680A-4B32-85EE-4D2B2D03C8A4}"/>
              </a:ext>
            </a:extLst>
          </p:cNvPr>
          <p:cNvCxnSpPr>
            <a:cxnSpLocks/>
          </p:cNvCxnSpPr>
          <p:nvPr/>
        </p:nvCxnSpPr>
        <p:spPr>
          <a:xfrm>
            <a:off x="5317326" y="5069062"/>
            <a:ext cx="200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A8C762F0-137B-4CA2-A10A-C9D41BFDB2F0}"/>
              </a:ext>
            </a:extLst>
          </p:cNvPr>
          <p:cNvSpPr/>
          <p:nvPr/>
        </p:nvSpPr>
        <p:spPr>
          <a:xfrm>
            <a:off x="4692517" y="4587147"/>
            <a:ext cx="437591" cy="4375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0124B420-43C8-4995-A06F-82EB89A2F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42720"/>
              </p:ext>
            </p:extLst>
          </p:nvPr>
        </p:nvGraphicFramePr>
        <p:xfrm>
          <a:off x="1185019" y="4750806"/>
          <a:ext cx="30180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81D44B7B-33A1-4829-9DCE-909C63895695}"/>
              </a:ext>
            </a:extLst>
          </p:cNvPr>
          <p:cNvSpPr/>
          <p:nvPr/>
        </p:nvSpPr>
        <p:spPr>
          <a:xfrm>
            <a:off x="6448899" y="4451738"/>
            <a:ext cx="1517325" cy="13352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68F976-6F4A-4B34-A128-9EAE38432CBD}"/>
              </a:ext>
            </a:extLst>
          </p:cNvPr>
          <p:cNvSpPr/>
          <p:nvPr/>
        </p:nvSpPr>
        <p:spPr>
          <a:xfrm>
            <a:off x="6158526" y="4595591"/>
            <a:ext cx="437591" cy="4375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E1E720D-AA00-4EB1-9F29-B9D0778543E3}"/>
              </a:ext>
            </a:extLst>
          </p:cNvPr>
          <p:cNvSpPr/>
          <p:nvPr/>
        </p:nvSpPr>
        <p:spPr>
          <a:xfrm>
            <a:off x="6901904" y="2874608"/>
            <a:ext cx="1517325" cy="13352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ten-ninths</a:t>
            </a: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2A38E8F-412E-4378-9B86-59D8AF42D629}"/>
              </a:ext>
            </a:extLst>
          </p:cNvPr>
          <p:cNvSpPr/>
          <p:nvPr/>
        </p:nvSpPr>
        <p:spPr>
          <a:xfrm>
            <a:off x="6611531" y="3018461"/>
            <a:ext cx="437591" cy="4375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CD4ECD-9B50-4456-BA71-9EFFF118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1" b="28131"/>
          <a:stretch/>
        </p:blipFill>
        <p:spPr>
          <a:xfrm>
            <a:off x="6343765" y="4502735"/>
            <a:ext cx="1761328" cy="1233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63FB48-0381-452B-84C4-AB7079C94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8" y="2868741"/>
            <a:ext cx="477991" cy="49776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51A112F-1E60-44E2-B12A-404603B06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67" y="4471842"/>
            <a:ext cx="477991" cy="4977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263B25D-F99D-418B-8429-F964CA504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12" y="4423777"/>
            <a:ext cx="477991" cy="4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206</TotalTime>
  <Words>322</Words>
  <Application>Microsoft Office PowerPoint</Application>
  <PresentationFormat>On-screen Show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Victoria Lillington</cp:lastModifiedBy>
  <cp:revision>48</cp:revision>
  <dcterms:created xsi:type="dcterms:W3CDTF">2020-02-12T10:00:43Z</dcterms:created>
  <dcterms:modified xsi:type="dcterms:W3CDTF">2020-03-18T20:34:07Z</dcterms:modified>
</cp:coreProperties>
</file>