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75" r:id="rId2"/>
    <p:sldId id="278" r:id="rId3"/>
    <p:sldId id="279" r:id="rId4"/>
    <p:sldId id="289" r:id="rId5"/>
    <p:sldId id="290" r:id="rId6"/>
    <p:sldId id="282" r:id="rId7"/>
    <p:sldId id="291" r:id="rId8"/>
    <p:sldId id="292" r:id="rId9"/>
    <p:sldId id="284" r:id="rId10"/>
    <p:sldId id="286" r:id="rId11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14"/>
    </p:embeddedFont>
    <p:embeddedFont>
      <p:font typeface="Kalam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001"/>
    <a:srgbClr val="CEDF98"/>
    <a:srgbClr val="E4004F"/>
    <a:srgbClr val="F8CACA"/>
    <a:srgbClr val="009286"/>
    <a:srgbClr val="85CDC3"/>
    <a:srgbClr val="E5C800"/>
    <a:srgbClr val="009541"/>
    <a:srgbClr val="FCD082"/>
    <a:srgbClr val="FFE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356" y="90"/>
      </p:cViewPr>
      <p:guideLst>
        <p:guide orient="horz" pos="2160"/>
        <p:guide pos="2880"/>
        <p:guide pos="340"/>
        <p:guide orient="horz" pos="3952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18/03/2020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70333" y="5834189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white-rose-maths-resources/year-4-white-rose-maths-resources-key-stage-1-year-1-year-2/spring-block-4-decimals-year-4-white-rose-maths-supporting-resources-key-stage-1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white-rose-maths-resources/year-4-white-rose-maths-resources-key-stage-1-year-1-year-2/spring-block-4-decimals-year-4-white-rose-maths-supporting-resources-key-stage-1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52D1B5A4-F943-4666-9650-F5916B31EBF1}"/>
              </a:ext>
            </a:extLst>
          </p:cNvPr>
          <p:cNvSpPr/>
          <p:nvPr/>
        </p:nvSpPr>
        <p:spPr>
          <a:xfrm>
            <a:off x="114300" y="5573712"/>
            <a:ext cx="1638300" cy="1038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22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DD8DCCF7-F5B5-4578-9A00-42FBA506AE34}"/>
              </a:ext>
            </a:extLst>
          </p:cNvPr>
          <p:cNvSpPr/>
          <p:nvPr/>
        </p:nvSpPr>
        <p:spPr>
          <a:xfrm>
            <a:off x="3752850" y="2909887"/>
            <a:ext cx="1638300" cy="1038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628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dirty="0">
                <a:solidFill>
                  <a:srgbClr val="000000"/>
                </a:solidFill>
              </a:rPr>
              <a:t>Recognise and write decimal equivalents of any number of tenths or hundredths.</a:t>
            </a:r>
          </a:p>
        </p:txBody>
      </p:sp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5650" y="1341438"/>
            <a:ext cx="7632700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009286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b="1" dirty="0">
                <a:latin typeface="Twinkl" pitchFamily="2" charset="0"/>
              </a:rPr>
              <a:t>Complete the grid.</a:t>
            </a:r>
          </a:p>
        </p:txBody>
      </p:sp>
      <p:sp>
        <p:nvSpPr>
          <p:cNvPr id="97" name="Rectangle 96"/>
          <p:cNvSpPr/>
          <p:nvPr/>
        </p:nvSpPr>
        <p:spPr>
          <a:xfrm>
            <a:off x="3079194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263176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Hundredths as Decimals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079194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30E613-2FF6-41B6-87EF-24A5ACE18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247963"/>
              </p:ext>
            </p:extLst>
          </p:nvPr>
        </p:nvGraphicFramePr>
        <p:xfrm>
          <a:off x="1024913" y="1990629"/>
          <a:ext cx="7094173" cy="3948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6175">
                  <a:extLst>
                    <a:ext uri="{9D8B030D-6E8A-4147-A177-3AD203B41FA5}">
                      <a16:colId xmlns:a16="http://schemas.microsoft.com/office/drawing/2014/main" val="1871628007"/>
                    </a:ext>
                  </a:extLst>
                </a:gridCol>
                <a:gridCol w="1465765">
                  <a:extLst>
                    <a:ext uri="{9D8B030D-6E8A-4147-A177-3AD203B41FA5}">
                      <a16:colId xmlns:a16="http://schemas.microsoft.com/office/drawing/2014/main" val="3783203228"/>
                    </a:ext>
                  </a:extLst>
                </a:gridCol>
                <a:gridCol w="1151712">
                  <a:extLst>
                    <a:ext uri="{9D8B030D-6E8A-4147-A177-3AD203B41FA5}">
                      <a16:colId xmlns:a16="http://schemas.microsoft.com/office/drawing/2014/main" val="3589437526"/>
                    </a:ext>
                  </a:extLst>
                </a:gridCol>
                <a:gridCol w="1490521">
                  <a:extLst>
                    <a:ext uri="{9D8B030D-6E8A-4147-A177-3AD203B41FA5}">
                      <a16:colId xmlns:a16="http://schemas.microsoft.com/office/drawing/2014/main" val="1851970959"/>
                    </a:ext>
                  </a:extLst>
                </a:gridCol>
              </a:tblGrid>
              <a:tr h="1026022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Model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E40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E40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Words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E40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Fraction </a:t>
                      </a:r>
                    </a:p>
                  </a:txBody>
                  <a:tcPr anchor="ctr">
                    <a:lnT w="19050" cap="flat" cmpd="sng" algn="ctr">
                      <a:solidFill>
                        <a:srgbClr val="E40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/>
                        <a:t>Decimal</a:t>
                      </a:r>
                    </a:p>
                  </a:txBody>
                  <a:tcPr anchor="ctr">
                    <a:lnR w="19050" cap="flat" cmpd="sng" algn="ctr">
                      <a:solidFill>
                        <a:srgbClr val="E40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40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159225"/>
                  </a:ext>
                </a:extLst>
              </a:tr>
              <a:tr h="292209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E40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40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40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6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40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R w="19050" cap="flat" cmpd="sng" algn="ctr">
                      <a:solidFill>
                        <a:srgbClr val="E40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40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37767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7461C4-B93C-488D-847C-F2080A190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561713"/>
              </p:ext>
            </p:extLst>
          </p:nvPr>
        </p:nvGraphicFramePr>
        <p:xfrm>
          <a:off x="1183105" y="3132543"/>
          <a:ext cx="2692940" cy="26929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294">
                  <a:extLst>
                    <a:ext uri="{9D8B030D-6E8A-4147-A177-3AD203B41FA5}">
                      <a16:colId xmlns:a16="http://schemas.microsoft.com/office/drawing/2014/main" val="499404177"/>
                    </a:ext>
                  </a:extLst>
                </a:gridCol>
                <a:gridCol w="269294">
                  <a:extLst>
                    <a:ext uri="{9D8B030D-6E8A-4147-A177-3AD203B41FA5}">
                      <a16:colId xmlns:a16="http://schemas.microsoft.com/office/drawing/2014/main" val="2561012392"/>
                    </a:ext>
                  </a:extLst>
                </a:gridCol>
                <a:gridCol w="269294">
                  <a:extLst>
                    <a:ext uri="{9D8B030D-6E8A-4147-A177-3AD203B41FA5}">
                      <a16:colId xmlns:a16="http://schemas.microsoft.com/office/drawing/2014/main" val="1959230907"/>
                    </a:ext>
                  </a:extLst>
                </a:gridCol>
                <a:gridCol w="269294">
                  <a:extLst>
                    <a:ext uri="{9D8B030D-6E8A-4147-A177-3AD203B41FA5}">
                      <a16:colId xmlns:a16="http://schemas.microsoft.com/office/drawing/2014/main" val="732121380"/>
                    </a:ext>
                  </a:extLst>
                </a:gridCol>
                <a:gridCol w="269294">
                  <a:extLst>
                    <a:ext uri="{9D8B030D-6E8A-4147-A177-3AD203B41FA5}">
                      <a16:colId xmlns:a16="http://schemas.microsoft.com/office/drawing/2014/main" val="3344775334"/>
                    </a:ext>
                  </a:extLst>
                </a:gridCol>
                <a:gridCol w="269294">
                  <a:extLst>
                    <a:ext uri="{9D8B030D-6E8A-4147-A177-3AD203B41FA5}">
                      <a16:colId xmlns:a16="http://schemas.microsoft.com/office/drawing/2014/main" val="463652903"/>
                    </a:ext>
                  </a:extLst>
                </a:gridCol>
                <a:gridCol w="269294">
                  <a:extLst>
                    <a:ext uri="{9D8B030D-6E8A-4147-A177-3AD203B41FA5}">
                      <a16:colId xmlns:a16="http://schemas.microsoft.com/office/drawing/2014/main" val="4172872886"/>
                    </a:ext>
                  </a:extLst>
                </a:gridCol>
                <a:gridCol w="269294">
                  <a:extLst>
                    <a:ext uri="{9D8B030D-6E8A-4147-A177-3AD203B41FA5}">
                      <a16:colId xmlns:a16="http://schemas.microsoft.com/office/drawing/2014/main" val="3318085102"/>
                    </a:ext>
                  </a:extLst>
                </a:gridCol>
                <a:gridCol w="269294">
                  <a:extLst>
                    <a:ext uri="{9D8B030D-6E8A-4147-A177-3AD203B41FA5}">
                      <a16:colId xmlns:a16="http://schemas.microsoft.com/office/drawing/2014/main" val="2861359557"/>
                    </a:ext>
                  </a:extLst>
                </a:gridCol>
                <a:gridCol w="269294">
                  <a:extLst>
                    <a:ext uri="{9D8B030D-6E8A-4147-A177-3AD203B41FA5}">
                      <a16:colId xmlns:a16="http://schemas.microsoft.com/office/drawing/2014/main" val="462380824"/>
                    </a:ext>
                  </a:extLst>
                </a:gridCol>
              </a:tblGrid>
              <a:tr h="26929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2182" marR="62182" marT="31092" marB="3109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2182" marR="62182" marT="31092" marB="31092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2182" marR="62182" marT="31092" marB="31092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632359"/>
                  </a:ext>
                </a:extLst>
              </a:tr>
              <a:tr h="269294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2182" marR="62182" marT="31092" marB="3109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232672"/>
                  </a:ext>
                </a:extLst>
              </a:tr>
              <a:tr h="269294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2182" marR="62182" marT="31092" marB="3109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48731"/>
                  </a:ext>
                </a:extLst>
              </a:tr>
              <a:tr h="269294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275883"/>
                  </a:ext>
                </a:extLst>
              </a:tr>
              <a:tr h="269294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2182" marR="62182" marT="31092" marB="3109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908542"/>
                  </a:ext>
                </a:extLst>
              </a:tr>
              <a:tr h="269294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2182" marR="62182" marT="31092" marB="31092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715307"/>
                  </a:ext>
                </a:extLst>
              </a:tr>
              <a:tr h="269294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2182" marR="62182" marT="31092" marB="31092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909298"/>
                  </a:ext>
                </a:extLst>
              </a:tr>
              <a:tr h="269294"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2182" marR="62182" marT="31092" marB="31092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361437"/>
                  </a:ext>
                </a:extLst>
              </a:tr>
              <a:tr h="26929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2182" marR="62182" marT="31092" marB="3109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2182" marR="62182" marT="31092" marB="31092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739823"/>
                  </a:ext>
                </a:extLst>
              </a:tr>
              <a:tr h="269294"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2182" marR="62182" marT="31092" marB="31092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2182" marR="62182" marT="31092" marB="31092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B2E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2182" marR="62182" marT="31092" marB="31092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2182" marR="62182" marT="31092" marB="31092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 marL="62182" marR="62182" marT="31092" marB="31092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 marL="62182" marR="62182" marT="31092" marB="31092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35434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FE5FBE0-3AE2-42A3-A1C4-52BFE4DC149B}"/>
              </a:ext>
            </a:extLst>
          </p:cNvPr>
          <p:cNvSpPr/>
          <p:nvPr/>
        </p:nvSpPr>
        <p:spPr>
          <a:xfrm>
            <a:off x="4047169" y="4155848"/>
            <a:ext cx="1388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>
                <a:solidFill>
                  <a:srgbClr val="009541"/>
                </a:solidFill>
              </a:rPr>
              <a:t>twenty-five</a:t>
            </a:r>
            <a:br>
              <a:rPr lang="en-GB" b="1" dirty="0">
                <a:solidFill>
                  <a:srgbClr val="009541"/>
                </a:solidFill>
              </a:rPr>
            </a:br>
            <a:r>
              <a:rPr lang="en-GB" b="1" dirty="0">
                <a:solidFill>
                  <a:srgbClr val="009541"/>
                </a:solidFill>
              </a:rPr>
              <a:t>hundredths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72A6FD-75B4-45A7-B5ED-46FAC7B03CD2}"/>
              </a:ext>
            </a:extLst>
          </p:cNvPr>
          <p:cNvGrpSpPr/>
          <p:nvPr/>
        </p:nvGrpSpPr>
        <p:grpSpPr>
          <a:xfrm>
            <a:off x="5483061" y="3755738"/>
            <a:ext cx="1138453" cy="1446550"/>
            <a:chOff x="5605067" y="3722537"/>
            <a:chExt cx="1138453" cy="144655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3FC4D11-E42F-4187-B47B-325A77101F45}"/>
                </a:ext>
              </a:extLst>
            </p:cNvPr>
            <p:cNvSpPr/>
            <p:nvPr/>
          </p:nvSpPr>
          <p:spPr>
            <a:xfrm>
              <a:off x="5605067" y="3722537"/>
              <a:ext cx="1138453" cy="144655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4400" b="1" dirty="0">
                  <a:solidFill>
                    <a:srgbClr val="009541"/>
                  </a:solidFill>
                  <a:cs typeface="Kalam" panose="02000000000000000000" pitchFamily="2" charset="0"/>
                </a:rPr>
                <a:t>25</a:t>
              </a:r>
              <a:br>
                <a:rPr lang="en-GB" sz="4400" b="1" dirty="0">
                  <a:solidFill>
                    <a:srgbClr val="009541"/>
                  </a:solidFill>
                  <a:cs typeface="Kalam" panose="02000000000000000000" pitchFamily="2" charset="0"/>
                </a:rPr>
              </a:br>
              <a:r>
                <a:rPr lang="en-GB" sz="4400" b="1" dirty="0">
                  <a:solidFill>
                    <a:srgbClr val="009541"/>
                  </a:solidFill>
                  <a:cs typeface="Kalam" panose="02000000000000000000" pitchFamily="2" charset="0"/>
                </a:rPr>
                <a:t>100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93AAF7D-A4F9-4FDA-844C-052004B7C50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10800" y="4445812"/>
              <a:ext cx="904875" cy="0"/>
            </a:xfrm>
            <a:prstGeom prst="line">
              <a:avLst/>
            </a:prstGeom>
            <a:ln w="57150">
              <a:solidFill>
                <a:srgbClr val="00954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7FD7572-FA23-4EFC-83B4-27E533C7C59E}"/>
              </a:ext>
            </a:extLst>
          </p:cNvPr>
          <p:cNvSpPr/>
          <p:nvPr/>
        </p:nvSpPr>
        <p:spPr>
          <a:xfrm>
            <a:off x="6793707" y="4155848"/>
            <a:ext cx="11586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9541"/>
                </a:solidFill>
              </a:rPr>
              <a:t>0.25</a:t>
            </a:r>
          </a:p>
        </p:txBody>
      </p: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/>
          <p:cNvSpPr/>
          <p:nvPr/>
        </p:nvSpPr>
        <p:spPr>
          <a:xfrm>
            <a:off x="3079194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263176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Hundredths as Decimals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079194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BEA91E52-4708-481B-8A28-B08135200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701018"/>
              </p:ext>
            </p:extLst>
          </p:nvPr>
        </p:nvGraphicFramePr>
        <p:xfrm>
          <a:off x="763798" y="2218404"/>
          <a:ext cx="7616408" cy="29974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4102">
                  <a:extLst>
                    <a:ext uri="{9D8B030D-6E8A-4147-A177-3AD203B41FA5}">
                      <a16:colId xmlns:a16="http://schemas.microsoft.com/office/drawing/2014/main" val="2547136344"/>
                    </a:ext>
                  </a:extLst>
                </a:gridCol>
                <a:gridCol w="1904102">
                  <a:extLst>
                    <a:ext uri="{9D8B030D-6E8A-4147-A177-3AD203B41FA5}">
                      <a16:colId xmlns:a16="http://schemas.microsoft.com/office/drawing/2014/main" val="1763854974"/>
                    </a:ext>
                  </a:extLst>
                </a:gridCol>
                <a:gridCol w="1904102">
                  <a:extLst>
                    <a:ext uri="{9D8B030D-6E8A-4147-A177-3AD203B41FA5}">
                      <a16:colId xmlns:a16="http://schemas.microsoft.com/office/drawing/2014/main" val="3833033677"/>
                    </a:ext>
                  </a:extLst>
                </a:gridCol>
                <a:gridCol w="1904102">
                  <a:extLst>
                    <a:ext uri="{9D8B030D-6E8A-4147-A177-3AD203B41FA5}">
                      <a16:colId xmlns:a16="http://schemas.microsoft.com/office/drawing/2014/main" val="3970482091"/>
                    </a:ext>
                  </a:extLst>
                </a:gridCol>
              </a:tblGrid>
              <a:tr h="20383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Twinkl" pitchFamily="2" charset="0"/>
                        </a:rPr>
                        <a:t>A</a:t>
                      </a:r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E40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E40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Twinkl" pitchFamily="2" charset="0"/>
                        </a:rPr>
                        <a:t>B</a:t>
                      </a:r>
                      <a:endParaRPr lang="en-GB" dirty="0"/>
                    </a:p>
                  </a:txBody>
                  <a:tcPr>
                    <a:lnT w="19050" cap="flat" cmpd="sng" algn="ctr">
                      <a:solidFill>
                        <a:srgbClr val="E40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Twinkl" pitchFamily="2" charset="0"/>
                        </a:rPr>
                        <a:t>C</a:t>
                      </a:r>
                      <a:endParaRPr lang="en-GB" dirty="0"/>
                    </a:p>
                  </a:txBody>
                  <a:tcPr>
                    <a:lnT w="19050" cap="flat" cmpd="sng" algn="ctr">
                      <a:solidFill>
                        <a:srgbClr val="E40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>
                          <a:latin typeface="Twinkl" pitchFamily="2" charset="0"/>
                        </a:rPr>
                        <a:t>D</a:t>
                      </a:r>
                      <a:endParaRPr lang="en-GB" dirty="0"/>
                    </a:p>
                  </a:txBody>
                  <a:tcPr>
                    <a:lnR w="19050" cap="flat" cmpd="sng" algn="ctr">
                      <a:solidFill>
                        <a:srgbClr val="E40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40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67773"/>
                  </a:ext>
                </a:extLst>
              </a:tr>
              <a:tr h="95910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rgbClr val="E40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40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40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40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B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R w="19050" cap="flat" cmpd="sng" algn="ctr">
                      <a:solidFill>
                        <a:srgbClr val="E40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400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A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4960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0C1B4633-9527-409B-A736-16D22881A536}"/>
              </a:ext>
            </a:extLst>
          </p:cNvPr>
          <p:cNvSpPr txBox="1"/>
          <p:nvPr/>
        </p:nvSpPr>
        <p:spPr>
          <a:xfrm>
            <a:off x="755650" y="1341438"/>
            <a:ext cx="7632700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009286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dirty="0">
                <a:latin typeface="Twinkl" pitchFamily="2" charset="0"/>
              </a:rPr>
              <a:t>Identify the models and images that </a:t>
            </a:r>
            <a:r>
              <a:rPr lang="en-GB" b="1" u="sng" dirty="0">
                <a:latin typeface="Twinkl" pitchFamily="2" charset="0"/>
              </a:rPr>
              <a:t>do not</a:t>
            </a:r>
            <a:r>
              <a:rPr lang="en-GB" dirty="0">
                <a:latin typeface="Twinkl" pitchFamily="2" charset="0"/>
              </a:rPr>
              <a:t> represent 31 hundredths.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87C5DAD-8333-4013-B091-1C091C259158}"/>
              </a:ext>
            </a:extLst>
          </p:cNvPr>
          <p:cNvGrpSpPr/>
          <p:nvPr/>
        </p:nvGrpSpPr>
        <p:grpSpPr>
          <a:xfrm>
            <a:off x="1111677" y="2707951"/>
            <a:ext cx="1203924" cy="1235075"/>
            <a:chOff x="1095932" y="2516939"/>
            <a:chExt cx="1206500" cy="12350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304E8A27-D4A6-4B7B-9E21-0295B4C112C4}"/>
                </a:ext>
              </a:extLst>
            </p:cNvPr>
            <p:cNvSpPr/>
            <p:nvPr/>
          </p:nvSpPr>
          <p:spPr>
            <a:xfrm>
              <a:off x="1095932" y="2516939"/>
              <a:ext cx="549275" cy="549275"/>
            </a:xfrm>
            <a:prstGeom prst="ellipse">
              <a:avLst/>
            </a:prstGeom>
            <a:solidFill>
              <a:srgbClr val="FFE0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0.1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4B982EB-CDE0-45D1-BC4B-133A4B0E2F16}"/>
                </a:ext>
              </a:extLst>
            </p:cNvPr>
            <p:cNvSpPr/>
            <p:nvPr/>
          </p:nvSpPr>
          <p:spPr>
            <a:xfrm>
              <a:off x="1753157" y="2516939"/>
              <a:ext cx="549275" cy="549275"/>
            </a:xfrm>
            <a:prstGeom prst="ellipse">
              <a:avLst/>
            </a:prstGeom>
            <a:solidFill>
              <a:srgbClr val="CEDF9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0.01</a:t>
              </a: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995E51C-9019-4A0A-B3BB-3222B9F12625}"/>
                </a:ext>
              </a:extLst>
            </p:cNvPr>
            <p:cNvSpPr/>
            <p:nvPr/>
          </p:nvSpPr>
          <p:spPr>
            <a:xfrm>
              <a:off x="1095932" y="3202739"/>
              <a:ext cx="549275" cy="549275"/>
            </a:xfrm>
            <a:prstGeom prst="ellipse">
              <a:avLst/>
            </a:prstGeom>
            <a:solidFill>
              <a:srgbClr val="CEDF9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400" b="1">
                  <a:solidFill>
                    <a:schemeClr val="tx1"/>
                  </a:solidFill>
                </a:rPr>
                <a:t>0.01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B1CD069-5084-489A-A5C5-A5CA90ED798F}"/>
                </a:ext>
              </a:extLst>
            </p:cNvPr>
            <p:cNvSpPr/>
            <p:nvPr/>
          </p:nvSpPr>
          <p:spPr>
            <a:xfrm>
              <a:off x="1753157" y="3202739"/>
              <a:ext cx="549275" cy="549275"/>
            </a:xfrm>
            <a:prstGeom prst="ellipse">
              <a:avLst/>
            </a:prstGeom>
            <a:solidFill>
              <a:srgbClr val="CEDF9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0.01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8ECF2CE-426E-4846-9CB3-8AD33A711835}"/>
              </a:ext>
            </a:extLst>
          </p:cNvPr>
          <p:cNvSpPr/>
          <p:nvPr/>
        </p:nvSpPr>
        <p:spPr>
          <a:xfrm>
            <a:off x="3065720" y="2598447"/>
            <a:ext cx="109923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cs typeface="Kalam" panose="02000000000000000000" pitchFamily="2" charset="0"/>
              </a:rPr>
              <a:t>31</a:t>
            </a:r>
            <a:br>
              <a:rPr lang="en-GB" sz="4400" dirty="0">
                <a:cs typeface="Kalam" panose="02000000000000000000" pitchFamily="2" charset="0"/>
              </a:rPr>
            </a:br>
            <a:r>
              <a:rPr lang="en-GB" sz="4400" dirty="0">
                <a:cs typeface="Kalam" panose="02000000000000000000" pitchFamily="2" charset="0"/>
              </a:rPr>
              <a:t>100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F60B1F-158F-4CFC-9E20-5BD6CBAD2BE0}"/>
              </a:ext>
            </a:extLst>
          </p:cNvPr>
          <p:cNvSpPr txBox="1"/>
          <p:nvPr/>
        </p:nvSpPr>
        <p:spPr>
          <a:xfrm>
            <a:off x="926334" y="4396350"/>
            <a:ext cx="1574610" cy="710552"/>
          </a:xfrm>
          <a:prstGeom prst="rect">
            <a:avLst/>
          </a:prstGeom>
          <a:solidFill>
            <a:schemeClr val="bg1"/>
          </a:solidFill>
          <a:ln w="38100">
            <a:solidFill>
              <a:srgbClr val="00954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1600" b="1" dirty="0"/>
              <a:t>0.13</a:t>
            </a:r>
          </a:p>
          <a:p>
            <a:pPr algn="ctr"/>
            <a:r>
              <a:rPr lang="en-GB" sz="1600" b="1" dirty="0"/>
              <a:t>13 hundredths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D43BD4-9521-4D0E-8BB3-182CD599A909}"/>
              </a:ext>
            </a:extLst>
          </p:cNvPr>
          <p:cNvSpPr txBox="1"/>
          <p:nvPr/>
        </p:nvSpPr>
        <p:spPr>
          <a:xfrm>
            <a:off x="2828031" y="4396350"/>
            <a:ext cx="1574610" cy="710552"/>
          </a:xfrm>
          <a:prstGeom prst="rect">
            <a:avLst/>
          </a:prstGeom>
          <a:solidFill>
            <a:schemeClr val="bg1"/>
          </a:solidFill>
          <a:ln w="38100">
            <a:solidFill>
              <a:srgbClr val="00954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1600" b="1" dirty="0"/>
              <a:t>0.31</a:t>
            </a:r>
          </a:p>
          <a:p>
            <a:pPr algn="ctr"/>
            <a:r>
              <a:rPr lang="en-GB" sz="1600" b="1" dirty="0"/>
              <a:t>31 hundredths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462A37-C369-429E-B953-3FF77BC592E8}"/>
              </a:ext>
            </a:extLst>
          </p:cNvPr>
          <p:cNvSpPr txBox="1"/>
          <p:nvPr/>
        </p:nvSpPr>
        <p:spPr>
          <a:xfrm>
            <a:off x="4698309" y="4396350"/>
            <a:ext cx="1654866" cy="710552"/>
          </a:xfrm>
          <a:prstGeom prst="rect">
            <a:avLst/>
          </a:prstGeom>
          <a:solidFill>
            <a:schemeClr val="bg1"/>
          </a:solidFill>
          <a:ln w="38100">
            <a:solidFill>
              <a:srgbClr val="00954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1600" b="1" dirty="0"/>
              <a:t>3.1</a:t>
            </a:r>
          </a:p>
          <a:p>
            <a:pPr algn="ctr"/>
            <a:r>
              <a:rPr lang="en-GB" sz="1600" b="1" dirty="0"/>
              <a:t>310 hundredths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908FCB-D53C-4393-9FB2-EEA7C36FFEA4}"/>
              </a:ext>
            </a:extLst>
          </p:cNvPr>
          <p:cNvSpPr txBox="1"/>
          <p:nvPr/>
        </p:nvSpPr>
        <p:spPr>
          <a:xfrm>
            <a:off x="6648844" y="4396350"/>
            <a:ext cx="1574610" cy="710552"/>
          </a:xfrm>
          <a:prstGeom prst="rect">
            <a:avLst/>
          </a:prstGeom>
          <a:solidFill>
            <a:schemeClr val="bg1"/>
          </a:solidFill>
          <a:ln w="38100">
            <a:solidFill>
              <a:srgbClr val="00954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sz="1600" b="1" dirty="0"/>
              <a:t>0.31</a:t>
            </a:r>
          </a:p>
          <a:p>
            <a:pPr algn="ctr"/>
            <a:r>
              <a:rPr lang="en-GB" sz="1600" b="1" dirty="0"/>
              <a:t>31 hundredths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C5DE6A-6BCC-4D1B-AF20-CCA52593DB83}"/>
              </a:ext>
            </a:extLst>
          </p:cNvPr>
          <p:cNvSpPr txBox="1"/>
          <p:nvPr/>
        </p:nvSpPr>
        <p:spPr>
          <a:xfrm>
            <a:off x="763796" y="5597717"/>
            <a:ext cx="7632700" cy="495108"/>
          </a:xfrm>
          <a:prstGeom prst="rect">
            <a:avLst/>
          </a:prstGeom>
          <a:solidFill>
            <a:schemeClr val="bg1"/>
          </a:solidFill>
          <a:ln w="38100">
            <a:solidFill>
              <a:srgbClr val="00954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/>
              <a:t>A and C </a:t>
            </a:r>
            <a:r>
              <a:rPr lang="en-GB" b="1" dirty="0"/>
              <a:t>do not </a:t>
            </a:r>
            <a:r>
              <a:rPr lang="en-GB" dirty="0"/>
              <a:t>represent 31 hundredths.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BDECF6-9CDE-4AE1-AD34-EF66EC734EC1}"/>
              </a:ext>
            </a:extLst>
          </p:cNvPr>
          <p:cNvSpPr/>
          <p:nvPr/>
        </p:nvSpPr>
        <p:spPr>
          <a:xfrm>
            <a:off x="6830657" y="2908122"/>
            <a:ext cx="1210984" cy="1572326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4400" dirty="0">
                <a:cs typeface="Kalam" panose="02000000000000000000" pitchFamily="2" charset="0"/>
              </a:rPr>
              <a:t>0.31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33AE3FA-FDED-457C-9603-37928073EB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203" y="2677247"/>
            <a:ext cx="1581076" cy="1403717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6AC44748-87F9-40AD-8483-D2F4A90F95EC}"/>
              </a:ext>
            </a:extLst>
          </p:cNvPr>
          <p:cNvSpPr/>
          <p:nvPr/>
        </p:nvSpPr>
        <p:spPr>
          <a:xfrm>
            <a:off x="4892406" y="3668455"/>
            <a:ext cx="199870" cy="200297"/>
          </a:xfrm>
          <a:prstGeom prst="ellipse">
            <a:avLst/>
          </a:prstGeom>
          <a:solidFill>
            <a:srgbClr val="FFE0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EECEB8D-5179-4C86-A33A-041B0747ECAD}"/>
              </a:ext>
            </a:extLst>
          </p:cNvPr>
          <p:cNvSpPr/>
          <p:nvPr/>
        </p:nvSpPr>
        <p:spPr>
          <a:xfrm>
            <a:off x="4892406" y="3497935"/>
            <a:ext cx="199870" cy="200297"/>
          </a:xfrm>
          <a:prstGeom prst="ellipse">
            <a:avLst/>
          </a:prstGeom>
          <a:solidFill>
            <a:srgbClr val="FFE0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F18653B-139D-4B5D-BD31-5537B3C69B10}"/>
              </a:ext>
            </a:extLst>
          </p:cNvPr>
          <p:cNvSpPr/>
          <p:nvPr/>
        </p:nvSpPr>
        <p:spPr>
          <a:xfrm>
            <a:off x="4892406" y="3321722"/>
            <a:ext cx="199870" cy="200297"/>
          </a:xfrm>
          <a:prstGeom prst="ellipse">
            <a:avLst/>
          </a:prstGeom>
          <a:solidFill>
            <a:srgbClr val="FFE00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39A3E0D-532F-4C5F-8BB3-88E1ECB2FEE7}"/>
              </a:ext>
            </a:extLst>
          </p:cNvPr>
          <p:cNvSpPr/>
          <p:nvPr/>
        </p:nvSpPr>
        <p:spPr>
          <a:xfrm>
            <a:off x="5425806" y="3668455"/>
            <a:ext cx="199870" cy="200297"/>
          </a:xfrm>
          <a:prstGeom prst="ellipse">
            <a:avLst/>
          </a:prstGeom>
          <a:solidFill>
            <a:srgbClr val="00A7E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8298093-EABB-477E-8EDF-106B82F33EA6}"/>
              </a:ext>
            </a:extLst>
          </p:cNvPr>
          <p:cNvSpPr/>
          <p:nvPr/>
        </p:nvSpPr>
        <p:spPr>
          <a:xfrm>
            <a:off x="903646" y="2236131"/>
            <a:ext cx="1581076" cy="1969373"/>
          </a:xfrm>
          <a:prstGeom prst="ellipse">
            <a:avLst/>
          </a:prstGeom>
          <a:noFill/>
          <a:ln w="76200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C1F9A0D-9D42-45F0-A773-06AD235C0228}"/>
              </a:ext>
            </a:extLst>
          </p:cNvPr>
          <p:cNvSpPr/>
          <p:nvPr/>
        </p:nvSpPr>
        <p:spPr>
          <a:xfrm>
            <a:off x="4744126" y="2236131"/>
            <a:ext cx="1581076" cy="1969373"/>
          </a:xfrm>
          <a:prstGeom prst="ellipse">
            <a:avLst/>
          </a:prstGeom>
          <a:noFill/>
          <a:ln w="76200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17C093-2FBC-4CE8-85F3-7FA95187ACFD}"/>
              </a:ext>
            </a:extLst>
          </p:cNvPr>
          <p:cNvCxnSpPr>
            <a:cxnSpLocks/>
          </p:cNvCxnSpPr>
          <p:nvPr/>
        </p:nvCxnSpPr>
        <p:spPr>
          <a:xfrm>
            <a:off x="3151122" y="3321722"/>
            <a:ext cx="9284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21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6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C236B-359E-4E32-9D38-B8B976AA88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50" y="1836546"/>
            <a:ext cx="7632693" cy="425627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F5AD6F1-B648-48AE-8813-5F90A2010190}"/>
              </a:ext>
            </a:extLst>
          </p:cNvPr>
          <p:cNvSpPr/>
          <p:nvPr/>
        </p:nvSpPr>
        <p:spPr>
          <a:xfrm>
            <a:off x="1395016" y="2264230"/>
            <a:ext cx="6353968" cy="2908662"/>
          </a:xfrm>
          <a:prstGeom prst="rect">
            <a:avLst/>
          </a:prstGeom>
          <a:solidFill>
            <a:srgbClr val="F8CACB">
              <a:alpha val="90000"/>
            </a:srgbClr>
          </a:solidFill>
          <a:ln w="28575"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3079194" y="670981"/>
            <a:ext cx="976684" cy="337100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Diving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263176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Hundredths as Decimals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079194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C1B4633-9527-409B-A736-16D22881A536}"/>
              </a:ext>
            </a:extLst>
          </p:cNvPr>
          <p:cNvSpPr txBox="1"/>
          <p:nvPr/>
        </p:nvSpPr>
        <p:spPr>
          <a:xfrm>
            <a:off x="755650" y="1341438"/>
            <a:ext cx="7632700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009286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dirty="0">
                <a:latin typeface="Twinkl" pitchFamily="2" charset="0"/>
              </a:rPr>
              <a:t>Complete the calculation.</a:t>
            </a:r>
            <a:endParaRPr lang="en-GB" i="1" dirty="0">
              <a:latin typeface="Cambria Math" panose="02040503050406030204" pitchFamily="18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209A1C-3B90-44E5-976F-409D1D892366}"/>
              </a:ext>
            </a:extLst>
          </p:cNvPr>
          <p:cNvSpPr/>
          <p:nvPr/>
        </p:nvSpPr>
        <p:spPr>
          <a:xfrm>
            <a:off x="4733456" y="3019574"/>
            <a:ext cx="1614325" cy="1449216"/>
          </a:xfrm>
          <a:prstGeom prst="rect">
            <a:avLst/>
          </a:prstGeom>
          <a:noFill/>
          <a:ln>
            <a:noFill/>
          </a:ln>
        </p:spPr>
        <p:txBody>
          <a:bodyPr wrap="none" lIns="108000" tIns="108000" rIns="108000" bIns="108000">
            <a:spAutoFit/>
          </a:bodyPr>
          <a:lstStyle/>
          <a:p>
            <a:pPr algn="ctr"/>
            <a:r>
              <a:rPr lang="en-GB" sz="8000" dirty="0">
                <a:cs typeface="Kalam" panose="02000000000000000000" pitchFamily="2" charset="0"/>
              </a:rPr>
              <a:t>0.7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B12361C-3FBC-4EB1-AB0A-7FE1CB7E74FA}"/>
              </a:ext>
            </a:extLst>
          </p:cNvPr>
          <p:cNvSpPr/>
          <p:nvPr/>
        </p:nvSpPr>
        <p:spPr>
          <a:xfrm>
            <a:off x="4003425" y="3019574"/>
            <a:ext cx="551534" cy="1449216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8000" dirty="0">
                <a:cs typeface="Kalam" panose="02000000000000000000" pitchFamily="2" charset="0"/>
              </a:rPr>
              <a:t>=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9D55D24-C124-4291-95A3-B2F3C8066938}"/>
              </a:ext>
            </a:extLst>
          </p:cNvPr>
          <p:cNvSpPr/>
          <p:nvPr/>
        </p:nvSpPr>
        <p:spPr>
          <a:xfrm>
            <a:off x="6308376" y="3282160"/>
            <a:ext cx="924046" cy="9240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947AB1-8FED-4517-AF84-5DF454BF4946}"/>
              </a:ext>
            </a:extLst>
          </p:cNvPr>
          <p:cNvGrpSpPr/>
          <p:nvPr/>
        </p:nvGrpSpPr>
        <p:grpSpPr>
          <a:xfrm>
            <a:off x="1806671" y="2466910"/>
            <a:ext cx="1854996" cy="2554545"/>
            <a:chOff x="1613746" y="2466910"/>
            <a:chExt cx="1854996" cy="255454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09AD665-AD20-420C-B793-0BE293D346DE}"/>
                </a:ext>
              </a:extLst>
            </p:cNvPr>
            <p:cNvGrpSpPr/>
            <p:nvPr/>
          </p:nvGrpSpPr>
          <p:grpSpPr>
            <a:xfrm>
              <a:off x="1613746" y="2466910"/>
              <a:ext cx="1854996" cy="2554545"/>
              <a:chOff x="1512182" y="2598447"/>
              <a:chExt cx="1854996" cy="2554545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4154EC52-2123-42D9-85F4-346196D97E21}"/>
                  </a:ext>
                </a:extLst>
              </p:cNvPr>
              <p:cNvSpPr/>
              <p:nvPr/>
            </p:nvSpPr>
            <p:spPr>
              <a:xfrm>
                <a:off x="1512182" y="2598447"/>
                <a:ext cx="1854996" cy="255454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8000" dirty="0">
                    <a:cs typeface="Kalam" panose="02000000000000000000" pitchFamily="2" charset="0"/>
                  </a:rPr>
                  <a:t>   9</a:t>
                </a:r>
                <a:br>
                  <a:rPr lang="en-GB" sz="8000" dirty="0">
                    <a:cs typeface="Kalam" panose="02000000000000000000" pitchFamily="2" charset="0"/>
                  </a:rPr>
                </a:br>
                <a:r>
                  <a:rPr lang="en-GB" sz="8000" dirty="0">
                    <a:cs typeface="Kalam" panose="02000000000000000000" pitchFamily="2" charset="0"/>
                  </a:rPr>
                  <a:t>100</a:t>
                </a:r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2F167524-323A-4C4A-A003-C6DDDA6D48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657972" y="3875719"/>
                <a:ext cx="1563416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BD16B20-AEC3-41CD-99AA-64FD6D19D94E}"/>
                </a:ext>
              </a:extLst>
            </p:cNvPr>
            <p:cNvSpPr/>
            <p:nvPr/>
          </p:nvSpPr>
          <p:spPr>
            <a:xfrm>
              <a:off x="1761087" y="2643524"/>
              <a:ext cx="924046" cy="9240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E9FE98F1-445C-4317-BF97-BDAE38BC85DE}"/>
              </a:ext>
            </a:extLst>
          </p:cNvPr>
          <p:cNvSpPr/>
          <p:nvPr/>
        </p:nvSpPr>
        <p:spPr>
          <a:xfrm>
            <a:off x="2053724" y="2380938"/>
            <a:ext cx="734277" cy="1449216"/>
          </a:xfrm>
          <a:prstGeom prst="rect">
            <a:avLst/>
          </a:prstGeom>
          <a:noFill/>
          <a:ln>
            <a:noFill/>
          </a:ln>
        </p:spPr>
        <p:txBody>
          <a:bodyPr wrap="none" lIns="108000" tIns="108000" rIns="108000" bIns="108000">
            <a:spAutoFit/>
          </a:bodyPr>
          <a:lstStyle/>
          <a:p>
            <a:pPr algn="ctr"/>
            <a:r>
              <a:rPr lang="en-GB" sz="8000" b="1" dirty="0">
                <a:solidFill>
                  <a:srgbClr val="009541"/>
                </a:solidFill>
                <a:cs typeface="Kalam" panose="02000000000000000000" pitchFamily="2" charset="0"/>
              </a:rPr>
              <a:t>7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DEF81A0-8796-44E7-8A93-40E2E42C5319}"/>
              </a:ext>
            </a:extLst>
          </p:cNvPr>
          <p:cNvSpPr/>
          <p:nvPr/>
        </p:nvSpPr>
        <p:spPr>
          <a:xfrm>
            <a:off x="6375208" y="3019113"/>
            <a:ext cx="790382" cy="1449216"/>
          </a:xfrm>
          <a:prstGeom prst="rect">
            <a:avLst/>
          </a:prstGeom>
          <a:noFill/>
          <a:ln>
            <a:noFill/>
          </a:ln>
        </p:spPr>
        <p:txBody>
          <a:bodyPr wrap="none" lIns="108000" tIns="108000" rIns="108000" bIns="108000">
            <a:spAutoFit/>
          </a:bodyPr>
          <a:lstStyle/>
          <a:p>
            <a:pPr algn="ctr"/>
            <a:r>
              <a:rPr lang="en-GB" sz="8000" b="1" dirty="0">
                <a:solidFill>
                  <a:srgbClr val="009541"/>
                </a:solidFill>
                <a:cs typeface="Kalam" panose="02000000000000000000" pitchFamily="2" charset="0"/>
              </a:rPr>
              <a:t>9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B278CC1-071A-44B0-8347-888E14CF2233}"/>
              </a:ext>
            </a:extLst>
          </p:cNvPr>
          <p:cNvSpPr/>
          <p:nvPr/>
        </p:nvSpPr>
        <p:spPr>
          <a:xfrm>
            <a:off x="755650" y="1836546"/>
            <a:ext cx="7624554" cy="4256279"/>
          </a:xfrm>
          <a:prstGeom prst="rect">
            <a:avLst/>
          </a:prstGeom>
          <a:noFill/>
          <a:ln w="28575">
            <a:solidFill>
              <a:srgbClr val="009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518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id="{E21E9BA4-0D05-42BE-8A0C-B16F6C684E03}"/>
              </a:ext>
            </a:extLst>
          </p:cNvPr>
          <p:cNvSpPr/>
          <p:nvPr/>
        </p:nvSpPr>
        <p:spPr>
          <a:xfrm>
            <a:off x="3828867" y="2024009"/>
            <a:ext cx="1502558" cy="3235968"/>
          </a:xfrm>
          <a:prstGeom prst="rect">
            <a:avLst/>
          </a:prstGeom>
          <a:solidFill>
            <a:srgbClr val="F8CACA"/>
          </a:solidFill>
          <a:ln w="28575"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C56C1D3-4629-49EE-9DB7-DD7F3B5FC78B}"/>
              </a:ext>
            </a:extLst>
          </p:cNvPr>
          <p:cNvSpPr/>
          <p:nvPr/>
        </p:nvSpPr>
        <p:spPr>
          <a:xfrm>
            <a:off x="5655419" y="2024009"/>
            <a:ext cx="2579892" cy="3235968"/>
          </a:xfrm>
          <a:prstGeom prst="rect">
            <a:avLst/>
          </a:prstGeom>
          <a:solidFill>
            <a:srgbClr val="F8CACA"/>
          </a:solidFill>
          <a:ln w="28575"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601A77CB-F246-42C0-B0DC-8A7CDB71604C}"/>
              </a:ext>
            </a:extLst>
          </p:cNvPr>
          <p:cNvSpPr/>
          <p:nvPr/>
        </p:nvSpPr>
        <p:spPr>
          <a:xfrm>
            <a:off x="908689" y="2024009"/>
            <a:ext cx="2579892" cy="3235968"/>
          </a:xfrm>
          <a:prstGeom prst="rect">
            <a:avLst/>
          </a:prstGeom>
          <a:solidFill>
            <a:srgbClr val="F8CACA"/>
          </a:solidFill>
          <a:ln w="28575"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448B58-7B60-4667-9A6F-4A511C1119CF}"/>
              </a:ext>
            </a:extLst>
          </p:cNvPr>
          <p:cNvSpPr/>
          <p:nvPr/>
        </p:nvSpPr>
        <p:spPr>
          <a:xfrm>
            <a:off x="447429" y="670981"/>
            <a:ext cx="263176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Hundredths as Decimals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79194" y="670659"/>
            <a:ext cx="1063301" cy="337100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79194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A6693DA-61B9-4D1B-8687-47EF75FE85E3}"/>
              </a:ext>
            </a:extLst>
          </p:cNvPr>
          <p:cNvSpPr txBox="1"/>
          <p:nvPr/>
        </p:nvSpPr>
        <p:spPr>
          <a:xfrm>
            <a:off x="755650" y="1341438"/>
            <a:ext cx="7632700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009286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dirty="0">
                <a:latin typeface="Twinkl" pitchFamily="2" charset="0"/>
              </a:rPr>
              <a:t>Which is the odd one out? Explain why. 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E1D216F5-E001-41BD-9210-D448BA0C1012}"/>
              </a:ext>
            </a:extLst>
          </p:cNvPr>
          <p:cNvGrpSpPr/>
          <p:nvPr/>
        </p:nvGrpSpPr>
        <p:grpSpPr>
          <a:xfrm>
            <a:off x="1054545" y="2814433"/>
            <a:ext cx="2288180" cy="2027162"/>
            <a:chOff x="755650" y="2505075"/>
            <a:chExt cx="3203274" cy="2837868"/>
          </a:xfrm>
        </p:grpSpPr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6593F1BA-D46F-447F-BDAC-2625C473B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650" y="2505075"/>
              <a:ext cx="3203274" cy="2837868"/>
            </a:xfrm>
            <a:prstGeom prst="rect">
              <a:avLst/>
            </a:prstGeom>
          </p:spPr>
        </p:pic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D1C9C4B-0209-46D3-B283-A47CF8C18BA1}"/>
                </a:ext>
              </a:extLst>
            </p:cNvPr>
            <p:cNvSpPr/>
            <p:nvPr/>
          </p:nvSpPr>
          <p:spPr>
            <a:xfrm>
              <a:off x="1078811" y="4512798"/>
              <a:ext cx="397564" cy="397560"/>
            </a:xfrm>
            <a:prstGeom prst="ellipse">
              <a:avLst/>
            </a:prstGeom>
            <a:solidFill>
              <a:srgbClr val="FFE0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18D6ECBC-75C9-469E-9741-8DFD47A19BE3}"/>
                </a:ext>
              </a:extLst>
            </p:cNvPr>
            <p:cNvSpPr/>
            <p:nvPr/>
          </p:nvSpPr>
          <p:spPr>
            <a:xfrm>
              <a:off x="2155136" y="4512798"/>
              <a:ext cx="397564" cy="397560"/>
            </a:xfrm>
            <a:prstGeom prst="ellipse">
              <a:avLst/>
            </a:prstGeom>
            <a:solidFill>
              <a:srgbClr val="00A7E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EC23665-0F1F-4FB3-9F1C-DCD279866875}"/>
                </a:ext>
              </a:extLst>
            </p:cNvPr>
            <p:cNvSpPr/>
            <p:nvPr/>
          </p:nvSpPr>
          <p:spPr>
            <a:xfrm>
              <a:off x="2155136" y="4203739"/>
              <a:ext cx="397564" cy="397560"/>
            </a:xfrm>
            <a:prstGeom prst="ellipse">
              <a:avLst/>
            </a:prstGeom>
            <a:solidFill>
              <a:srgbClr val="00A7E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2753F60A-AF66-4DAF-8DFF-383E2893E9EB}"/>
                </a:ext>
              </a:extLst>
            </p:cNvPr>
            <p:cNvSpPr/>
            <p:nvPr/>
          </p:nvSpPr>
          <p:spPr>
            <a:xfrm>
              <a:off x="2155136" y="3896914"/>
              <a:ext cx="397564" cy="397560"/>
            </a:xfrm>
            <a:prstGeom prst="ellipse">
              <a:avLst/>
            </a:prstGeom>
            <a:solidFill>
              <a:srgbClr val="00A7E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1CDFACB-2496-46D0-B91B-43BB5E3BBA3D}"/>
                </a:ext>
              </a:extLst>
            </p:cNvPr>
            <p:cNvSpPr/>
            <p:nvPr/>
          </p:nvSpPr>
          <p:spPr>
            <a:xfrm>
              <a:off x="2155136" y="3583407"/>
              <a:ext cx="397564" cy="397560"/>
            </a:xfrm>
            <a:prstGeom prst="ellipse">
              <a:avLst/>
            </a:prstGeom>
            <a:solidFill>
              <a:srgbClr val="00A7E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B1AA646E-69A5-431B-9F96-1484E87EB32A}"/>
              </a:ext>
            </a:extLst>
          </p:cNvPr>
          <p:cNvSpPr/>
          <p:nvPr/>
        </p:nvSpPr>
        <p:spPr>
          <a:xfrm>
            <a:off x="4029354" y="3105829"/>
            <a:ext cx="1101585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sz="4400" dirty="0">
                <a:cs typeface="Kalam" panose="02000000000000000000" pitchFamily="2" charset="0"/>
              </a:rPr>
              <a:t>17</a:t>
            </a:r>
            <a:br>
              <a:rPr lang="en-GB" sz="4400" dirty="0">
                <a:cs typeface="Kalam" panose="02000000000000000000" pitchFamily="2" charset="0"/>
              </a:rPr>
            </a:br>
            <a:r>
              <a:rPr lang="en-GB" sz="4400" dirty="0">
                <a:cs typeface="Kalam" panose="02000000000000000000" pitchFamily="2" charset="0"/>
              </a:rPr>
              <a:t>100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B48362B8-D438-4D9D-B0E7-E007E1455693}"/>
              </a:ext>
            </a:extLst>
          </p:cNvPr>
          <p:cNvCxnSpPr>
            <a:cxnSpLocks/>
          </p:cNvCxnSpPr>
          <p:nvPr/>
        </p:nvCxnSpPr>
        <p:spPr>
          <a:xfrm flipH="1">
            <a:off x="4143306" y="3829104"/>
            <a:ext cx="87368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73032F3-9304-4A26-A7D2-38A5847EBD95}"/>
              </a:ext>
            </a:extLst>
          </p:cNvPr>
          <p:cNvGrpSpPr/>
          <p:nvPr/>
        </p:nvGrpSpPr>
        <p:grpSpPr>
          <a:xfrm>
            <a:off x="6041670" y="2937247"/>
            <a:ext cx="1807390" cy="1783714"/>
            <a:chOff x="6022024" y="2811462"/>
            <a:chExt cx="1807390" cy="1783714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D9763E2A-33DF-41B5-AF4B-7D22394393EA}"/>
                </a:ext>
              </a:extLst>
            </p:cNvPr>
            <p:cNvSpPr/>
            <p:nvPr/>
          </p:nvSpPr>
          <p:spPr>
            <a:xfrm>
              <a:off x="6022024" y="2811462"/>
              <a:ext cx="549275" cy="549275"/>
            </a:xfrm>
            <a:prstGeom prst="ellipse">
              <a:avLst/>
            </a:prstGeom>
            <a:solidFill>
              <a:srgbClr val="FFE0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0.1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9170F9B-D711-4A0A-A4AF-7AEB1DC6FF36}"/>
                </a:ext>
              </a:extLst>
            </p:cNvPr>
            <p:cNvSpPr/>
            <p:nvPr/>
          </p:nvSpPr>
          <p:spPr>
            <a:xfrm>
              <a:off x="6653122" y="2811462"/>
              <a:ext cx="549275" cy="549275"/>
            </a:xfrm>
            <a:prstGeom prst="ellipse">
              <a:avLst/>
            </a:prstGeom>
            <a:solidFill>
              <a:srgbClr val="CEDF9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0.01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7BB4D55-2EEC-48C3-99CC-E6F966DFD0AF}"/>
                </a:ext>
              </a:extLst>
            </p:cNvPr>
            <p:cNvSpPr/>
            <p:nvPr/>
          </p:nvSpPr>
          <p:spPr>
            <a:xfrm>
              <a:off x="6022024" y="3428682"/>
              <a:ext cx="549275" cy="549275"/>
            </a:xfrm>
            <a:prstGeom prst="ellipse">
              <a:avLst/>
            </a:prstGeom>
            <a:solidFill>
              <a:srgbClr val="CEDF9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400" b="1">
                  <a:solidFill>
                    <a:schemeClr val="tx1"/>
                  </a:solidFill>
                </a:rPr>
                <a:t>0.01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9B1E2B3F-DFA6-4B8D-8489-7B0DE5A4EB0A}"/>
                </a:ext>
              </a:extLst>
            </p:cNvPr>
            <p:cNvSpPr/>
            <p:nvPr/>
          </p:nvSpPr>
          <p:spPr>
            <a:xfrm>
              <a:off x="6653122" y="3427592"/>
              <a:ext cx="549275" cy="549275"/>
            </a:xfrm>
            <a:prstGeom prst="ellipse">
              <a:avLst/>
            </a:prstGeom>
            <a:solidFill>
              <a:srgbClr val="CEDF9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0.01</a:t>
              </a: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B9BDA06-0E8E-4895-8890-09128219BC77}"/>
                </a:ext>
              </a:extLst>
            </p:cNvPr>
            <p:cNvSpPr/>
            <p:nvPr/>
          </p:nvSpPr>
          <p:spPr>
            <a:xfrm>
              <a:off x="6022024" y="4045901"/>
              <a:ext cx="549275" cy="549275"/>
            </a:xfrm>
            <a:prstGeom prst="ellipse">
              <a:avLst/>
            </a:prstGeom>
            <a:solidFill>
              <a:srgbClr val="CEDF9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400" b="1">
                  <a:solidFill>
                    <a:schemeClr val="tx1"/>
                  </a:solidFill>
                </a:rPr>
                <a:t>0.01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5C05B042-28AC-403A-8129-75D9B972CA15}"/>
                </a:ext>
              </a:extLst>
            </p:cNvPr>
            <p:cNvSpPr/>
            <p:nvPr/>
          </p:nvSpPr>
          <p:spPr>
            <a:xfrm>
              <a:off x="6651081" y="4045901"/>
              <a:ext cx="549275" cy="549275"/>
            </a:xfrm>
            <a:prstGeom prst="ellipse">
              <a:avLst/>
            </a:prstGeom>
            <a:solidFill>
              <a:srgbClr val="CEDF9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0.01</a:t>
              </a: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BEA0C501-8345-4237-A562-3339290C3B9B}"/>
                </a:ext>
              </a:extLst>
            </p:cNvPr>
            <p:cNvSpPr/>
            <p:nvPr/>
          </p:nvSpPr>
          <p:spPr>
            <a:xfrm>
              <a:off x="7280139" y="3427592"/>
              <a:ext cx="549275" cy="549275"/>
            </a:xfrm>
            <a:prstGeom prst="ellipse">
              <a:avLst/>
            </a:prstGeom>
            <a:solidFill>
              <a:srgbClr val="CEDF9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0.01</a:t>
              </a: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ED145F9-E032-4DC7-91A1-5CC5CCDECD5D}"/>
                </a:ext>
              </a:extLst>
            </p:cNvPr>
            <p:cNvSpPr/>
            <p:nvPr/>
          </p:nvSpPr>
          <p:spPr>
            <a:xfrm>
              <a:off x="7280139" y="4045901"/>
              <a:ext cx="549275" cy="549275"/>
            </a:xfrm>
            <a:prstGeom prst="ellipse">
              <a:avLst/>
            </a:prstGeom>
            <a:solidFill>
              <a:srgbClr val="CEDF9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</a:rPr>
                <a:t>0.01</a:t>
              </a: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D884082A-7AE7-4B46-BC75-833230F7FA7F}"/>
              </a:ext>
            </a:extLst>
          </p:cNvPr>
          <p:cNvSpPr/>
          <p:nvPr/>
        </p:nvSpPr>
        <p:spPr>
          <a:xfrm>
            <a:off x="1995695" y="2106955"/>
            <a:ext cx="40588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cs typeface="Kalam" panose="02000000000000000000" pitchFamily="2" charset="0"/>
              </a:rPr>
              <a:t>A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03B9605-8BD3-4E84-9C22-1E849C06FC7C}"/>
              </a:ext>
            </a:extLst>
          </p:cNvPr>
          <p:cNvSpPr/>
          <p:nvPr/>
        </p:nvSpPr>
        <p:spPr>
          <a:xfrm>
            <a:off x="4381213" y="2106955"/>
            <a:ext cx="39786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cs typeface="Kalam" panose="02000000000000000000" pitchFamily="2" charset="0"/>
              </a:rPr>
              <a:t>B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21E8FEF6-26A4-43F0-BE60-B997C572E2C3}"/>
              </a:ext>
            </a:extLst>
          </p:cNvPr>
          <p:cNvSpPr/>
          <p:nvPr/>
        </p:nvSpPr>
        <p:spPr>
          <a:xfrm>
            <a:off x="6743226" y="2106955"/>
            <a:ext cx="40427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sz="2800" dirty="0">
                <a:cs typeface="Kalam" panose="02000000000000000000" pitchFamily="2" charset="0"/>
              </a:rPr>
              <a:t>C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F5FE293-6FDE-4FD1-BF83-FA4B0588C62D}"/>
              </a:ext>
            </a:extLst>
          </p:cNvPr>
          <p:cNvSpPr txBox="1"/>
          <p:nvPr/>
        </p:nvSpPr>
        <p:spPr>
          <a:xfrm>
            <a:off x="763796" y="5628494"/>
            <a:ext cx="7632700" cy="464331"/>
          </a:xfrm>
          <a:prstGeom prst="rect">
            <a:avLst/>
          </a:prstGeom>
          <a:solidFill>
            <a:schemeClr val="bg1"/>
          </a:solidFill>
          <a:ln w="38100">
            <a:solidFill>
              <a:srgbClr val="009541"/>
            </a:solidFill>
          </a:ln>
        </p:spPr>
        <p:txBody>
          <a:bodyPr wrap="square" lIns="108000" tIns="108000" rIns="108000" bIns="108000" rtlCol="0" anchor="b">
            <a:spAutoFit/>
          </a:bodyPr>
          <a:lstStyle/>
          <a:p>
            <a:pPr algn="ctr"/>
            <a:r>
              <a:rPr lang="en-GB" sz="1600" b="1" dirty="0"/>
              <a:t>A represents 1.4 and B and C both represent 0.17 so A is the odd one out.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A74CE71-143B-4E44-8706-13023E0C99E8}"/>
              </a:ext>
            </a:extLst>
          </p:cNvPr>
          <p:cNvSpPr/>
          <p:nvPr/>
        </p:nvSpPr>
        <p:spPr>
          <a:xfrm>
            <a:off x="908689" y="2024009"/>
            <a:ext cx="2579892" cy="3235968"/>
          </a:xfrm>
          <a:prstGeom prst="rect">
            <a:avLst/>
          </a:prstGeom>
          <a:noFill/>
          <a:ln w="38100"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 tmFilter="0, 0; .2, .5; .8, .5; 1, 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25" autoRev="1" fill="hold"/>
                                        <p:tgtEl>
                                          <p:spTgt spid="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4F0D7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4F0D7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5" grpId="1" animBg="1"/>
      <p:bldP spid="84" grpId="0" animBg="1"/>
      <p:bldP spid="9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F00B1F-EE15-4F4C-B4B6-CD6AAEEC1B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796" y="2113545"/>
            <a:ext cx="7616408" cy="397928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FBF7EC86-2DF8-4AE3-95B9-9D9146EACEF3}"/>
              </a:ext>
            </a:extLst>
          </p:cNvPr>
          <p:cNvSpPr/>
          <p:nvPr/>
        </p:nvSpPr>
        <p:spPr>
          <a:xfrm>
            <a:off x="755650" y="2113545"/>
            <a:ext cx="7624554" cy="3979280"/>
          </a:xfrm>
          <a:prstGeom prst="rect">
            <a:avLst/>
          </a:prstGeom>
          <a:noFill/>
          <a:ln w="28575">
            <a:solidFill>
              <a:srgbClr val="009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A62559-6EDD-49F2-BFE7-5BD36E508D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674" y="2211122"/>
            <a:ext cx="3315375" cy="201994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21ED4D7-CC6A-48D1-9233-988749C64FAE}"/>
              </a:ext>
            </a:extLst>
          </p:cNvPr>
          <p:cNvGrpSpPr/>
          <p:nvPr/>
        </p:nvGrpSpPr>
        <p:grpSpPr>
          <a:xfrm flipH="1">
            <a:off x="1095325" y="2336661"/>
            <a:ext cx="2986767" cy="5296039"/>
            <a:chOff x="1067517" y="2220184"/>
            <a:chExt cx="3630548" cy="675344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C38707B-FB4F-4C77-9A12-A123C3309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7517" y="2289498"/>
              <a:ext cx="2038122" cy="583427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4DB482-B627-44AC-995D-CB0B18506B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3213" y="2220184"/>
              <a:ext cx="3184852" cy="6753446"/>
            </a:xfrm>
            <a:prstGeom prst="rect">
              <a:avLst/>
            </a:prstGeom>
          </p:spPr>
        </p:pic>
      </p:grpSp>
      <p:pic>
        <p:nvPicPr>
          <p:cNvPr id="66" name="Picture 6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448B58-7B60-4667-9A6F-4A511C1119CF}"/>
              </a:ext>
            </a:extLst>
          </p:cNvPr>
          <p:cNvSpPr/>
          <p:nvPr/>
        </p:nvSpPr>
        <p:spPr>
          <a:xfrm>
            <a:off x="447429" y="670981"/>
            <a:ext cx="263176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Hundredths as Decimals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79194" y="670659"/>
            <a:ext cx="1063301" cy="337100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79194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A6693DA-61B9-4D1B-8687-47EF75FE85E3}"/>
              </a:ext>
            </a:extLst>
          </p:cNvPr>
          <p:cNvSpPr txBox="1"/>
          <p:nvPr/>
        </p:nvSpPr>
        <p:spPr>
          <a:xfrm>
            <a:off x="755650" y="1341438"/>
            <a:ext cx="7632700" cy="772107"/>
          </a:xfrm>
          <a:prstGeom prst="rect">
            <a:avLst/>
          </a:prstGeom>
          <a:solidFill>
            <a:schemeClr val="bg1"/>
          </a:solidFill>
          <a:ln w="28575">
            <a:solidFill>
              <a:srgbClr val="009286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latin typeface="Twinkl" pitchFamily="2" charset="0"/>
              </a:rPr>
              <a:t>What is the same and what is different about this fraction and decimal number? Explain your reasoning.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F5FE293-6FDE-4FD1-BF83-FA4B0588C62D}"/>
              </a:ext>
            </a:extLst>
          </p:cNvPr>
          <p:cNvSpPr txBox="1"/>
          <p:nvPr/>
        </p:nvSpPr>
        <p:spPr>
          <a:xfrm>
            <a:off x="763796" y="4320444"/>
            <a:ext cx="7632700" cy="1772381"/>
          </a:xfrm>
          <a:prstGeom prst="rect">
            <a:avLst/>
          </a:prstGeom>
          <a:solidFill>
            <a:schemeClr val="bg1"/>
          </a:solidFill>
          <a:ln w="38100">
            <a:solidFill>
              <a:srgbClr val="009541"/>
            </a:solidFill>
          </a:ln>
        </p:spPr>
        <p:txBody>
          <a:bodyPr wrap="square" lIns="108000" tIns="108000" rIns="108000" bIns="108000" rtlCol="0" anchor="b">
            <a:spAutoFit/>
          </a:bodyPr>
          <a:lstStyle/>
          <a:p>
            <a:pPr>
              <a:spcAft>
                <a:spcPts val="600"/>
              </a:spcAft>
            </a:pPr>
            <a:r>
              <a:rPr lang="en-GB" sz="1600" b="1" dirty="0">
                <a:latin typeface="Twinkl" pitchFamily="2" charset="0"/>
              </a:rPr>
              <a:t>They are shown differently because one number is represented with place value counters and the other is represented as a number. They are also different because they represent different values. The place value counters represent 0.22, which is 22 hundredths and the decimal number is 2.2, which is 220 hundredths.</a:t>
            </a:r>
          </a:p>
          <a:p>
            <a:pPr>
              <a:spcAft>
                <a:spcPts val="600"/>
              </a:spcAft>
            </a:pPr>
            <a:r>
              <a:rPr lang="en-GB" sz="1600" b="1" dirty="0">
                <a:latin typeface="Twinkl" pitchFamily="2" charset="0"/>
              </a:rPr>
              <a:t>The similarity is that they both have 2 tenths.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C0396A-B6FD-4450-AD28-056826DD9EF1}"/>
              </a:ext>
            </a:extLst>
          </p:cNvPr>
          <p:cNvSpPr/>
          <p:nvPr/>
        </p:nvSpPr>
        <p:spPr>
          <a:xfrm>
            <a:off x="5078043" y="2773701"/>
            <a:ext cx="97494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sz="4400" dirty="0">
                <a:latin typeface="Kalam" panose="02000000000000000000" pitchFamily="2" charset="0"/>
                <a:cs typeface="Kalam" panose="02000000000000000000" pitchFamily="2" charset="0"/>
              </a:rPr>
              <a:t>2.2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B4423C-5BB8-46FA-BE61-51DC65DE1C6A}"/>
              </a:ext>
            </a:extLst>
          </p:cNvPr>
          <p:cNvGrpSpPr/>
          <p:nvPr/>
        </p:nvGrpSpPr>
        <p:grpSpPr>
          <a:xfrm>
            <a:off x="6481823" y="2575174"/>
            <a:ext cx="1180373" cy="1166495"/>
            <a:chOff x="6094860" y="2331668"/>
            <a:chExt cx="1180373" cy="1166495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9FE3D22-85D6-46FE-9E10-01FE8129D8D7}"/>
                </a:ext>
              </a:extLst>
            </p:cNvPr>
            <p:cNvSpPr/>
            <p:nvPr/>
          </p:nvSpPr>
          <p:spPr>
            <a:xfrm>
              <a:off x="6094860" y="2331668"/>
              <a:ext cx="549275" cy="549275"/>
            </a:xfrm>
            <a:prstGeom prst="ellipse">
              <a:avLst/>
            </a:prstGeom>
            <a:solidFill>
              <a:srgbClr val="FFE0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noAutofit/>
            </a:bodyPr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Kalam" panose="02000000000000000000" pitchFamily="2" charset="0"/>
                  <a:cs typeface="Kalam" panose="02000000000000000000" pitchFamily="2" charset="0"/>
                </a:rPr>
                <a:t>0.1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735CECC-325E-48B6-9172-73731896FE0E}"/>
                </a:ext>
              </a:extLst>
            </p:cNvPr>
            <p:cNvSpPr/>
            <p:nvPr/>
          </p:nvSpPr>
          <p:spPr>
            <a:xfrm>
              <a:off x="6725958" y="2331668"/>
              <a:ext cx="549275" cy="549275"/>
            </a:xfrm>
            <a:prstGeom prst="ellipse">
              <a:avLst/>
            </a:prstGeom>
            <a:solidFill>
              <a:srgbClr val="FFE0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Kalam" panose="02000000000000000000" pitchFamily="2" charset="0"/>
                  <a:cs typeface="Kalam" panose="02000000000000000000" pitchFamily="2" charset="0"/>
                </a:rPr>
                <a:t>0.1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26EAAAC-30AC-420A-A137-83E56C787696}"/>
                </a:ext>
              </a:extLst>
            </p:cNvPr>
            <p:cNvSpPr/>
            <p:nvPr/>
          </p:nvSpPr>
          <p:spPr>
            <a:xfrm>
              <a:off x="6094860" y="2948888"/>
              <a:ext cx="549275" cy="549275"/>
            </a:xfrm>
            <a:prstGeom prst="ellipse">
              <a:avLst/>
            </a:prstGeom>
            <a:solidFill>
              <a:srgbClr val="CEDF9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400" b="1">
                  <a:solidFill>
                    <a:schemeClr val="tx1"/>
                  </a:solidFill>
                  <a:latin typeface="Kalam" panose="02000000000000000000" pitchFamily="2" charset="0"/>
                  <a:cs typeface="Kalam" panose="02000000000000000000" pitchFamily="2" charset="0"/>
                </a:rPr>
                <a:t>0.01</a:t>
              </a:r>
              <a:endParaRPr lang="en-GB" sz="1400" b="1" dirty="0">
                <a:solidFill>
                  <a:schemeClr val="tx1"/>
                </a:solidFill>
                <a:latin typeface="Kalam" panose="02000000000000000000" pitchFamily="2" charset="0"/>
                <a:cs typeface="Kalam" panose="02000000000000000000" pitchFamily="2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EEE6488-C9C1-43A0-8483-60C9202353C9}"/>
                </a:ext>
              </a:extLst>
            </p:cNvPr>
            <p:cNvSpPr/>
            <p:nvPr/>
          </p:nvSpPr>
          <p:spPr>
            <a:xfrm>
              <a:off x="6725958" y="2947798"/>
              <a:ext cx="549275" cy="549275"/>
            </a:xfrm>
            <a:prstGeom prst="ellipse">
              <a:avLst/>
            </a:prstGeom>
            <a:solidFill>
              <a:srgbClr val="CEDF9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GB" sz="1400" b="1" dirty="0">
                  <a:solidFill>
                    <a:schemeClr val="tx1"/>
                  </a:solidFill>
                  <a:latin typeface="Kalam" panose="02000000000000000000" pitchFamily="2" charset="0"/>
                  <a:cs typeface="Kalam" panose="02000000000000000000" pitchFamily="2" charset="0"/>
                </a:rPr>
                <a:t>0.01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2761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7A7808-23CF-479B-85D3-83719D308F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796" y="1836546"/>
            <a:ext cx="7632700" cy="425627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F448B58-7B60-4667-9A6F-4A511C1119CF}"/>
              </a:ext>
            </a:extLst>
          </p:cNvPr>
          <p:cNvSpPr/>
          <p:nvPr/>
        </p:nvSpPr>
        <p:spPr>
          <a:xfrm>
            <a:off x="447429" y="670981"/>
            <a:ext cx="263176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Hundredths as Decimals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79194" y="670659"/>
            <a:ext cx="1063301" cy="337100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Deeper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3079194" y="666325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6A6693DA-61B9-4D1B-8687-47EF75FE85E3}"/>
              </a:ext>
            </a:extLst>
          </p:cNvPr>
          <p:cNvSpPr txBox="1"/>
          <p:nvPr/>
        </p:nvSpPr>
        <p:spPr>
          <a:xfrm>
            <a:off x="755650" y="1341438"/>
            <a:ext cx="7632700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009286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True or false? Explain your answer.</a:t>
            </a:r>
            <a:endParaRPr lang="en-GB" sz="1200" dirty="0">
              <a:latin typeface="Twinkl" pitchFamily="2" charset="0"/>
            </a:endParaRP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47A443C9-698C-46E1-8A82-09EEAA25B513}"/>
              </a:ext>
            </a:extLst>
          </p:cNvPr>
          <p:cNvSpPr/>
          <p:nvPr/>
        </p:nvSpPr>
        <p:spPr>
          <a:xfrm>
            <a:off x="4918107" y="2134067"/>
            <a:ext cx="2214028" cy="944427"/>
          </a:xfrm>
          <a:prstGeom prst="wedgeRectCallout">
            <a:avLst>
              <a:gd name="adj1" fmla="val -45304"/>
              <a:gd name="adj2" fmla="val 80165"/>
            </a:avLst>
          </a:prstGeom>
          <a:solidFill>
            <a:srgbClr val="F8CACA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15 hundredths is the same as 1500.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A4908B-9233-4C36-A32A-04B3063EDF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0686" y="2006354"/>
            <a:ext cx="3454559" cy="408647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1875EFA-D996-4EED-A2D7-42D7B3E6D476}"/>
              </a:ext>
            </a:extLst>
          </p:cNvPr>
          <p:cNvSpPr/>
          <p:nvPr/>
        </p:nvSpPr>
        <p:spPr>
          <a:xfrm>
            <a:off x="755650" y="1836546"/>
            <a:ext cx="7624554" cy="4256279"/>
          </a:xfrm>
          <a:prstGeom prst="rect">
            <a:avLst/>
          </a:prstGeom>
          <a:noFill/>
          <a:ln w="28575">
            <a:solidFill>
              <a:srgbClr val="009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F5FE293-6FDE-4FD1-BF83-FA4B0588C62D}"/>
              </a:ext>
            </a:extLst>
          </p:cNvPr>
          <p:cNvSpPr txBox="1"/>
          <p:nvPr/>
        </p:nvSpPr>
        <p:spPr>
          <a:xfrm>
            <a:off x="763796" y="5243774"/>
            <a:ext cx="7632700" cy="849051"/>
          </a:xfrm>
          <a:prstGeom prst="rect">
            <a:avLst/>
          </a:prstGeom>
          <a:solidFill>
            <a:schemeClr val="bg1"/>
          </a:solidFill>
          <a:ln w="38100">
            <a:solidFill>
              <a:srgbClr val="009541"/>
            </a:solidFill>
          </a:ln>
        </p:spPr>
        <p:txBody>
          <a:bodyPr wrap="square" lIns="108000" tIns="108000" rIns="108000" bIns="108000" rtlCol="0" anchor="b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/>
              <a:t>False. 15 hundredths = 0.15 not 1500.</a:t>
            </a:r>
          </a:p>
          <a:p>
            <a:pPr>
              <a:spcAft>
                <a:spcPts val="600"/>
              </a:spcAft>
            </a:pPr>
            <a:r>
              <a:rPr lang="en-GB" b="1" dirty="0"/>
              <a:t>The 15 hundredths have been confused with 15 hundreds.</a:t>
            </a:r>
          </a:p>
        </p:txBody>
      </p:sp>
    </p:spTree>
    <p:extLst>
      <p:ext uri="{BB962C8B-B14F-4D97-AF65-F5344CB8AC3E}">
        <p14:creationId xmlns:p14="http://schemas.microsoft.com/office/powerpoint/2010/main" val="399022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9087DE24-9169-48E8-BC47-ECA1E64000C8}"/>
              </a:ext>
            </a:extLst>
          </p:cNvPr>
          <p:cNvSpPr/>
          <p:nvPr/>
        </p:nvSpPr>
        <p:spPr>
          <a:xfrm>
            <a:off x="3152558" y="2058649"/>
            <a:ext cx="1373121" cy="3312350"/>
          </a:xfrm>
          <a:prstGeom prst="rect">
            <a:avLst/>
          </a:prstGeom>
          <a:solidFill>
            <a:srgbClr val="F8CACB"/>
          </a:solidFill>
          <a:ln w="19050"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26AF90-0406-411D-AEF1-E00FA721C7F5}"/>
              </a:ext>
            </a:extLst>
          </p:cNvPr>
          <p:cNvSpPr/>
          <p:nvPr/>
        </p:nvSpPr>
        <p:spPr>
          <a:xfrm>
            <a:off x="4615598" y="2058649"/>
            <a:ext cx="1373121" cy="3312350"/>
          </a:xfrm>
          <a:prstGeom prst="rect">
            <a:avLst/>
          </a:prstGeom>
          <a:solidFill>
            <a:srgbClr val="FDCF81"/>
          </a:solidFill>
          <a:ln w="19050">
            <a:solidFill>
              <a:srgbClr val="F9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F646C6-2788-48B7-B830-381251ADB673}"/>
              </a:ext>
            </a:extLst>
          </p:cNvPr>
          <p:cNvSpPr txBox="1"/>
          <p:nvPr/>
        </p:nvSpPr>
        <p:spPr>
          <a:xfrm>
            <a:off x="755650" y="1341438"/>
            <a:ext cx="7632700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009284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dirty="0">
                <a:latin typeface="Twinkl" pitchFamily="2" charset="0"/>
              </a:rPr>
              <a:t>Put the models and images in descending order.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ABC1A34-1E34-4FC4-8A9D-55E197E570F1}"/>
              </a:ext>
            </a:extLst>
          </p:cNvPr>
          <p:cNvSpPr/>
          <p:nvPr/>
        </p:nvSpPr>
        <p:spPr>
          <a:xfrm>
            <a:off x="6078637" y="2058649"/>
            <a:ext cx="2309713" cy="3312350"/>
          </a:xfrm>
          <a:prstGeom prst="rect">
            <a:avLst/>
          </a:prstGeom>
          <a:solidFill>
            <a:srgbClr val="88CCC1"/>
          </a:solidFill>
          <a:ln w="19050">
            <a:solidFill>
              <a:srgbClr val="009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B09493B-F450-4A8D-8890-8C364FA38931}"/>
              </a:ext>
            </a:extLst>
          </p:cNvPr>
          <p:cNvSpPr/>
          <p:nvPr/>
        </p:nvSpPr>
        <p:spPr>
          <a:xfrm>
            <a:off x="755650" y="2058649"/>
            <a:ext cx="2309713" cy="3312350"/>
          </a:xfrm>
          <a:prstGeom prst="rect">
            <a:avLst/>
          </a:prstGeom>
          <a:solidFill>
            <a:srgbClr val="F7BC92"/>
          </a:solidFill>
          <a:ln w="19050"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97FD1E-E727-4AB2-A35C-CA0BB5D9F9F0}"/>
              </a:ext>
            </a:extLst>
          </p:cNvPr>
          <p:cNvSpPr/>
          <p:nvPr/>
        </p:nvSpPr>
        <p:spPr>
          <a:xfrm>
            <a:off x="447429" y="670981"/>
            <a:ext cx="2631765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Hundredths as Decimals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079194" y="670981"/>
            <a:ext cx="1141417" cy="337100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54000" anchor="ctr">
            <a:spAutoFit/>
          </a:bodyPr>
          <a:lstStyle/>
          <a:p>
            <a:pPr algn="ctr"/>
            <a:r>
              <a:rPr lang="en-GB" altLang="en-US" sz="1600" b="1" dirty="0">
                <a:solidFill>
                  <a:schemeClr val="bg1"/>
                </a:solidFill>
              </a:rPr>
              <a:t>Deepest</a:t>
            </a: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079194" y="666081"/>
            <a:ext cx="0" cy="342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EA30D53-AF6C-4853-BD18-16FB6BF90BBB}"/>
              </a:ext>
            </a:extLst>
          </p:cNvPr>
          <p:cNvGrpSpPr/>
          <p:nvPr/>
        </p:nvGrpSpPr>
        <p:grpSpPr>
          <a:xfrm>
            <a:off x="6289923" y="2636777"/>
            <a:ext cx="1988046" cy="1761266"/>
            <a:chOff x="5808458" y="2554787"/>
            <a:chExt cx="2579892" cy="228559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53A78A9-94DD-452F-89FF-41C9914C4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458" y="2554787"/>
              <a:ext cx="2579892" cy="2285598"/>
            </a:xfrm>
            <a:prstGeom prst="rect">
              <a:avLst/>
            </a:prstGeom>
          </p:spPr>
        </p:pic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3925F71-50FB-4CB8-9FB0-5F4F8EA4CCB0}"/>
                </a:ext>
              </a:extLst>
            </p:cNvPr>
            <p:cNvSpPr/>
            <p:nvPr/>
          </p:nvSpPr>
          <p:spPr>
            <a:xfrm>
              <a:off x="7844881" y="4237489"/>
              <a:ext cx="254497" cy="254495"/>
            </a:xfrm>
            <a:prstGeom prst="ellipse">
              <a:avLst/>
            </a:prstGeom>
            <a:solidFill>
              <a:srgbClr val="D81D3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260B604-E2EB-4B77-BAD5-27C7557ABDBB}"/>
                </a:ext>
              </a:extLst>
            </p:cNvPr>
            <p:cNvSpPr/>
            <p:nvPr/>
          </p:nvSpPr>
          <p:spPr>
            <a:xfrm>
              <a:off x="7844881" y="4039648"/>
              <a:ext cx="254497" cy="254495"/>
            </a:xfrm>
            <a:prstGeom prst="ellipse">
              <a:avLst/>
            </a:prstGeom>
            <a:solidFill>
              <a:srgbClr val="D81D3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B6544AB-ED41-4F87-8187-797375D887D2}"/>
                </a:ext>
              </a:extLst>
            </p:cNvPr>
            <p:cNvSpPr/>
            <p:nvPr/>
          </p:nvSpPr>
          <p:spPr>
            <a:xfrm>
              <a:off x="7844881" y="3838768"/>
              <a:ext cx="254497" cy="254495"/>
            </a:xfrm>
            <a:prstGeom prst="ellipse">
              <a:avLst/>
            </a:prstGeom>
            <a:solidFill>
              <a:srgbClr val="D81D3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848729D-9EFB-468B-AFC6-96CCEDC63F35}"/>
                </a:ext>
              </a:extLst>
            </p:cNvPr>
            <p:cNvSpPr/>
            <p:nvPr/>
          </p:nvSpPr>
          <p:spPr>
            <a:xfrm>
              <a:off x="7844881" y="3640926"/>
              <a:ext cx="254497" cy="254495"/>
            </a:xfrm>
            <a:prstGeom prst="ellipse">
              <a:avLst/>
            </a:prstGeom>
            <a:solidFill>
              <a:srgbClr val="D81D3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D67BCB8-C349-4FFC-BD1F-7FE592B37713}"/>
                </a:ext>
              </a:extLst>
            </p:cNvPr>
            <p:cNvSpPr/>
            <p:nvPr/>
          </p:nvSpPr>
          <p:spPr>
            <a:xfrm>
              <a:off x="7844881" y="3450141"/>
              <a:ext cx="254497" cy="254495"/>
            </a:xfrm>
            <a:prstGeom prst="ellipse">
              <a:avLst/>
            </a:prstGeom>
            <a:solidFill>
              <a:srgbClr val="D81D3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EB0D7B6-EABF-449D-B3D9-0956F521D9BD}"/>
                </a:ext>
              </a:extLst>
            </p:cNvPr>
            <p:cNvSpPr/>
            <p:nvPr/>
          </p:nvSpPr>
          <p:spPr>
            <a:xfrm>
              <a:off x="7844881" y="3252299"/>
              <a:ext cx="254497" cy="254495"/>
            </a:xfrm>
            <a:prstGeom prst="ellipse">
              <a:avLst/>
            </a:prstGeom>
            <a:solidFill>
              <a:srgbClr val="D81D3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DC8131-DC53-46F9-BE89-1B503C7E0180}"/>
                </a:ext>
              </a:extLst>
            </p:cNvPr>
            <p:cNvSpPr/>
            <p:nvPr/>
          </p:nvSpPr>
          <p:spPr>
            <a:xfrm>
              <a:off x="7844881" y="3051420"/>
              <a:ext cx="254497" cy="254495"/>
            </a:xfrm>
            <a:prstGeom prst="ellipse">
              <a:avLst/>
            </a:prstGeom>
            <a:solidFill>
              <a:srgbClr val="D81D3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FDE53CE-92AA-42D6-BBC4-9A624BD70D87}"/>
                </a:ext>
              </a:extLst>
            </p:cNvPr>
            <p:cNvSpPr/>
            <p:nvPr/>
          </p:nvSpPr>
          <p:spPr>
            <a:xfrm>
              <a:off x="7844881" y="2853578"/>
              <a:ext cx="254497" cy="254495"/>
            </a:xfrm>
            <a:prstGeom prst="ellipse">
              <a:avLst/>
            </a:prstGeom>
            <a:solidFill>
              <a:srgbClr val="D81D3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8B48D19-F2EB-4129-AA0F-10293A20E20B}"/>
                </a:ext>
              </a:extLst>
            </p:cNvPr>
            <p:cNvSpPr/>
            <p:nvPr/>
          </p:nvSpPr>
          <p:spPr>
            <a:xfrm>
              <a:off x="7844881" y="2641600"/>
              <a:ext cx="254497" cy="254495"/>
            </a:xfrm>
            <a:prstGeom prst="ellipse">
              <a:avLst/>
            </a:prstGeom>
            <a:solidFill>
              <a:srgbClr val="D81D3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33F96B7-7849-4B7B-8790-B7286DAF7E7C}"/>
                </a:ext>
              </a:extLst>
            </p:cNvPr>
            <p:cNvSpPr/>
            <p:nvPr/>
          </p:nvSpPr>
          <p:spPr>
            <a:xfrm>
              <a:off x="6960961" y="4237489"/>
              <a:ext cx="254497" cy="254495"/>
            </a:xfrm>
            <a:prstGeom prst="ellipse">
              <a:avLst/>
            </a:prstGeom>
            <a:solidFill>
              <a:srgbClr val="00A7E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B86F0E1-3D8B-40F8-9132-2A584791902E}"/>
                </a:ext>
              </a:extLst>
            </p:cNvPr>
            <p:cNvSpPr/>
            <p:nvPr/>
          </p:nvSpPr>
          <p:spPr>
            <a:xfrm>
              <a:off x="6960961" y="4039648"/>
              <a:ext cx="254497" cy="254495"/>
            </a:xfrm>
            <a:prstGeom prst="ellipse">
              <a:avLst/>
            </a:prstGeom>
            <a:solidFill>
              <a:srgbClr val="00A7E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41D0B54-3ADB-4E4E-B35D-CC5DBB2A5335}"/>
                </a:ext>
              </a:extLst>
            </p:cNvPr>
            <p:cNvSpPr/>
            <p:nvPr/>
          </p:nvSpPr>
          <p:spPr>
            <a:xfrm>
              <a:off x="6091599" y="4237489"/>
              <a:ext cx="254497" cy="254495"/>
            </a:xfrm>
            <a:prstGeom prst="ellipse">
              <a:avLst/>
            </a:prstGeom>
            <a:solidFill>
              <a:srgbClr val="FFE00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BECD313-754D-4C1D-AC0A-3E7C76DFF2D4}"/>
              </a:ext>
            </a:extLst>
          </p:cNvPr>
          <p:cNvGrpSpPr/>
          <p:nvPr/>
        </p:nvGrpSpPr>
        <p:grpSpPr>
          <a:xfrm>
            <a:off x="4720670" y="2863679"/>
            <a:ext cx="1180288" cy="1446550"/>
            <a:chOff x="4720670" y="2915933"/>
            <a:chExt cx="1180288" cy="144655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786403A-DDB0-4A00-9F87-B7B9D5298B36}"/>
                </a:ext>
              </a:extLst>
            </p:cNvPr>
            <p:cNvSpPr/>
            <p:nvPr/>
          </p:nvSpPr>
          <p:spPr>
            <a:xfrm>
              <a:off x="4720670" y="2915933"/>
              <a:ext cx="1180288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4400" dirty="0">
                  <a:cs typeface="Kalam" panose="02000000000000000000" pitchFamily="2" charset="0"/>
                </a:rPr>
                <a:t>92</a:t>
              </a:r>
              <a:br>
                <a:rPr lang="en-GB" sz="4400" dirty="0">
                  <a:cs typeface="Kalam" panose="02000000000000000000" pitchFamily="2" charset="0"/>
                </a:rPr>
              </a:br>
              <a:r>
                <a:rPr lang="en-GB" sz="4400" dirty="0">
                  <a:cs typeface="Kalam" panose="02000000000000000000" pitchFamily="2" charset="0"/>
                </a:rPr>
                <a:t>100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4C347E4C-AACE-4AF1-BF50-5F9EFDB4712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3948" y="3639208"/>
              <a:ext cx="873733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600BF5F0-C7B4-420B-92DC-847B51D835EB}"/>
              </a:ext>
            </a:extLst>
          </p:cNvPr>
          <p:cNvSpPr/>
          <p:nvPr/>
        </p:nvSpPr>
        <p:spPr>
          <a:xfrm>
            <a:off x="3369401" y="3169681"/>
            <a:ext cx="9623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cs typeface="Kalam" panose="02000000000000000000" pitchFamily="2" charset="0"/>
              </a:rPr>
              <a:t>2.9</a:t>
            </a: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028713B0-1240-43ED-93A6-DF110677AC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577736"/>
              </p:ext>
            </p:extLst>
          </p:nvPr>
        </p:nvGraphicFramePr>
        <p:xfrm>
          <a:off x="866031" y="2479830"/>
          <a:ext cx="2075160" cy="2075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516">
                  <a:extLst>
                    <a:ext uri="{9D8B030D-6E8A-4147-A177-3AD203B41FA5}">
                      <a16:colId xmlns:a16="http://schemas.microsoft.com/office/drawing/2014/main" val="499404177"/>
                    </a:ext>
                  </a:extLst>
                </a:gridCol>
                <a:gridCol w="207516">
                  <a:extLst>
                    <a:ext uri="{9D8B030D-6E8A-4147-A177-3AD203B41FA5}">
                      <a16:colId xmlns:a16="http://schemas.microsoft.com/office/drawing/2014/main" val="2561012392"/>
                    </a:ext>
                  </a:extLst>
                </a:gridCol>
                <a:gridCol w="207516">
                  <a:extLst>
                    <a:ext uri="{9D8B030D-6E8A-4147-A177-3AD203B41FA5}">
                      <a16:colId xmlns:a16="http://schemas.microsoft.com/office/drawing/2014/main" val="1959230907"/>
                    </a:ext>
                  </a:extLst>
                </a:gridCol>
                <a:gridCol w="207516">
                  <a:extLst>
                    <a:ext uri="{9D8B030D-6E8A-4147-A177-3AD203B41FA5}">
                      <a16:colId xmlns:a16="http://schemas.microsoft.com/office/drawing/2014/main" val="732121380"/>
                    </a:ext>
                  </a:extLst>
                </a:gridCol>
                <a:gridCol w="207516">
                  <a:extLst>
                    <a:ext uri="{9D8B030D-6E8A-4147-A177-3AD203B41FA5}">
                      <a16:colId xmlns:a16="http://schemas.microsoft.com/office/drawing/2014/main" val="3344775334"/>
                    </a:ext>
                  </a:extLst>
                </a:gridCol>
                <a:gridCol w="207516">
                  <a:extLst>
                    <a:ext uri="{9D8B030D-6E8A-4147-A177-3AD203B41FA5}">
                      <a16:colId xmlns:a16="http://schemas.microsoft.com/office/drawing/2014/main" val="463652903"/>
                    </a:ext>
                  </a:extLst>
                </a:gridCol>
                <a:gridCol w="207516">
                  <a:extLst>
                    <a:ext uri="{9D8B030D-6E8A-4147-A177-3AD203B41FA5}">
                      <a16:colId xmlns:a16="http://schemas.microsoft.com/office/drawing/2014/main" val="4172872886"/>
                    </a:ext>
                  </a:extLst>
                </a:gridCol>
                <a:gridCol w="207516">
                  <a:extLst>
                    <a:ext uri="{9D8B030D-6E8A-4147-A177-3AD203B41FA5}">
                      <a16:colId xmlns:a16="http://schemas.microsoft.com/office/drawing/2014/main" val="3318085102"/>
                    </a:ext>
                  </a:extLst>
                </a:gridCol>
                <a:gridCol w="207516">
                  <a:extLst>
                    <a:ext uri="{9D8B030D-6E8A-4147-A177-3AD203B41FA5}">
                      <a16:colId xmlns:a16="http://schemas.microsoft.com/office/drawing/2014/main" val="2861359557"/>
                    </a:ext>
                  </a:extLst>
                </a:gridCol>
                <a:gridCol w="207516">
                  <a:extLst>
                    <a:ext uri="{9D8B030D-6E8A-4147-A177-3AD203B41FA5}">
                      <a16:colId xmlns:a16="http://schemas.microsoft.com/office/drawing/2014/main" val="462380824"/>
                    </a:ext>
                  </a:extLst>
                </a:gridCol>
              </a:tblGrid>
              <a:tr h="207516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47917" marR="47917" marT="23959" marB="2395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47917" marR="47917" marT="23959" marB="23959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47917" marR="47917" marT="23959" marB="23959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47917" marR="47917" marT="23959" marB="23959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632359"/>
                  </a:ext>
                </a:extLst>
              </a:tr>
              <a:tr h="207516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47917" marR="47917" marT="23959" marB="23959"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47917" marR="47917" marT="23959" marB="23959"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47917" marR="47917" marT="23959" marB="23959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232672"/>
                  </a:ext>
                </a:extLst>
              </a:tr>
              <a:tr h="207516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47917" marR="47917" marT="23959" marB="23959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48731"/>
                  </a:ext>
                </a:extLst>
              </a:tr>
              <a:tr h="207516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275883"/>
                  </a:ext>
                </a:extLst>
              </a:tr>
              <a:tr h="207516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908542"/>
                  </a:ext>
                </a:extLst>
              </a:tr>
              <a:tr h="207516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47917" marR="47917" marT="23959" marB="23959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715307"/>
                  </a:ext>
                </a:extLst>
              </a:tr>
              <a:tr h="207516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47917" marR="47917" marT="23959" marB="23959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909298"/>
                  </a:ext>
                </a:extLst>
              </a:tr>
              <a:tr h="207516"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47917" marR="47917" marT="23959" marB="23959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9361437"/>
                  </a:ext>
                </a:extLst>
              </a:tr>
              <a:tr h="207516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47917" marR="47917" marT="23959" marB="2395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47917" marR="47917" marT="23959" marB="23959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739823"/>
                  </a:ext>
                </a:extLst>
              </a:tr>
              <a:tr h="207516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47917" marR="47917" marT="23959" marB="23959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7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47917" marR="47917" marT="23959" marB="23959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47917" marR="47917" marT="23959" marB="23959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47917" marR="47917" marT="23959" marB="23959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47917" marR="47917" marT="23959" marB="23959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47917" marR="47917" marT="23959" marB="23959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7917" marR="47917" marT="23959" marB="23959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47917" marR="47917" marT="23959" marB="23959"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354343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8CFE6409-0CFB-47E3-9674-4EA6FB510A61}"/>
              </a:ext>
            </a:extLst>
          </p:cNvPr>
          <p:cNvSpPr txBox="1"/>
          <p:nvPr/>
        </p:nvSpPr>
        <p:spPr>
          <a:xfrm>
            <a:off x="763796" y="5597717"/>
            <a:ext cx="7632700" cy="495108"/>
          </a:xfrm>
          <a:prstGeom prst="rect">
            <a:avLst/>
          </a:prstGeom>
          <a:solidFill>
            <a:schemeClr val="bg1"/>
          </a:solidFill>
          <a:ln w="38100">
            <a:solidFill>
              <a:srgbClr val="009541"/>
            </a:solidFill>
          </a:ln>
        </p:spPr>
        <p:txBody>
          <a:bodyPr wrap="square" lIns="108000" tIns="108000" rIns="108000" bIns="108000" rtlCol="0" anchor="b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b="1" dirty="0"/>
              <a:t>B, D, C and A.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41FC275-AC74-44F5-89DC-F0A2987A7136}"/>
              </a:ext>
            </a:extLst>
          </p:cNvPr>
          <p:cNvSpPr/>
          <p:nvPr/>
        </p:nvSpPr>
        <p:spPr>
          <a:xfrm>
            <a:off x="1737810" y="2058649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winkl" pitchFamily="2" charset="0"/>
              </a:rPr>
              <a:t>A</a:t>
            </a:r>
            <a:endParaRPr lang="en-GB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B36D978-F01E-4C79-A1B4-81DEB023E21C}"/>
              </a:ext>
            </a:extLst>
          </p:cNvPr>
          <p:cNvSpPr/>
          <p:nvPr/>
        </p:nvSpPr>
        <p:spPr>
          <a:xfrm>
            <a:off x="3686886" y="2058649"/>
            <a:ext cx="322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winkl" pitchFamily="2" charset="0"/>
              </a:rPr>
              <a:t>B</a:t>
            </a:r>
            <a:endParaRPr lang="en-GB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D55563B-8919-4202-8F46-6095E383F82A}"/>
              </a:ext>
            </a:extLst>
          </p:cNvPr>
          <p:cNvSpPr/>
          <p:nvPr/>
        </p:nvSpPr>
        <p:spPr>
          <a:xfrm>
            <a:off x="5129782" y="2058649"/>
            <a:ext cx="327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winkl" pitchFamily="2" charset="0"/>
              </a:rPr>
              <a:t>C</a:t>
            </a:r>
            <a:endParaRPr lang="en-GB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EDE8E2E-AF2F-4245-9274-B7FBBDB35109}"/>
              </a:ext>
            </a:extLst>
          </p:cNvPr>
          <p:cNvSpPr/>
          <p:nvPr/>
        </p:nvSpPr>
        <p:spPr>
          <a:xfrm>
            <a:off x="7112423" y="2058649"/>
            <a:ext cx="3417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Twinkl" pitchFamily="2" charset="0"/>
              </a:rPr>
              <a:t>D</a:t>
            </a:r>
            <a:endParaRPr lang="en-GB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DF1EA1A-76B0-4C1B-85C0-45BB29BD83D4}"/>
              </a:ext>
            </a:extLst>
          </p:cNvPr>
          <p:cNvSpPr txBox="1"/>
          <p:nvPr/>
        </p:nvSpPr>
        <p:spPr>
          <a:xfrm>
            <a:off x="1133691" y="4779112"/>
            <a:ext cx="1539840" cy="495108"/>
          </a:xfrm>
          <a:prstGeom prst="rect">
            <a:avLst/>
          </a:prstGeom>
          <a:solidFill>
            <a:schemeClr val="bg1"/>
          </a:solidFill>
          <a:ln w="38100">
            <a:solidFill>
              <a:srgbClr val="009541"/>
            </a:solidFill>
          </a:ln>
        </p:spPr>
        <p:txBody>
          <a:bodyPr wrap="square" lIns="108000" tIns="108000" rIns="108000" bIns="108000" rtlCol="0" anchor="b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b="1" dirty="0"/>
              <a:t>0.29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1B61A8C-8B02-4AE4-889A-619DE215D9B2}"/>
              </a:ext>
            </a:extLst>
          </p:cNvPr>
          <p:cNvSpPr txBox="1"/>
          <p:nvPr/>
        </p:nvSpPr>
        <p:spPr>
          <a:xfrm>
            <a:off x="3369401" y="4779112"/>
            <a:ext cx="957494" cy="495108"/>
          </a:xfrm>
          <a:prstGeom prst="rect">
            <a:avLst/>
          </a:prstGeom>
          <a:solidFill>
            <a:schemeClr val="bg1"/>
          </a:solidFill>
          <a:ln w="38100">
            <a:solidFill>
              <a:srgbClr val="009541"/>
            </a:solidFill>
          </a:ln>
        </p:spPr>
        <p:txBody>
          <a:bodyPr wrap="square" lIns="108000" tIns="108000" rIns="108000" bIns="108000" rtlCol="0" anchor="b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b="1" dirty="0"/>
              <a:t>2.9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3137030-4190-40B4-982D-72B77FA35A3E}"/>
              </a:ext>
            </a:extLst>
          </p:cNvPr>
          <p:cNvSpPr txBox="1"/>
          <p:nvPr/>
        </p:nvSpPr>
        <p:spPr>
          <a:xfrm>
            <a:off x="4832067" y="4779112"/>
            <a:ext cx="957494" cy="495108"/>
          </a:xfrm>
          <a:prstGeom prst="rect">
            <a:avLst/>
          </a:prstGeom>
          <a:solidFill>
            <a:schemeClr val="bg1"/>
          </a:solidFill>
          <a:ln w="38100">
            <a:solidFill>
              <a:srgbClr val="009541"/>
            </a:solidFill>
          </a:ln>
        </p:spPr>
        <p:txBody>
          <a:bodyPr wrap="square" lIns="108000" tIns="108000" rIns="108000" bIns="108000" rtlCol="0" anchor="b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b="1" dirty="0"/>
              <a:t>0.92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9912547-7F16-43EB-A6C8-B9F2D00A3FED}"/>
              </a:ext>
            </a:extLst>
          </p:cNvPr>
          <p:cNvSpPr txBox="1"/>
          <p:nvPr/>
        </p:nvSpPr>
        <p:spPr>
          <a:xfrm>
            <a:off x="6797343" y="4779112"/>
            <a:ext cx="957494" cy="495108"/>
          </a:xfrm>
          <a:prstGeom prst="rect">
            <a:avLst/>
          </a:prstGeom>
          <a:solidFill>
            <a:schemeClr val="bg1"/>
          </a:solidFill>
          <a:ln w="38100">
            <a:solidFill>
              <a:srgbClr val="009541"/>
            </a:solidFill>
          </a:ln>
        </p:spPr>
        <p:txBody>
          <a:bodyPr wrap="square" lIns="108000" tIns="108000" rIns="108000" bIns="108000" rtlCol="0" anchor="b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b="1" dirty="0"/>
              <a:t>1.29</a:t>
            </a:r>
          </a:p>
        </p:txBody>
      </p:sp>
    </p:spTree>
    <p:extLst>
      <p:ext uri="{BB962C8B-B14F-4D97-AF65-F5344CB8AC3E}">
        <p14:creationId xmlns:p14="http://schemas.microsoft.com/office/powerpoint/2010/main" val="41951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4" grpId="0" animBg="1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.potx" id="{F85161A8-C811-4C2C-8C82-1FD236338727}" vid="{D0108FDD-D510-4CB9-BFB5-C4058926E7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254</TotalTime>
  <Words>298</Words>
  <Application>Microsoft Office PowerPoint</Application>
  <PresentationFormat>On-screen Show (4:3)</PresentationFormat>
  <Paragraphs>89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Cambria Math</vt:lpstr>
      <vt:lpstr>Kalam</vt:lpstr>
      <vt:lpstr>Calibri</vt:lpstr>
      <vt:lpstr>Twinkl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Tarjinder Momi</dc:creator>
  <cp:lastModifiedBy>Victoria Lillington</cp:lastModifiedBy>
  <cp:revision>234</cp:revision>
  <dcterms:created xsi:type="dcterms:W3CDTF">2020-02-14T15:17:04Z</dcterms:created>
  <dcterms:modified xsi:type="dcterms:W3CDTF">2020-03-18T20:50:26Z</dcterms:modified>
</cp:coreProperties>
</file>