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5" r:id="rId2"/>
    <p:sldId id="278" r:id="rId3"/>
    <p:sldId id="279" r:id="rId4"/>
    <p:sldId id="289" r:id="rId5"/>
    <p:sldId id="290" r:id="rId6"/>
    <p:sldId id="282" r:id="rId7"/>
    <p:sldId id="291" r:id="rId8"/>
    <p:sldId id="292" r:id="rId9"/>
    <p:sldId id="284" r:id="rId10"/>
    <p:sldId id="293" r:id="rId11"/>
    <p:sldId id="286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anose="020B0604020202020204" charset="0"/>
      <p:regular r:id="rId19"/>
      <p:bold r:id="rId20"/>
    </p:embeddedFont>
    <p:embeddedFont>
      <p:font typeface="Kalam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72" userDrawn="1">
          <p15:clr>
            <a:srgbClr val="A4A3A4"/>
          </p15:clr>
        </p15:guide>
        <p15:guide id="10" orient="horz" pos="3816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C4D6"/>
    <a:srgbClr val="4EB2E5"/>
    <a:srgbClr val="87BD31"/>
    <a:srgbClr val="0079C3"/>
    <a:srgbClr val="FFE76D"/>
    <a:srgbClr val="072F54"/>
    <a:srgbClr val="003464"/>
    <a:srgbClr val="004382"/>
    <a:srgbClr val="00529C"/>
    <a:srgbClr val="007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164" y="90"/>
      </p:cViewPr>
      <p:guideLst>
        <p:guide orient="horz" pos="2160"/>
        <p:guide pos="2880"/>
        <p:guide pos="340"/>
        <p:guide orient="horz" pos="3952"/>
        <p:guide pos="5420"/>
        <p:guide orient="horz" pos="323"/>
        <p:guide pos="476"/>
        <p:guide orient="horz" pos="472"/>
        <p:guide orient="horz" pos="381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white-rose-maths-resources/year-4-white-rose-maths-resources-key-stage-1-year-1-year-2/spring-block-4-decimals-year-4-white-rose-maths-supporting-resources-key-stage-1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white-rose-maths-resources/year-4-white-rose-maths-resources-key-stage-1-year-1-year-2/spring-block-4-decimals-year-4-white-rose-maths-supporting-resources-key-stage-1" TargetMode="External"/><Relationship Id="rId4" Type="http://schemas.openxmlformats.org/officeDocument/2006/relationships/hyperlink" Target="https://www.twinkl.co.uk/resources/white-rose-maths-resources/year-5-white-rose-maths-resources-key-stage-1-year-1-year-2/autumn-block-3-statistics-year-5-white-rose-maths-resources-key-stage-1-year-1-year-2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394855" y="5763277"/>
            <a:ext cx="1005840" cy="7232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ectangle 4">
            <a:hlinkClick r:id="rId4"/>
          </p:cNvPr>
          <p:cNvSpPr/>
          <p:nvPr userDrawn="1"/>
        </p:nvSpPr>
        <p:spPr>
          <a:xfrm>
            <a:off x="304800" y="5758248"/>
            <a:ext cx="1194486" cy="716692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069080" y="3067397"/>
            <a:ext cx="1005840" cy="7232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ectangle 4">
            <a:hlinkClick r:id="rId5"/>
          </p:cNvPr>
          <p:cNvSpPr/>
          <p:nvPr userDrawn="1"/>
        </p:nvSpPr>
        <p:spPr>
          <a:xfrm>
            <a:off x="3979701" y="3067397"/>
            <a:ext cx="1194486" cy="716692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2613804" y="702863"/>
            <a:ext cx="1141417" cy="355276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 smtClean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574" y="702863"/>
            <a:ext cx="2168230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Divide 1 Digit by 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13804" y="681016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5650" y="1252338"/>
            <a:ext cx="57594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Use the digit cards to complete these number sentences. Each card may only be used once.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4829" y="2181510"/>
            <a:ext cx="719946" cy="920422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 lIns="180000" tIns="72000" rIns="180000" bIns="108000" rtlCol="0">
            <a:spAutoFit/>
          </a:bodyPr>
          <a:lstStyle/>
          <a:p>
            <a:pPr algn="ctr"/>
            <a:r>
              <a:rPr lang="en-GB" sz="4800" dirty="0" smtClean="0"/>
              <a:t>4</a:t>
            </a:r>
            <a:endParaRPr lang="en-GB" sz="4800" dirty="0"/>
          </a:p>
        </p:txBody>
      </p:sp>
      <p:sp>
        <p:nvSpPr>
          <p:cNvPr id="26" name="TextBox 25"/>
          <p:cNvSpPr txBox="1"/>
          <p:nvPr/>
        </p:nvSpPr>
        <p:spPr>
          <a:xfrm>
            <a:off x="4216400" y="2181510"/>
            <a:ext cx="719946" cy="92042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 lIns="180000" tIns="72000" rIns="180000" bIns="108000" rtlCol="0">
            <a:spAutoFit/>
          </a:bodyPr>
          <a:lstStyle/>
          <a:p>
            <a:pPr algn="ctr"/>
            <a:r>
              <a:rPr lang="en-GB" sz="4800" dirty="0" smtClean="0"/>
              <a:t>5</a:t>
            </a:r>
            <a:endParaRPr lang="en-GB" sz="4800" dirty="0"/>
          </a:p>
        </p:txBody>
      </p:sp>
      <p:sp>
        <p:nvSpPr>
          <p:cNvPr id="27" name="TextBox 26"/>
          <p:cNvSpPr txBox="1"/>
          <p:nvPr/>
        </p:nvSpPr>
        <p:spPr>
          <a:xfrm>
            <a:off x="5237971" y="2181510"/>
            <a:ext cx="719946" cy="920422"/>
          </a:xfrm>
          <a:prstGeom prst="rect">
            <a:avLst/>
          </a:prstGeom>
          <a:solidFill>
            <a:srgbClr val="1AC4D6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 lIns="180000" tIns="72000" rIns="180000" bIns="108000" rtlCol="0">
            <a:spAutoFit/>
          </a:bodyPr>
          <a:lstStyle/>
          <a:p>
            <a:pPr algn="ctr"/>
            <a:r>
              <a:rPr lang="en-GB" sz="4800" dirty="0" smtClean="0"/>
              <a:t>7</a:t>
            </a:r>
            <a:endParaRPr lang="en-GB" sz="4800" dirty="0"/>
          </a:p>
        </p:txBody>
      </p:sp>
      <p:sp>
        <p:nvSpPr>
          <p:cNvPr id="28" name="TextBox 27"/>
          <p:cNvSpPr txBox="1"/>
          <p:nvPr/>
        </p:nvSpPr>
        <p:spPr>
          <a:xfrm>
            <a:off x="2155825" y="3742763"/>
            <a:ext cx="48450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600" dirty="0"/>
              <a:t>42 </a:t>
            </a:r>
            <a:r>
              <a:rPr lang="en-GB" sz="3600" dirty="0" smtClean="0"/>
              <a:t>÷   </a:t>
            </a:r>
            <a:r>
              <a:rPr lang="en-GB" sz="3600" dirty="0" smtClean="0">
                <a:solidFill>
                  <a:srgbClr val="00B050"/>
                </a:solidFill>
              </a:rPr>
              <a:t> </a:t>
            </a:r>
            <a:r>
              <a:rPr lang="en-GB" sz="3600" dirty="0" smtClean="0"/>
              <a:t> </a:t>
            </a:r>
            <a:r>
              <a:rPr lang="en-GB" sz="3600" dirty="0"/>
              <a:t>÷ 10 =</a:t>
            </a:r>
            <a:r>
              <a:rPr lang="en-GB" sz="3600" dirty="0">
                <a:solidFill>
                  <a:srgbClr val="00B050"/>
                </a:solidFill>
              </a:rPr>
              <a:t> </a:t>
            </a:r>
            <a:r>
              <a:rPr lang="en-GB" sz="3600" dirty="0"/>
              <a:t>6</a:t>
            </a:r>
            <a:r>
              <a:rPr lang="en-GB" sz="3600" dirty="0">
                <a:solidFill>
                  <a:srgbClr val="00B050"/>
                </a:solidFill>
              </a:rPr>
              <a:t> </a:t>
            </a:r>
            <a:r>
              <a:rPr lang="en-GB" sz="3600" dirty="0"/>
              <a:t>÷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60600" y="4747043"/>
            <a:ext cx="46164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600" dirty="0"/>
              <a:t>16 ÷</a:t>
            </a:r>
            <a:r>
              <a:rPr lang="en-GB" sz="3600" dirty="0">
                <a:solidFill>
                  <a:srgbClr val="00B050"/>
                </a:solidFill>
              </a:rPr>
              <a:t> </a:t>
            </a:r>
            <a:r>
              <a:rPr lang="en-GB" sz="3600" dirty="0" smtClean="0">
                <a:solidFill>
                  <a:srgbClr val="00B050"/>
                </a:solidFill>
              </a:rPr>
              <a:t>    </a:t>
            </a:r>
            <a:r>
              <a:rPr lang="en-GB" sz="3600" dirty="0"/>
              <a:t>÷ 10 &lt;</a:t>
            </a:r>
            <a:r>
              <a:rPr lang="en-GB" sz="3600" dirty="0">
                <a:solidFill>
                  <a:srgbClr val="00B050"/>
                </a:solidFill>
              </a:rPr>
              <a:t> </a:t>
            </a:r>
            <a:r>
              <a:rPr lang="en-GB" sz="3600" dirty="0" smtClean="0">
                <a:solidFill>
                  <a:srgbClr val="00B050"/>
                </a:solidFill>
              </a:rPr>
              <a:t>   </a:t>
            </a:r>
            <a:r>
              <a:rPr lang="en-GB" sz="3600" dirty="0" smtClean="0"/>
              <a:t> ÷ </a:t>
            </a:r>
            <a:r>
              <a:rPr lang="en-GB" sz="3600" dirty="0"/>
              <a:t>10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8358" y="3742103"/>
            <a:ext cx="539425" cy="5655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3266433" y="4741258"/>
            <a:ext cx="539425" cy="5655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5294667" y="4741258"/>
            <a:ext cx="539425" cy="5655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3294204" y="4747043"/>
            <a:ext cx="4800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B050"/>
                </a:solidFill>
              </a:rPr>
              <a:t>4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8036" y="3739039"/>
            <a:ext cx="4800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B050"/>
                </a:solidFill>
              </a:rPr>
              <a:t>7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24345" y="4736133"/>
            <a:ext cx="4800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B050"/>
                </a:solidFill>
              </a:rPr>
              <a:t>5</a:t>
            </a:r>
            <a:endParaRPr lang="en-GB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6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8650" y="1127760"/>
            <a:ext cx="7886700" cy="14097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dirty="0">
                <a:solidFill>
                  <a:srgbClr val="000000"/>
                </a:solidFill>
              </a:rPr>
              <a:t>Find the effect of dividing a one- or two-digit number by 10 and 100, identifying the value of the digits in the answer as ones, tenths and hundredths.</a:t>
            </a:r>
          </a:p>
        </p:txBody>
      </p:sp>
    </p:spTree>
    <p:extLst>
      <p:ext uri="{BB962C8B-B14F-4D97-AF65-F5344CB8AC3E}">
        <p14:creationId xmlns:p14="http://schemas.microsoft.com/office/powerpoint/2010/main" val="364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893852" y="2480418"/>
            <a:ext cx="4494498" cy="844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5574" y="702863"/>
            <a:ext cx="2168230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Divide 1 Digit by 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650" y="1357113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Complete </a:t>
            </a:r>
            <a:r>
              <a:rPr lang="en-GB" dirty="0" smtClean="0">
                <a:latin typeface="Twinkl" pitchFamily="2" charset="0"/>
              </a:rPr>
              <a:t>the </a:t>
            </a:r>
            <a:r>
              <a:rPr lang="en-GB" dirty="0">
                <a:latin typeface="Twinkl" pitchFamily="2" charset="0"/>
              </a:rPr>
              <a:t>place value grid to solve the calculation.</a:t>
            </a:r>
            <a:endParaRPr lang="en-GB" dirty="0"/>
          </a:p>
        </p:txBody>
      </p:sp>
      <p:sp>
        <p:nvSpPr>
          <p:cNvPr id="97" name="Rectangle 96"/>
          <p:cNvSpPr/>
          <p:nvPr/>
        </p:nvSpPr>
        <p:spPr>
          <a:xfrm>
            <a:off x="2613804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 smtClean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613804" y="681016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72878" y="5347873"/>
            <a:ext cx="7838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When dividing by 10, we move the counters one place to </a:t>
            </a:r>
            <a:r>
              <a:rPr lang="en-GB" dirty="0" smtClean="0"/>
              <a:t>the                     .</a:t>
            </a:r>
            <a:endParaRPr lang="en-GB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E62E8A8-3849-4607-A01B-8DBA5AFA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33715"/>
              </p:ext>
            </p:extLst>
          </p:nvPr>
        </p:nvGraphicFramePr>
        <p:xfrm>
          <a:off x="755650" y="2156329"/>
          <a:ext cx="3138202" cy="180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8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779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Ones</a:t>
                      </a:r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tenths</a:t>
                      </a:r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04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72000" y="2694493"/>
            <a:ext cx="29371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 smtClean="0">
                <a:latin typeface="Twinkl" pitchFamily="2" charset="0"/>
              </a:rPr>
              <a:t>5 ÷ 10 =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6040560" y="2637103"/>
            <a:ext cx="817440" cy="545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54715" y="5635869"/>
            <a:ext cx="1362808" cy="0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52610" y="2759917"/>
            <a:ext cx="1107785" cy="994844"/>
            <a:chOff x="952610" y="2759917"/>
            <a:chExt cx="1107785" cy="994844"/>
          </a:xfrm>
        </p:grpSpPr>
        <p:sp>
          <p:nvSpPr>
            <p:cNvPr id="14" name="Oval 13"/>
            <p:cNvSpPr/>
            <p:nvPr/>
          </p:nvSpPr>
          <p:spPr>
            <a:xfrm>
              <a:off x="952610" y="2845988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1361536" y="2759917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1708703" y="3019918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1059851" y="3277932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1472967" y="3403069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179929" y="2690564"/>
            <a:ext cx="6979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Twinkl" pitchFamily="2" charset="0"/>
              </a:rPr>
              <a:t>0.5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81307" y="5182124"/>
            <a:ext cx="9493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Twinkl" pitchFamily="2" charset="0"/>
              </a:rPr>
              <a:t>right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227186" y="2373861"/>
            <a:ext cx="72000" cy="720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227186" y="3207597"/>
            <a:ext cx="72000" cy="720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0.1703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893852" y="2480418"/>
            <a:ext cx="4494498" cy="844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5574" y="702863"/>
            <a:ext cx="2168230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Divide 1 Digit by 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650" y="1357113"/>
            <a:ext cx="36871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Move the digit on the place value grid to answer the calculation.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613804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 smtClean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613804" y="681016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E62E8A8-3849-4607-A01B-8DBA5AFA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376943"/>
              </p:ext>
            </p:extLst>
          </p:nvPr>
        </p:nvGraphicFramePr>
        <p:xfrm>
          <a:off x="755650" y="2156329"/>
          <a:ext cx="3138202" cy="180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8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779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Ones</a:t>
                      </a:r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tenths</a:t>
                      </a:r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04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33444" y="2692874"/>
            <a:ext cx="29371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3</a:t>
            </a:r>
            <a:r>
              <a:rPr lang="en-GB" sz="2800" dirty="0" smtClean="0">
                <a:latin typeface="Twinkl" pitchFamily="2" charset="0"/>
              </a:rPr>
              <a:t> ÷ 10 =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7419488" y="2639937"/>
            <a:ext cx="817440" cy="545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7561861" y="2688945"/>
            <a:ext cx="6979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Twinkl" pitchFamily="2" charset="0"/>
              </a:rPr>
              <a:t>0.3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227186" y="2373861"/>
            <a:ext cx="72000" cy="720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6241" y="2908318"/>
            <a:ext cx="50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3</a:t>
            </a:r>
            <a:endParaRPr lang="en-GB" sz="4000" dirty="0"/>
          </a:p>
        </p:txBody>
      </p:sp>
      <p:sp>
        <p:nvSpPr>
          <p:cNvPr id="23" name="Oval 22"/>
          <p:cNvSpPr/>
          <p:nvPr/>
        </p:nvSpPr>
        <p:spPr>
          <a:xfrm>
            <a:off x="2227186" y="3232215"/>
            <a:ext cx="72000" cy="720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43" y="1507460"/>
            <a:ext cx="1976261" cy="50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4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0.1703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5574" y="702863"/>
            <a:ext cx="2168230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Divide 1 Digit by 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4432" y="1258225"/>
            <a:ext cx="29715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Solve these calculations.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613804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 smtClean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613804" y="681016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32" y="1634112"/>
            <a:ext cx="7076385" cy="43114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DBBD5E-92C8-456C-B8CE-D191C35204AD}"/>
              </a:ext>
            </a:extLst>
          </p:cNvPr>
          <p:cNvSpPr/>
          <p:nvPr/>
        </p:nvSpPr>
        <p:spPr>
          <a:xfrm>
            <a:off x="1416791" y="2440638"/>
            <a:ext cx="2000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Kalam" panose="02000000000000000000" pitchFamily="2" charset="0"/>
                <a:cs typeface="Kalam" panose="02000000000000000000" pitchFamily="2" charset="0"/>
              </a:rPr>
              <a:t>7 ÷ </a:t>
            </a:r>
            <a:r>
              <a:rPr lang="en-GB" sz="3600" dirty="0" smtClean="0">
                <a:latin typeface="Kalam" panose="02000000000000000000" pitchFamily="2" charset="0"/>
                <a:cs typeface="Kalam" panose="02000000000000000000" pitchFamily="2" charset="0"/>
              </a:rPr>
              <a:t>10 =</a:t>
            </a:r>
            <a:endParaRPr lang="en-GB" sz="3600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DBBD5E-92C8-456C-B8CE-D191C35204AD}"/>
              </a:ext>
            </a:extLst>
          </p:cNvPr>
          <p:cNvSpPr/>
          <p:nvPr/>
        </p:nvSpPr>
        <p:spPr>
          <a:xfrm>
            <a:off x="1854415" y="3987217"/>
            <a:ext cx="253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3600" dirty="0">
                <a:latin typeface="Kalam" panose="02000000000000000000" pitchFamily="2" charset="0"/>
                <a:cs typeface="Kalam" panose="02000000000000000000" pitchFamily="2" charset="0"/>
              </a:rPr>
              <a:t>÷ 10 = </a:t>
            </a:r>
            <a:r>
              <a:rPr lang="en-GB" sz="3600" dirty="0" smtClean="0">
                <a:latin typeface="Kalam" panose="02000000000000000000" pitchFamily="2" charset="0"/>
                <a:cs typeface="Kalam" panose="02000000000000000000" pitchFamily="2" charset="0"/>
              </a:rPr>
              <a:t>0.8</a:t>
            </a:r>
            <a:endParaRPr lang="en-GB" sz="3600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DBBD5E-92C8-456C-B8CE-D191C35204AD}"/>
              </a:ext>
            </a:extLst>
          </p:cNvPr>
          <p:cNvSpPr/>
          <p:nvPr/>
        </p:nvSpPr>
        <p:spPr>
          <a:xfrm>
            <a:off x="5746472" y="2440639"/>
            <a:ext cx="2000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latin typeface="Kalam" panose="02000000000000000000" pitchFamily="2" charset="0"/>
                <a:cs typeface="Kalam" panose="02000000000000000000" pitchFamily="2" charset="0"/>
              </a:rPr>
              <a:t>= </a:t>
            </a:r>
            <a:r>
              <a:rPr lang="en-GB" sz="3600" dirty="0">
                <a:latin typeface="Kalam" panose="02000000000000000000" pitchFamily="2" charset="0"/>
                <a:cs typeface="Kalam" panose="02000000000000000000" pitchFamily="2" charset="0"/>
              </a:rPr>
              <a:t>9 ÷ 10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DBBD5E-92C8-456C-B8CE-D191C35204AD}"/>
              </a:ext>
            </a:extLst>
          </p:cNvPr>
          <p:cNvSpPr/>
          <p:nvPr/>
        </p:nvSpPr>
        <p:spPr>
          <a:xfrm>
            <a:off x="4773872" y="3987218"/>
            <a:ext cx="3015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latin typeface="Kalam" panose="02000000000000000000" pitchFamily="2" charset="0"/>
                <a:cs typeface="Kalam" panose="02000000000000000000" pitchFamily="2" charset="0"/>
              </a:rPr>
              <a:t>0.1 </a:t>
            </a:r>
            <a:r>
              <a:rPr lang="en-GB" sz="3600" dirty="0">
                <a:latin typeface="Kalam" panose="02000000000000000000" pitchFamily="2" charset="0"/>
                <a:cs typeface="Kalam" panose="02000000000000000000" pitchFamily="2" charset="0"/>
              </a:rPr>
              <a:t>= </a:t>
            </a:r>
            <a:r>
              <a:rPr lang="en-GB" sz="3600" dirty="0">
                <a:solidFill>
                  <a:srgbClr val="00B050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3600" dirty="0" smtClean="0">
                <a:latin typeface="Kalam" panose="02000000000000000000" pitchFamily="2" charset="0"/>
                <a:cs typeface="Kalam" panose="02000000000000000000" pitchFamily="2" charset="0"/>
              </a:rPr>
              <a:t>    ÷ </a:t>
            </a:r>
            <a:r>
              <a:rPr lang="en-GB" sz="3600" dirty="0">
                <a:latin typeface="Kalam" panose="02000000000000000000" pitchFamily="2" charset="0"/>
                <a:cs typeface="Kalam" panose="02000000000000000000" pitchFamily="2" charset="0"/>
              </a:rPr>
              <a:t>10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91273" y="2433122"/>
            <a:ext cx="817440" cy="545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3392542" y="2458008"/>
            <a:ext cx="6979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  <a:latin typeface="Kalam" panose="02000000000000000000" pitchFamily="2" charset="0"/>
                <a:cs typeface="Kalam" panose="02000000000000000000" pitchFamily="2" charset="0"/>
              </a:rPr>
              <a:t>0.7</a:t>
            </a:r>
            <a:endParaRPr lang="en-GB" sz="3600" dirty="0">
              <a:solidFill>
                <a:srgbClr val="00B05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70659" y="4008974"/>
            <a:ext cx="510535" cy="545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880999" y="4008974"/>
            <a:ext cx="510535" cy="545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4879406" y="2433122"/>
            <a:ext cx="817440" cy="545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4990200" y="2458008"/>
            <a:ext cx="6979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  <a:latin typeface="Kalam" panose="02000000000000000000" pitchFamily="2" charset="0"/>
                <a:cs typeface="Kalam" panose="02000000000000000000" pitchFamily="2" charset="0"/>
              </a:rPr>
              <a:t>0.9</a:t>
            </a:r>
            <a:endParaRPr lang="en-GB" sz="3600" dirty="0">
              <a:solidFill>
                <a:srgbClr val="00B05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57717" y="4042380"/>
            <a:ext cx="4234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  <a:latin typeface="Kalam" panose="02000000000000000000" pitchFamily="2" charset="0"/>
                <a:cs typeface="Kalam" panose="02000000000000000000" pitchFamily="2" charset="0"/>
              </a:rPr>
              <a:t>8</a:t>
            </a:r>
            <a:endParaRPr lang="en-GB" sz="3600" dirty="0">
              <a:solidFill>
                <a:srgbClr val="00B05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50822" y="4042380"/>
            <a:ext cx="4234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</a:t>
            </a:r>
            <a:endParaRPr lang="en-GB" sz="3600" dirty="0">
              <a:solidFill>
                <a:srgbClr val="00B05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1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6840" y="3454235"/>
            <a:ext cx="3916560" cy="2157102"/>
          </a:xfrm>
          <a:prstGeom prst="rect">
            <a:avLst/>
          </a:prstGeom>
          <a:noFill/>
          <a:ln w="19050">
            <a:noFill/>
          </a:ln>
        </p:spPr>
        <p:txBody>
          <a:bodyPr wrap="square" lIns="144000" tIns="108000" rIns="108000" bIns="10800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Anton has forgotten to move the 4 counters in the ones column into the tenths column. </a:t>
            </a:r>
            <a:endParaRPr lang="en-GB" dirty="0" smtClean="0">
              <a:solidFill>
                <a:srgbClr val="00B050"/>
              </a:solidFill>
              <a:latin typeface="Twinkl" pitchFamily="2" charset="0"/>
            </a:endParaRPr>
          </a:p>
          <a:p>
            <a:endParaRPr lang="en-GB" dirty="0" smtClean="0">
              <a:solidFill>
                <a:srgbClr val="00B050"/>
              </a:solidFill>
              <a:latin typeface="Twinkl" pitchFamily="2" charset="0"/>
            </a:endParaRPr>
          </a:p>
          <a:p>
            <a:r>
              <a:rPr lang="en-GB" dirty="0" smtClean="0">
                <a:solidFill>
                  <a:srgbClr val="00B050"/>
                </a:solidFill>
                <a:latin typeface="Twinkl" pitchFamily="2" charset="0"/>
              </a:rPr>
              <a:t>If </a:t>
            </a:r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he moved the counters correctly in this way, it would show that 4 has been divided by 10 to make 0.4.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613804" y="702863"/>
            <a:ext cx="1063301" cy="355276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 smtClean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574" y="702863"/>
            <a:ext cx="2168230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Divide 1 Digit by 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13804" y="681016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93852" y="2480418"/>
            <a:ext cx="4494498" cy="844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55650" y="1357113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Explain and correct the mistake that Anton has made.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62E8A8-3849-4607-A01B-8DBA5AFA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023254"/>
              </p:ext>
            </p:extLst>
          </p:nvPr>
        </p:nvGraphicFramePr>
        <p:xfrm>
          <a:off x="755650" y="2156329"/>
          <a:ext cx="3138202" cy="180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8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779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Ones</a:t>
                      </a:r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tenths</a:t>
                      </a:r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04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72000" y="2694493"/>
            <a:ext cx="29371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 smtClean="0">
                <a:latin typeface="Twinkl" pitchFamily="2" charset="0"/>
              </a:rPr>
              <a:t>4 ÷ 10 = 4</a:t>
            </a:r>
            <a:endParaRPr lang="en-GB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954484" y="2790269"/>
            <a:ext cx="1105911" cy="964492"/>
            <a:chOff x="954484" y="2790269"/>
            <a:chExt cx="1105911" cy="964492"/>
          </a:xfrm>
        </p:grpSpPr>
        <p:sp>
          <p:nvSpPr>
            <p:cNvPr id="16" name="Oval 15"/>
            <p:cNvSpPr/>
            <p:nvPr/>
          </p:nvSpPr>
          <p:spPr>
            <a:xfrm>
              <a:off x="1177997" y="2790269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1708703" y="3019918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954484" y="3277861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1472967" y="3403069"/>
              <a:ext cx="351692" cy="351692"/>
            </a:xfrm>
            <a:prstGeom prst="ellipse">
              <a:avLst/>
            </a:prstGeom>
            <a:solidFill>
              <a:srgbClr val="87BD3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Oval 20"/>
          <p:cNvSpPr/>
          <p:nvPr/>
        </p:nvSpPr>
        <p:spPr>
          <a:xfrm>
            <a:off x="2227186" y="2373861"/>
            <a:ext cx="72000" cy="720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27186" y="3207597"/>
            <a:ext cx="72000" cy="720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13" y="3873345"/>
            <a:ext cx="2746165" cy="298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0.1717 -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 rot="16200000">
            <a:off x="5304557" y="2026594"/>
            <a:ext cx="1860593" cy="21805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769165" y="2191180"/>
            <a:ext cx="2942535" cy="146641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829460" y="4896183"/>
            <a:ext cx="4482735" cy="1326105"/>
          </a:xfrm>
          <a:prstGeom prst="rect">
            <a:avLst/>
          </a:prstGeom>
          <a:noFill/>
          <a:ln w="19050">
            <a:noFill/>
          </a:ln>
        </p:spPr>
        <p:txBody>
          <a:bodyPr wrap="square" lIns="144000" tIns="108000" rIns="108000" bIns="10800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False. Mario’s image represents 0.8 and Ivy’s image represents the number 7. </a:t>
            </a:r>
            <a:endParaRPr lang="en-GB" dirty="0" smtClean="0">
              <a:solidFill>
                <a:srgbClr val="00B050"/>
              </a:solidFill>
              <a:latin typeface="Twinkl" pitchFamily="2" charset="0"/>
            </a:endParaRPr>
          </a:p>
          <a:p>
            <a:endParaRPr lang="en-GB" dirty="0">
              <a:solidFill>
                <a:srgbClr val="00B050"/>
              </a:solidFill>
              <a:latin typeface="Twinkl" pitchFamily="2" charset="0"/>
            </a:endParaRPr>
          </a:p>
          <a:p>
            <a:r>
              <a:rPr lang="en-GB" dirty="0" smtClean="0">
                <a:solidFill>
                  <a:srgbClr val="00B050"/>
                </a:solidFill>
                <a:latin typeface="Twinkl" pitchFamily="2" charset="0"/>
              </a:rPr>
              <a:t>0.8 </a:t>
            </a:r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is not </a:t>
            </a:r>
            <a:r>
              <a:rPr lang="en-GB" dirty="0" smtClean="0">
                <a:solidFill>
                  <a:srgbClr val="00B050"/>
                </a:solidFill>
                <a:latin typeface="Twinkl" pitchFamily="2" charset="0"/>
              </a:rPr>
              <a:t>10 times smaller </a:t>
            </a:r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than 7.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613804" y="702863"/>
            <a:ext cx="1063301" cy="355276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 smtClean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574" y="702863"/>
            <a:ext cx="2168230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Divide 1 Digit by 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13804" y="681016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57709" y="1403279"/>
            <a:ext cx="35778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Mario’s number is 10 times smaller than Ivy’s number.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75198" y="3818946"/>
            <a:ext cx="2345514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True or false? </a:t>
            </a:r>
            <a:endParaRPr lang="en-GB" dirty="0" smtClean="0">
              <a:latin typeface="Twinkl" pitchFamily="2" charset="0"/>
            </a:endParaRPr>
          </a:p>
          <a:p>
            <a:pPr>
              <a:spcAft>
                <a:spcPts val="600"/>
              </a:spcAft>
            </a:pPr>
            <a:r>
              <a:rPr lang="en-GB" dirty="0" smtClean="0">
                <a:latin typeface="Twinkl" pitchFamily="2" charset="0"/>
              </a:rPr>
              <a:t>Explain </a:t>
            </a:r>
            <a:r>
              <a:rPr lang="en-GB" dirty="0">
                <a:latin typeface="Twinkl" pitchFamily="2" charset="0"/>
              </a:rPr>
              <a:t>your answer.</a:t>
            </a:r>
            <a:endParaRPr lang="en-GB" sz="1200" dirty="0">
              <a:latin typeface="Twinkl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84" y="2344973"/>
            <a:ext cx="771422" cy="15428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" t="459" r="63601" b="48483"/>
          <a:stretch/>
        </p:blipFill>
        <p:spPr>
          <a:xfrm>
            <a:off x="744950" y="1648073"/>
            <a:ext cx="2084510" cy="2210264"/>
          </a:xfrm>
          <a:prstGeom prst="ellipse">
            <a:avLst/>
          </a:prstGeom>
          <a:solidFill>
            <a:schemeClr val="accent2"/>
          </a:solidFill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8" t="-1646" r="-548" b="49330"/>
          <a:stretch/>
        </p:blipFill>
        <p:spPr>
          <a:xfrm>
            <a:off x="6322534" y="2105169"/>
            <a:ext cx="2084510" cy="2210264"/>
          </a:xfrm>
          <a:prstGeom prst="ellipse">
            <a:avLst/>
          </a:prstGeom>
          <a:solidFill>
            <a:schemeClr val="accent2"/>
          </a:solidFill>
        </p:spPr>
      </p:pic>
      <p:sp>
        <p:nvSpPr>
          <p:cNvPr id="39" name="TextBox 38"/>
          <p:cNvSpPr txBox="1"/>
          <p:nvPr/>
        </p:nvSpPr>
        <p:spPr>
          <a:xfrm>
            <a:off x="6349165" y="3035589"/>
            <a:ext cx="135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Ivy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4129" y="2610396"/>
            <a:ext cx="135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Mario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57709" y="2347259"/>
            <a:ext cx="1601003" cy="1171190"/>
            <a:chOff x="2957709" y="2281325"/>
            <a:chExt cx="1601003" cy="1171190"/>
          </a:xfrm>
        </p:grpSpPr>
        <p:sp>
          <p:nvSpPr>
            <p:cNvPr id="23" name="Oval 22"/>
            <p:cNvSpPr/>
            <p:nvPr/>
          </p:nvSpPr>
          <p:spPr>
            <a:xfrm>
              <a:off x="2957709" y="2281325"/>
              <a:ext cx="351692" cy="3516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pc="-15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0.1</a:t>
              </a:r>
              <a:endParaRPr lang="en-GB" spc="-15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74158" y="2281325"/>
              <a:ext cx="351692" cy="3516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pc="-15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0.1</a:t>
              </a:r>
              <a:endParaRPr lang="en-GB" spc="-15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790607" y="2281325"/>
              <a:ext cx="351692" cy="3516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pc="-15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0.1</a:t>
              </a:r>
              <a:endParaRPr lang="en-GB" spc="-15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207020" y="2281325"/>
              <a:ext cx="351692" cy="3516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pc="-15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0.1</a:t>
              </a:r>
              <a:endParaRPr lang="en-GB" spc="-15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957709" y="2691074"/>
              <a:ext cx="351692" cy="3516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pc="-15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0.1</a:t>
              </a:r>
              <a:endParaRPr lang="en-GB" spc="-15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370919" y="2688155"/>
              <a:ext cx="351692" cy="3516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pc="-15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0.1</a:t>
              </a:r>
              <a:endParaRPr lang="en-GB" spc="-15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790607" y="2683897"/>
              <a:ext cx="351692" cy="3516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pc="-15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0.1</a:t>
              </a:r>
              <a:endParaRPr lang="en-GB" spc="-15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957709" y="3100823"/>
              <a:ext cx="351692" cy="3516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pc="-15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0.1</a:t>
              </a:r>
              <a:endParaRPr lang="en-GB" spc="-15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5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9359" y="3618297"/>
            <a:ext cx="3746891" cy="1880103"/>
          </a:xfrm>
          <a:prstGeom prst="rect">
            <a:avLst/>
          </a:prstGeom>
          <a:noFill/>
          <a:ln w="19050">
            <a:noFill/>
          </a:ln>
        </p:spPr>
        <p:txBody>
          <a:bodyPr wrap="square" lIns="144000" tIns="108000" rIns="108000" bIns="10800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Agree. This place value grid represents the number 0.9. When you divide 9 by 10, the </a:t>
            </a:r>
            <a:r>
              <a:rPr lang="en-GB" dirty="0">
                <a:solidFill>
                  <a:srgbClr val="00B050"/>
                </a:solidFill>
              </a:rPr>
              <a:t>9 ones counters </a:t>
            </a:r>
            <a:r>
              <a:rPr lang="en-GB" dirty="0" smtClean="0">
                <a:solidFill>
                  <a:srgbClr val="00B050"/>
                </a:solidFill>
              </a:rPr>
              <a:t>move 1 column </a:t>
            </a:r>
            <a:r>
              <a:rPr lang="en-GB" dirty="0" smtClean="0">
                <a:solidFill>
                  <a:srgbClr val="00B050"/>
                </a:solidFill>
                <a:latin typeface="Twinkl" pitchFamily="2" charset="0"/>
              </a:rPr>
              <a:t>to </a:t>
            </a:r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the right into the tenths </a:t>
            </a:r>
            <a:r>
              <a:rPr lang="en-GB" dirty="0" smtClean="0">
                <a:solidFill>
                  <a:srgbClr val="00B050"/>
                </a:solidFill>
                <a:latin typeface="Twinkl" pitchFamily="2" charset="0"/>
              </a:rPr>
              <a:t>column. This makes 0.9 </a:t>
            </a:r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so 9 ÷ 10 = 0.9.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613804" y="702863"/>
            <a:ext cx="1063301" cy="355276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 smtClean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574" y="702863"/>
            <a:ext cx="2168230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Divide 1 Digit by 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13804" y="681016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93852" y="2480418"/>
            <a:ext cx="4494498" cy="844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55650" y="1357113"/>
            <a:ext cx="7632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The place value grid shows the answer to the calculation </a:t>
            </a:r>
            <a:r>
              <a:rPr lang="en-GB" dirty="0" smtClean="0"/>
              <a:t>‘</a:t>
            </a:r>
            <a:r>
              <a:rPr lang="en-GB" dirty="0"/>
              <a:t>9 shared equally between 10’.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62E8A8-3849-4607-A01B-8DBA5AFA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043159"/>
              </p:ext>
            </p:extLst>
          </p:nvPr>
        </p:nvGraphicFramePr>
        <p:xfrm>
          <a:off x="755650" y="2156329"/>
          <a:ext cx="3138202" cy="21422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8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779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Ones</a:t>
                      </a:r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tenths</a:t>
                      </a:r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42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42637" y="2768449"/>
            <a:ext cx="34596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>
                <a:latin typeface="Twinkl" pitchFamily="2" charset="0"/>
              </a:rPr>
              <a:t>Do you agree or disagree? Why?</a:t>
            </a:r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2828510" y="2703941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424232" y="2744649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476523" y="3356995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875447" y="3166389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227186" y="2373861"/>
            <a:ext cx="72000" cy="720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27186" y="3207597"/>
            <a:ext cx="72000" cy="720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284490" y="3297641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454407" y="3763868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935155" y="3649333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2368240" y="2869602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2503085" y="3809759"/>
            <a:ext cx="351692" cy="351692"/>
          </a:xfrm>
          <a:prstGeom prst="ellipse">
            <a:avLst/>
          </a:prstGeom>
          <a:solidFill>
            <a:srgbClr val="87BD3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5" y="4001025"/>
            <a:ext cx="2215039" cy="28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1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t="13489" r="20281" b="45361"/>
          <a:stretch/>
        </p:blipFill>
        <p:spPr>
          <a:xfrm>
            <a:off x="1142237" y="3359171"/>
            <a:ext cx="1514297" cy="795065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2613804" y="702863"/>
            <a:ext cx="1141417" cy="355276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 smtClean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574" y="702863"/>
            <a:ext cx="2168230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 smtClean="0">
                <a:solidFill>
                  <a:schemeClr val="bg1"/>
                </a:solidFill>
              </a:rPr>
              <a:t>Divide 1 Digit by 10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13804" y="681016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A2C71B31-E991-4A34-A340-B8DA24FCF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649958"/>
              </p:ext>
            </p:extLst>
          </p:nvPr>
        </p:nvGraphicFramePr>
        <p:xfrm>
          <a:off x="755650" y="1622532"/>
          <a:ext cx="6183535" cy="4435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2111">
                  <a:extLst>
                    <a:ext uri="{9D8B030D-6E8A-4147-A177-3AD203B41FA5}">
                      <a16:colId xmlns:a16="http://schemas.microsoft.com/office/drawing/2014/main" val="3975726073"/>
                    </a:ext>
                  </a:extLst>
                </a:gridCol>
                <a:gridCol w="1905712">
                  <a:extLst>
                    <a:ext uri="{9D8B030D-6E8A-4147-A177-3AD203B41FA5}">
                      <a16:colId xmlns:a16="http://schemas.microsoft.com/office/drawing/2014/main" val="40809530"/>
                    </a:ext>
                  </a:extLst>
                </a:gridCol>
                <a:gridCol w="1905712">
                  <a:extLst>
                    <a:ext uri="{9D8B030D-6E8A-4147-A177-3AD203B41FA5}">
                      <a16:colId xmlns:a16="http://schemas.microsoft.com/office/drawing/2014/main" val="302831797"/>
                    </a:ext>
                  </a:extLst>
                </a:gridCol>
              </a:tblGrid>
              <a:tr h="522933">
                <a:tc>
                  <a:txBody>
                    <a:bodyPr/>
                    <a:lstStyle/>
                    <a:p>
                      <a:r>
                        <a:rPr lang="en-GB" dirty="0"/>
                        <a:t>Type of Tree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Average Growth in 10 Years</a:t>
                      </a:r>
                    </a:p>
                  </a:txBody>
                  <a:tcPr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Average Growth</a:t>
                      </a:r>
                      <a:r>
                        <a:rPr lang="en-GB" baseline="0" dirty="0"/>
                        <a:t> in 1 Year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94763"/>
                  </a:ext>
                </a:extLst>
              </a:tr>
              <a:tr h="948822">
                <a:tc>
                  <a:txBody>
                    <a:bodyPr/>
                    <a:lstStyle/>
                    <a:p>
                      <a:r>
                        <a:rPr lang="en-GB" dirty="0" smtClean="0"/>
                        <a:t>oak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5789380"/>
                  </a:ext>
                </a:extLst>
              </a:tr>
              <a:tr h="948822">
                <a:tc>
                  <a:txBody>
                    <a:bodyPr/>
                    <a:lstStyle/>
                    <a:p>
                      <a:r>
                        <a:rPr lang="en-GB" dirty="0" smtClean="0"/>
                        <a:t>chestnut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4378773"/>
                  </a:ext>
                </a:extLst>
              </a:tr>
              <a:tr h="948822">
                <a:tc>
                  <a:txBody>
                    <a:bodyPr/>
                    <a:lstStyle/>
                    <a:p>
                      <a:r>
                        <a:rPr lang="en-GB" dirty="0" smtClean="0"/>
                        <a:t>pine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0.8m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986796"/>
                  </a:ext>
                </a:extLst>
              </a:tr>
              <a:tr h="948822">
                <a:tc>
                  <a:txBody>
                    <a:bodyPr/>
                    <a:lstStyle/>
                    <a:p>
                      <a:r>
                        <a:rPr lang="en-GB" dirty="0" smtClean="0"/>
                        <a:t>sycamore</a:t>
                      </a:r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0.6m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371673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340">
            <a:off x="2341861" y="3323166"/>
            <a:ext cx="655554" cy="530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590">
            <a:off x="1730794" y="2394406"/>
            <a:ext cx="754812" cy="896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89" y="2366377"/>
            <a:ext cx="565610" cy="39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220">
            <a:off x="1624004" y="5361129"/>
            <a:ext cx="628374" cy="521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50" y="4259406"/>
            <a:ext cx="979409" cy="747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096">
            <a:off x="2350010" y="4228102"/>
            <a:ext cx="480880" cy="872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2"/>
          <a:stretch/>
        </p:blipFill>
        <p:spPr>
          <a:xfrm>
            <a:off x="2108200" y="5142372"/>
            <a:ext cx="924650" cy="906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7" t="66594" r="43465" b="-71"/>
          <a:stretch/>
        </p:blipFill>
        <p:spPr>
          <a:xfrm>
            <a:off x="5432937" y="-29029"/>
            <a:ext cx="2941806" cy="6853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54980" y="2555353"/>
            <a:ext cx="88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0.3m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4980" y="3489078"/>
            <a:ext cx="88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0.5m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8086" y="4479889"/>
            <a:ext cx="88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8m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6015" y="5405258"/>
            <a:ext cx="88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6</a:t>
            </a:r>
            <a:r>
              <a:rPr lang="en-GB" dirty="0" smtClean="0">
                <a:solidFill>
                  <a:srgbClr val="00B050"/>
                </a:solidFill>
              </a:rPr>
              <a:t>m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650" y="1252338"/>
            <a:ext cx="25114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Complete the table.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1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427BB997-074F-4A73-BCC3-A160949C16AA}" vid="{3779DEE8-1EA6-4D01-BADE-96D173D04F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473</TotalTime>
  <Words>406</Words>
  <Application>Microsoft Office PowerPoint</Application>
  <PresentationFormat>On-screen Show (4:3)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Twinkl</vt:lpstr>
      <vt:lpstr>Arial</vt:lpstr>
      <vt:lpstr>Kalam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 Ford</dc:creator>
  <cp:lastModifiedBy>Victoria Lillington</cp:lastModifiedBy>
  <cp:revision>23</cp:revision>
  <dcterms:created xsi:type="dcterms:W3CDTF">2020-03-04T12:16:57Z</dcterms:created>
  <dcterms:modified xsi:type="dcterms:W3CDTF">2020-03-18T20:53:50Z</dcterms:modified>
</cp:coreProperties>
</file>