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5" r:id="rId4"/>
    <p:sldId id="259" r:id="rId5"/>
    <p:sldId id="264"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62" autoAdjust="0"/>
    <p:restoredTop sz="94660"/>
  </p:normalViewPr>
  <p:slideViewPr>
    <p:cSldViewPr snapToGrid="0">
      <p:cViewPr varScale="1">
        <p:scale>
          <a:sx n="73" d="100"/>
          <a:sy n="73" d="100"/>
        </p:scale>
        <p:origin x="68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33FCC1-1C5E-4CB4-B3F5-33235B1E5F00}"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211723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33FCC1-1C5E-4CB4-B3F5-33235B1E5F00}"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15374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33FCC1-1C5E-4CB4-B3F5-33235B1E5F00}"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56478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33FCC1-1C5E-4CB4-B3F5-33235B1E5F00}"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163094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3FCC1-1C5E-4CB4-B3F5-33235B1E5F00}"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242085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33FCC1-1C5E-4CB4-B3F5-33235B1E5F00}"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64916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33FCC1-1C5E-4CB4-B3F5-33235B1E5F00}"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282235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33FCC1-1C5E-4CB4-B3F5-33235B1E5F00}"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13670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3FCC1-1C5E-4CB4-B3F5-33235B1E5F00}"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99260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3FCC1-1C5E-4CB4-B3F5-33235B1E5F00}"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93462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3FCC1-1C5E-4CB4-B3F5-33235B1E5F00}"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AD67D-97A5-4EF0-A83B-C1C0EF42BD0F}" type="slidenum">
              <a:rPr lang="en-GB" smtClean="0"/>
              <a:t>‹#›</a:t>
            </a:fld>
            <a:endParaRPr lang="en-GB"/>
          </a:p>
        </p:txBody>
      </p:sp>
    </p:spTree>
    <p:extLst>
      <p:ext uri="{BB962C8B-B14F-4D97-AF65-F5344CB8AC3E}">
        <p14:creationId xmlns:p14="http://schemas.microsoft.com/office/powerpoint/2010/main" val="21028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3FCC1-1C5E-4CB4-B3F5-33235B1E5F00}" type="datetimeFigureOut">
              <a:rPr lang="en-GB" smtClean="0"/>
              <a:t>19/03/2020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AD67D-97A5-4EF0-A83B-C1C0EF42BD0F}" type="slidenum">
              <a:rPr lang="en-GB" smtClean="0"/>
              <a:t>‹#›</a:t>
            </a:fld>
            <a:endParaRPr lang="en-GB"/>
          </a:p>
        </p:txBody>
      </p:sp>
    </p:spTree>
    <p:extLst>
      <p:ext uri="{BB962C8B-B14F-4D97-AF65-F5344CB8AC3E}">
        <p14:creationId xmlns:p14="http://schemas.microsoft.com/office/powerpoint/2010/main" val="1624807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10308" y="182879"/>
            <a:ext cx="8689999" cy="6425938"/>
          </a:xfrm>
          <a:prstGeom prst="rect">
            <a:avLst/>
          </a:prstGeom>
        </p:spPr>
      </p:pic>
      <p:sp>
        <p:nvSpPr>
          <p:cNvPr id="5" name="TextBox 4"/>
          <p:cNvSpPr txBox="1"/>
          <p:nvPr/>
        </p:nvSpPr>
        <p:spPr>
          <a:xfrm>
            <a:off x="9117874" y="300445"/>
            <a:ext cx="2878183" cy="6001643"/>
          </a:xfrm>
          <a:prstGeom prst="rect">
            <a:avLst/>
          </a:prstGeom>
          <a:noFill/>
        </p:spPr>
        <p:txBody>
          <a:bodyPr wrap="square" rtlCol="0">
            <a:spAutoFit/>
          </a:bodyPr>
          <a:lstStyle/>
          <a:p>
            <a:r>
              <a:rPr lang="en-GB" sz="2400" dirty="0" smtClean="0">
                <a:latin typeface="XCCW Joined 1a" panose="03050602040000000000" pitchFamily="66" charset="0"/>
              </a:rPr>
              <a:t>Write a super sentence about this picture on your whiteboard. </a:t>
            </a:r>
          </a:p>
          <a:p>
            <a:endParaRPr lang="en-GB" sz="2400" dirty="0">
              <a:latin typeface="XCCW Joined 1a" panose="03050602040000000000" pitchFamily="66" charset="0"/>
            </a:endParaRPr>
          </a:p>
          <a:p>
            <a:r>
              <a:rPr lang="en-GB" sz="2400" dirty="0" smtClean="0">
                <a:latin typeface="XCCW Joined 1a" panose="03050602040000000000" pitchFamily="66" charset="0"/>
              </a:rPr>
              <a:t>Challenge: Can you include a: </a:t>
            </a:r>
          </a:p>
          <a:p>
            <a:pPr marL="285750" indent="-285750">
              <a:buFont typeface="Arial" panose="020B0604020202020204" pitchFamily="34" charset="0"/>
              <a:buChar char="•"/>
            </a:pPr>
            <a:r>
              <a:rPr lang="en-GB" sz="2400" dirty="0" smtClean="0">
                <a:latin typeface="XCCW Joined 1a" panose="03050602040000000000" pitchFamily="66" charset="0"/>
              </a:rPr>
              <a:t>Simile</a:t>
            </a:r>
          </a:p>
          <a:p>
            <a:pPr marL="285750" indent="-285750">
              <a:buFont typeface="Arial" panose="020B0604020202020204" pitchFamily="34" charset="0"/>
              <a:buChar char="•"/>
            </a:pPr>
            <a:r>
              <a:rPr lang="en-GB" sz="2400" dirty="0" smtClean="0">
                <a:latin typeface="XCCW Joined 1a" panose="03050602040000000000" pitchFamily="66" charset="0"/>
              </a:rPr>
              <a:t>Fronted adverbial</a:t>
            </a:r>
          </a:p>
          <a:p>
            <a:pPr marL="285750" indent="-285750">
              <a:buFont typeface="Arial" panose="020B0604020202020204" pitchFamily="34" charset="0"/>
              <a:buChar char="•"/>
            </a:pPr>
            <a:r>
              <a:rPr lang="en-GB" sz="2400" dirty="0" smtClean="0">
                <a:latin typeface="XCCW Joined 1a" panose="03050602040000000000" pitchFamily="66" charset="0"/>
              </a:rPr>
              <a:t>Complex sentence </a:t>
            </a:r>
          </a:p>
          <a:p>
            <a:pPr marL="285750" indent="-285750">
              <a:buFont typeface="Arial" panose="020B0604020202020204" pitchFamily="34" charset="0"/>
              <a:buChar char="•"/>
            </a:pPr>
            <a:r>
              <a:rPr lang="en-GB" sz="2400" dirty="0" smtClean="0">
                <a:latin typeface="XCCW Joined 1a" panose="03050602040000000000" pitchFamily="66" charset="0"/>
              </a:rPr>
              <a:t>3 </a:t>
            </a:r>
            <a:r>
              <a:rPr lang="en-GB" sz="2400" dirty="0" err="1" smtClean="0">
                <a:latin typeface="XCCW Joined 1a" panose="03050602040000000000" pitchFamily="66" charset="0"/>
              </a:rPr>
              <a:t>ed</a:t>
            </a:r>
            <a:r>
              <a:rPr lang="en-GB" sz="2400" dirty="0" smtClean="0">
                <a:latin typeface="XCCW Joined 1a" panose="03050602040000000000" pitchFamily="66" charset="0"/>
              </a:rPr>
              <a:t> sentence</a:t>
            </a:r>
          </a:p>
          <a:p>
            <a:pPr marL="285750" indent="-285750">
              <a:buFont typeface="Arial" panose="020B0604020202020204" pitchFamily="34" charset="0"/>
              <a:buChar char="•"/>
            </a:pPr>
            <a:r>
              <a:rPr lang="en-GB" sz="2400" dirty="0" smtClean="0">
                <a:latin typeface="XCCW Joined 1a" panose="03050602040000000000" pitchFamily="66" charset="0"/>
              </a:rPr>
              <a:t>Ad same ad</a:t>
            </a:r>
            <a:endParaRPr lang="en-GB" sz="2400" dirty="0">
              <a:latin typeface="XCCW Joined 1a" panose="03050602040000000000" pitchFamily="66" charset="0"/>
            </a:endParaRPr>
          </a:p>
        </p:txBody>
      </p:sp>
    </p:spTree>
    <p:extLst>
      <p:ext uri="{BB962C8B-B14F-4D97-AF65-F5344CB8AC3E}">
        <p14:creationId xmlns:p14="http://schemas.microsoft.com/office/powerpoint/2010/main" val="2422320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u="sng" smtClean="0">
                <a:latin typeface="XCCW Joined 1a" panose="03050602040000000000" pitchFamily="66" charset="0"/>
              </a:rPr>
              <a:t>Home School Task</a:t>
            </a:r>
            <a:r>
              <a:rPr lang="en-GB" sz="4000" u="sng" dirty="0" smtClean="0">
                <a:latin typeface="XCCW Joined 1a" panose="03050602040000000000" pitchFamily="66" charset="0"/>
              </a:rPr>
              <a:t/>
            </a:r>
            <a:br>
              <a:rPr lang="en-GB" sz="4000" u="sng" dirty="0" smtClean="0">
                <a:latin typeface="XCCW Joined 1a" panose="03050602040000000000" pitchFamily="66" charset="0"/>
              </a:rPr>
            </a:br>
            <a:r>
              <a:rPr lang="en-GB" sz="4000" u="sng" dirty="0" smtClean="0">
                <a:latin typeface="XCCW Joined 1a" panose="03050602040000000000" pitchFamily="66" charset="0"/>
              </a:rPr>
              <a:t>LO: To write using imaginative description</a:t>
            </a:r>
            <a:endParaRPr lang="en-GB" sz="4000" u="sng" dirty="0">
              <a:latin typeface="XCCW Joined 1a" panose="03050602040000000000" pitchFamily="66" charset="0"/>
            </a:endParaRPr>
          </a:p>
        </p:txBody>
      </p:sp>
      <p:sp>
        <p:nvSpPr>
          <p:cNvPr id="3" name="Subtitle 2"/>
          <p:cNvSpPr>
            <a:spLocks noGrp="1"/>
          </p:cNvSpPr>
          <p:nvPr>
            <p:ph type="subTitle" idx="1"/>
          </p:nvPr>
        </p:nvSpPr>
        <p:spPr>
          <a:xfrm>
            <a:off x="1018903" y="3602037"/>
            <a:ext cx="9649097" cy="2302373"/>
          </a:xfrm>
        </p:spPr>
        <p:txBody>
          <a:bodyPr>
            <a:normAutofit/>
          </a:bodyPr>
          <a:lstStyle/>
          <a:p>
            <a:r>
              <a:rPr lang="en-GB" dirty="0" smtClean="0">
                <a:latin typeface="XCCW Joined 1a" panose="03050602040000000000" pitchFamily="66" charset="0"/>
              </a:rPr>
              <a:t>Discuss descriptive words and phrases that capture the imagination.</a:t>
            </a:r>
          </a:p>
          <a:p>
            <a:r>
              <a:rPr lang="en-GB" dirty="0" smtClean="0">
                <a:latin typeface="XCCW Joined 1a" panose="03050602040000000000" pitchFamily="66" charset="0"/>
              </a:rPr>
              <a:t>I can use techniques used by authors to create characters and settings.</a:t>
            </a:r>
          </a:p>
          <a:p>
            <a:r>
              <a:rPr lang="en-GB" dirty="0" smtClean="0">
                <a:latin typeface="XCCW Joined 1a" panose="03050602040000000000" pitchFamily="66" charset="0"/>
              </a:rPr>
              <a:t> I can use high level vocabulary</a:t>
            </a:r>
          </a:p>
          <a:p>
            <a:endParaRPr lang="en-GB" dirty="0"/>
          </a:p>
        </p:txBody>
      </p:sp>
    </p:spTree>
    <p:extLst>
      <p:ext uri="{BB962C8B-B14F-4D97-AF65-F5344CB8AC3E}">
        <p14:creationId xmlns:p14="http://schemas.microsoft.com/office/powerpoint/2010/main" val="2724665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274658" y="1027906"/>
            <a:ext cx="2697525" cy="4579518"/>
          </a:xfrm>
          <a:prstGeom prst="rect">
            <a:avLst/>
          </a:prstGeom>
        </p:spPr>
      </p:pic>
      <p:sp>
        <p:nvSpPr>
          <p:cNvPr id="8" name="TextBox 7"/>
          <p:cNvSpPr txBox="1"/>
          <p:nvPr/>
        </p:nvSpPr>
        <p:spPr>
          <a:xfrm>
            <a:off x="9184341" y="785859"/>
            <a:ext cx="2138082" cy="5016758"/>
          </a:xfrm>
          <a:prstGeom prst="rect">
            <a:avLst/>
          </a:prstGeom>
          <a:noFill/>
        </p:spPr>
        <p:txBody>
          <a:bodyPr wrap="square" rtlCol="0">
            <a:spAutoFit/>
          </a:bodyPr>
          <a:lstStyle/>
          <a:p>
            <a:r>
              <a:rPr lang="en-GB" sz="2000" dirty="0" smtClean="0">
                <a:latin typeface="XCCW Joined 1a" panose="03050602040000000000" pitchFamily="66" charset="0"/>
              </a:rPr>
              <a:t>What formation are the soldiers stood in? </a:t>
            </a:r>
          </a:p>
          <a:p>
            <a:endParaRPr lang="en-GB" sz="2000" dirty="0">
              <a:latin typeface="XCCW Joined 1a" panose="03050602040000000000" pitchFamily="66" charset="0"/>
            </a:endParaRPr>
          </a:p>
          <a:p>
            <a:r>
              <a:rPr lang="en-GB" sz="2000" dirty="0" smtClean="0">
                <a:latin typeface="XCCW Joined 1a" panose="03050602040000000000" pitchFamily="66" charset="0"/>
              </a:rPr>
              <a:t>How might the soldiers be feeling? How do you know? </a:t>
            </a:r>
            <a:endParaRPr lang="en-GB" sz="2000" dirty="0">
              <a:latin typeface="XCCW Joined 1a" panose="03050602040000000000" pitchFamily="66" charset="0"/>
            </a:endParaRPr>
          </a:p>
          <a:p>
            <a:endParaRPr lang="en-GB" sz="2000" dirty="0">
              <a:latin typeface="XCCW Joined 1a" panose="03050602040000000000" pitchFamily="66" charset="0"/>
            </a:endParaRPr>
          </a:p>
          <a:p>
            <a:r>
              <a:rPr lang="en-GB" sz="2000" dirty="0" smtClean="0">
                <a:latin typeface="XCCW Joined 1a" panose="03050602040000000000" pitchFamily="66" charset="0"/>
              </a:rPr>
              <a:t>How are the soldiers showing suspense? </a:t>
            </a:r>
          </a:p>
        </p:txBody>
      </p:sp>
      <p:pic>
        <p:nvPicPr>
          <p:cNvPr id="1026" name="Picture 2" descr="Image result for roman soldiers in comb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36" y="1027906"/>
            <a:ext cx="6106022" cy="4579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227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4" y="2054049"/>
            <a:ext cx="10515600" cy="1325563"/>
          </a:xfrm>
        </p:spPr>
        <p:txBody>
          <a:bodyPr>
            <a:noAutofit/>
          </a:bodyPr>
          <a:lstStyle/>
          <a:p>
            <a:r>
              <a:rPr lang="en-GB" sz="3200" dirty="0" smtClean="0">
                <a:latin typeface="XCCW Joined 1a" panose="03050602040000000000" pitchFamily="66" charset="0"/>
              </a:rPr>
              <a:t>Today we are going to describe a legion of Roman soldiers marching and preparing for battle. </a:t>
            </a: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3600" dirty="0" smtClean="0"/>
              <a:t/>
            </a:r>
            <a:br>
              <a:rPr lang="en-GB" sz="3600" dirty="0" smtClean="0"/>
            </a:br>
            <a:r>
              <a:rPr lang="en-GB" sz="3600" dirty="0" smtClean="0"/>
              <a:t/>
            </a:r>
            <a:br>
              <a:rPr lang="en-GB" sz="3600" dirty="0" smtClean="0"/>
            </a:br>
            <a:r>
              <a:rPr lang="en-GB" sz="3600" dirty="0"/>
              <a:t/>
            </a:r>
            <a:br>
              <a:rPr lang="en-GB" sz="3600" dirty="0"/>
            </a:br>
            <a:r>
              <a:rPr lang="en-GB" sz="3600" dirty="0" smtClean="0"/>
              <a:t/>
            </a:r>
            <a:br>
              <a:rPr lang="en-GB" sz="3600" dirty="0" smtClean="0"/>
            </a:br>
            <a:r>
              <a:rPr lang="en-GB" sz="3600" dirty="0"/>
              <a:t/>
            </a:r>
            <a:br>
              <a:rPr lang="en-GB" sz="3600" dirty="0"/>
            </a:br>
            <a:r>
              <a:rPr lang="en-GB" sz="3600" dirty="0" smtClean="0"/>
              <a:t/>
            </a:r>
            <a:br>
              <a:rPr lang="en-GB" sz="3600" dirty="0" smtClean="0"/>
            </a:br>
            <a:endParaRPr lang="en-GB" sz="3600" dirty="0"/>
          </a:p>
        </p:txBody>
      </p:sp>
      <p:pic>
        <p:nvPicPr>
          <p:cNvPr id="3" name="Picture 2"/>
          <p:cNvPicPr>
            <a:picLocks noChangeAspect="1"/>
          </p:cNvPicPr>
          <p:nvPr/>
        </p:nvPicPr>
        <p:blipFill>
          <a:blip r:embed="rId2"/>
          <a:stretch>
            <a:fillRect/>
          </a:stretch>
        </p:blipFill>
        <p:spPr>
          <a:xfrm>
            <a:off x="2716372" y="1698171"/>
            <a:ext cx="6466817" cy="4781976"/>
          </a:xfrm>
          <a:prstGeom prst="rect">
            <a:avLst/>
          </a:prstGeom>
        </p:spPr>
      </p:pic>
    </p:spTree>
    <p:extLst>
      <p:ext uri="{BB962C8B-B14F-4D97-AF65-F5344CB8AC3E}">
        <p14:creationId xmlns:p14="http://schemas.microsoft.com/office/powerpoint/2010/main" val="2657487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8031"/>
            <a:ext cx="10515600" cy="472049"/>
          </a:xfrm>
        </p:spPr>
        <p:txBody>
          <a:bodyPr>
            <a:noAutofit/>
          </a:bodyPr>
          <a:lstStyle/>
          <a:p>
            <a:r>
              <a:rPr lang="en-GB" sz="2000" dirty="0" smtClean="0">
                <a:latin typeface="XCCW Joined 1a" panose="03050602040000000000" pitchFamily="66" charset="0"/>
              </a:rPr>
              <a:t>WAGOLL</a:t>
            </a:r>
            <a:endParaRPr lang="en-GB" sz="2000" dirty="0">
              <a:latin typeface="XCCW Joined 1a" panose="03050602040000000000" pitchFamily="66" charset="0"/>
            </a:endParaRPr>
          </a:p>
        </p:txBody>
      </p:sp>
      <p:sp>
        <p:nvSpPr>
          <p:cNvPr id="3" name="Content Placeholder 2"/>
          <p:cNvSpPr>
            <a:spLocks noGrp="1"/>
          </p:cNvSpPr>
          <p:nvPr>
            <p:ph idx="1"/>
          </p:nvPr>
        </p:nvSpPr>
        <p:spPr>
          <a:xfrm>
            <a:off x="130630" y="640080"/>
            <a:ext cx="12061370" cy="6217919"/>
          </a:xfrm>
        </p:spPr>
        <p:txBody>
          <a:bodyPr>
            <a:noAutofit/>
          </a:bodyPr>
          <a:lstStyle/>
          <a:p>
            <a:pPr marL="0" indent="0">
              <a:buNone/>
            </a:pPr>
            <a:r>
              <a:rPr lang="en-GB" sz="2400" dirty="0" smtClean="0">
                <a:latin typeface="XCCW Joined 1a" panose="03050602040000000000" pitchFamily="66" charset="0"/>
              </a:rPr>
              <a:t>Day after day the soldiers continued, heading ever eastwards, across the bleak mountains. Up there, the winds were sharp and cold the whole year round, and blew the few trees that grew there so hard they looked strange and twisted and bent. Despite this, the Roman soldiers marched energetically along the freshly dug road. The metal hobs in the soles of their leather boots pounded against the hard earth like hooves of a galloping horse. </a:t>
            </a:r>
            <a:r>
              <a:rPr lang="en-GB" sz="2400" dirty="0">
                <a:latin typeface="XCCW Joined 1a" panose="03050602040000000000" pitchFamily="66" charset="0"/>
              </a:rPr>
              <a:t>G</a:t>
            </a:r>
            <a:r>
              <a:rPr lang="en-GB" sz="2400" dirty="0" smtClean="0">
                <a:latin typeface="XCCW Joined 1a" panose="03050602040000000000" pitchFamily="66" charset="0"/>
              </a:rPr>
              <a:t>ladius’ hanging in their scabbards, the Romans felt smug with the power that this gave them.  The rhythmic sound of, “</a:t>
            </a:r>
            <a:r>
              <a:rPr lang="en-GB" sz="2400" dirty="0" err="1" smtClean="0">
                <a:latin typeface="XCCW Joined 1a" panose="03050602040000000000" pitchFamily="66" charset="0"/>
              </a:rPr>
              <a:t>Dextra</a:t>
            </a:r>
            <a:r>
              <a:rPr lang="en-GB" sz="2400" dirty="0" smtClean="0">
                <a:latin typeface="XCCW Joined 1a" panose="03050602040000000000" pitchFamily="66" charset="0"/>
              </a:rPr>
              <a:t>, </a:t>
            </a:r>
            <a:r>
              <a:rPr lang="en-GB" sz="2400" dirty="0" err="1" smtClean="0">
                <a:latin typeface="XCCW Joined 1a" panose="03050602040000000000" pitchFamily="66" charset="0"/>
              </a:rPr>
              <a:t>Sinistra</a:t>
            </a:r>
            <a:r>
              <a:rPr lang="en-GB" sz="2400" dirty="0" smtClean="0">
                <a:latin typeface="XCCW Joined 1a" panose="03050602040000000000" pitchFamily="66" charset="0"/>
              </a:rPr>
              <a:t>!” echoed in their hearts. The strong, protective </a:t>
            </a:r>
            <a:r>
              <a:rPr lang="en-GB" sz="2400" dirty="0" err="1" smtClean="0">
                <a:latin typeface="XCCW Joined 1a" panose="03050602040000000000" pitchFamily="66" charset="0"/>
              </a:rPr>
              <a:t>lorica</a:t>
            </a:r>
            <a:r>
              <a:rPr lang="en-GB" sz="2400" dirty="0" smtClean="0">
                <a:latin typeface="XCCW Joined 1a" panose="03050602040000000000" pitchFamily="66" charset="0"/>
              </a:rPr>
              <a:t> weighed heavily upon their shoulders.  Each soldier locked in their metal safe. </a:t>
            </a:r>
          </a:p>
          <a:p>
            <a:pPr marL="0" indent="0">
              <a:buNone/>
            </a:pPr>
            <a:r>
              <a:rPr lang="en-GB" sz="2400" dirty="0" smtClean="0">
                <a:latin typeface="XCCW Joined 1a" panose="03050602040000000000" pitchFamily="66" charset="0"/>
              </a:rPr>
              <a:t>Barely three miles from the protection of the fort they had just built, the soldiers felt a sea of eyes upon them. On the horizon the sun cast sinister silhouettes of the </a:t>
            </a:r>
            <a:r>
              <a:rPr lang="en-GB" sz="2400" dirty="0" err="1" smtClean="0">
                <a:latin typeface="XCCW Joined 1a" panose="03050602040000000000" pitchFamily="66" charset="0"/>
              </a:rPr>
              <a:t>Brigantes</a:t>
            </a:r>
            <a:r>
              <a:rPr lang="en-GB" sz="2400" dirty="0" smtClean="0">
                <a:latin typeface="XCCW Joined 1a" panose="03050602040000000000" pitchFamily="66" charset="0"/>
              </a:rPr>
              <a:t> wielding axes. The Roman soldiers stood unnerved, efficiently moving into a tortoise formation, shields raised. A single cry from the </a:t>
            </a:r>
            <a:r>
              <a:rPr lang="en-GB" sz="2400" dirty="0" err="1" smtClean="0">
                <a:latin typeface="XCCW Joined 1a" panose="03050602040000000000" pitchFamily="66" charset="0"/>
              </a:rPr>
              <a:t>Brigantes</a:t>
            </a:r>
            <a:r>
              <a:rPr lang="en-GB" sz="2400" dirty="0" smtClean="0">
                <a:latin typeface="XCCW Joined 1a" panose="03050602040000000000" pitchFamily="66" charset="0"/>
              </a:rPr>
              <a:t>, as they began their assault…</a:t>
            </a:r>
            <a:endParaRPr lang="en-GB" sz="2400" dirty="0">
              <a:latin typeface="XCCW Joined 1a" panose="03050602040000000000" pitchFamily="66" charset="0"/>
            </a:endParaRPr>
          </a:p>
        </p:txBody>
      </p:sp>
    </p:spTree>
    <p:extLst>
      <p:ext uri="{BB962C8B-B14F-4D97-AF65-F5344CB8AC3E}">
        <p14:creationId xmlns:p14="http://schemas.microsoft.com/office/powerpoint/2010/main" val="4271672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108"/>
            <a:ext cx="10515600" cy="920129"/>
          </a:xfrm>
        </p:spPr>
        <p:txBody>
          <a:bodyPr/>
          <a:lstStyle/>
          <a:p>
            <a:r>
              <a:rPr lang="en-GB" dirty="0" smtClean="0">
                <a:latin typeface="XCCW Joined 1a" panose="03050602040000000000" pitchFamily="66" charset="0"/>
              </a:rPr>
              <a:t>Main Task</a:t>
            </a:r>
            <a:endParaRPr lang="en-GB" dirty="0">
              <a:latin typeface="XCCW Joined 1a" panose="03050602040000000000" pitchFamily="66" charset="0"/>
            </a:endParaRPr>
          </a:p>
        </p:txBody>
      </p:sp>
      <p:sp>
        <p:nvSpPr>
          <p:cNvPr id="3" name="Content Placeholder 2"/>
          <p:cNvSpPr>
            <a:spLocks noGrp="1"/>
          </p:cNvSpPr>
          <p:nvPr>
            <p:ph idx="1"/>
          </p:nvPr>
        </p:nvSpPr>
        <p:spPr>
          <a:xfrm>
            <a:off x="472440" y="1015238"/>
            <a:ext cx="10881360" cy="5161726"/>
          </a:xfrm>
        </p:spPr>
        <p:txBody>
          <a:bodyPr>
            <a:normAutofit/>
          </a:bodyPr>
          <a:lstStyle/>
          <a:p>
            <a:pPr marL="0" indent="0">
              <a:buNone/>
            </a:pPr>
            <a:r>
              <a:rPr lang="en-GB" dirty="0" smtClean="0">
                <a:latin typeface="XCCW Joined 1a" panose="03050602040000000000" pitchFamily="66" charset="0"/>
              </a:rPr>
              <a:t>Paragraph 1- Set the scene of where the soldiers are</a:t>
            </a:r>
          </a:p>
          <a:p>
            <a:pPr marL="0" indent="0">
              <a:buNone/>
            </a:pPr>
            <a:r>
              <a:rPr lang="en-GB" dirty="0" smtClean="0">
                <a:latin typeface="XCCW Joined 1a" panose="03050602040000000000" pitchFamily="66" charset="0"/>
              </a:rPr>
              <a:t>Paragraph 2- Describe how the soldiers are feeling and what they are wearing</a:t>
            </a:r>
          </a:p>
          <a:p>
            <a:pPr marL="0" indent="0">
              <a:buNone/>
            </a:pPr>
            <a:r>
              <a:rPr lang="en-GB" dirty="0" smtClean="0">
                <a:latin typeface="XCCW Joined 1a" panose="03050602040000000000" pitchFamily="66" charset="0"/>
              </a:rPr>
              <a:t>Paragraph 3- Describe the </a:t>
            </a:r>
            <a:r>
              <a:rPr lang="en-GB" dirty="0" err="1" smtClean="0">
                <a:latin typeface="XCCW Joined 1a" panose="03050602040000000000" pitchFamily="66" charset="0"/>
              </a:rPr>
              <a:t>Brigantes</a:t>
            </a:r>
            <a:r>
              <a:rPr lang="en-GB" dirty="0" smtClean="0">
                <a:latin typeface="XCCW Joined 1a" panose="03050602040000000000" pitchFamily="66" charset="0"/>
              </a:rPr>
              <a:t> attacking the Romans</a:t>
            </a:r>
          </a:p>
          <a:p>
            <a:endParaRPr lang="en-GB" dirty="0" smtClean="0"/>
          </a:p>
          <a:p>
            <a:pPr marL="0" indent="0">
              <a:buNone/>
            </a:pPr>
            <a:r>
              <a:rPr lang="en-GB" u="sng" dirty="0" smtClean="0">
                <a:latin typeface="Comic Sans MS" panose="030F0702030302020204" pitchFamily="66" charset="0"/>
              </a:rPr>
              <a:t> </a:t>
            </a:r>
          </a:p>
          <a:p>
            <a:pPr marL="0" indent="0">
              <a:buNone/>
            </a:pPr>
            <a:endParaRPr lang="en-GB" u="sng" dirty="0">
              <a:latin typeface="Comic Sans MS" panose="030F0702030302020204" pitchFamily="66" charset="0"/>
            </a:endParaRPr>
          </a:p>
        </p:txBody>
      </p:sp>
      <p:sp>
        <p:nvSpPr>
          <p:cNvPr id="4" name="TextBox 3"/>
          <p:cNvSpPr txBox="1"/>
          <p:nvPr/>
        </p:nvSpPr>
        <p:spPr>
          <a:xfrm>
            <a:off x="7589521" y="3471941"/>
            <a:ext cx="4402183" cy="3046988"/>
          </a:xfrm>
          <a:prstGeom prst="rect">
            <a:avLst/>
          </a:prstGeom>
          <a:noFill/>
        </p:spPr>
        <p:txBody>
          <a:bodyPr wrap="square" rtlCol="0">
            <a:spAutoFit/>
          </a:bodyPr>
          <a:lstStyle/>
          <a:p>
            <a:r>
              <a:rPr lang="en-GB" sz="2400" b="1" u="sng" dirty="0" smtClean="0">
                <a:latin typeface="XCCW Joined 1a" panose="03050602040000000000" pitchFamily="66" charset="0"/>
              </a:rPr>
              <a:t>Features to include </a:t>
            </a:r>
          </a:p>
          <a:p>
            <a:r>
              <a:rPr lang="en-GB" sz="2400" dirty="0" smtClean="0">
                <a:latin typeface="XCCW Joined 1a" panose="03050602040000000000" pitchFamily="66" charset="0"/>
              </a:rPr>
              <a:t>5 senses</a:t>
            </a:r>
          </a:p>
          <a:p>
            <a:r>
              <a:rPr lang="en-GB" sz="2400" dirty="0" smtClean="0">
                <a:latin typeface="XCCW Joined 1a" panose="03050602040000000000" pitchFamily="66" charset="0"/>
              </a:rPr>
              <a:t>Adjectives</a:t>
            </a:r>
          </a:p>
          <a:p>
            <a:r>
              <a:rPr lang="en-GB" sz="2400" dirty="0" smtClean="0">
                <a:latin typeface="XCCW Joined 1a" panose="03050602040000000000" pitchFamily="66" charset="0"/>
              </a:rPr>
              <a:t>Fronted adverbials</a:t>
            </a:r>
          </a:p>
          <a:p>
            <a:r>
              <a:rPr lang="en-GB" sz="2400" dirty="0" smtClean="0">
                <a:latin typeface="XCCW Joined 1a" panose="03050602040000000000" pitchFamily="66" charset="0"/>
              </a:rPr>
              <a:t>Chronological order</a:t>
            </a:r>
          </a:p>
          <a:p>
            <a:r>
              <a:rPr lang="en-GB" sz="2400" dirty="0" smtClean="0">
                <a:latin typeface="XCCW Joined 1a" panose="03050602040000000000" pitchFamily="66" charset="0"/>
              </a:rPr>
              <a:t>Third person</a:t>
            </a:r>
          </a:p>
          <a:p>
            <a:r>
              <a:rPr lang="en-GB" sz="2400" dirty="0" smtClean="0">
                <a:latin typeface="XCCW Joined 1a" panose="03050602040000000000" pitchFamily="66" charset="0"/>
              </a:rPr>
              <a:t> </a:t>
            </a:r>
            <a:r>
              <a:rPr lang="en-GB" sz="2400" dirty="0" smtClean="0">
                <a:solidFill>
                  <a:srgbClr val="FF0000"/>
                </a:solidFill>
                <a:latin typeface="XCCW Joined 1a" panose="03050602040000000000" pitchFamily="66" charset="0"/>
              </a:rPr>
              <a:t>Yellow: DE:DE sentence</a:t>
            </a:r>
            <a:endParaRPr lang="en-GB" sz="2400" dirty="0">
              <a:solidFill>
                <a:srgbClr val="FF0000"/>
              </a:solidFill>
              <a:latin typeface="XCCW Joined 1a" panose="03050602040000000000" pitchFamily="66" charset="0"/>
            </a:endParaRPr>
          </a:p>
        </p:txBody>
      </p:sp>
      <p:sp>
        <p:nvSpPr>
          <p:cNvPr id="6" name="TextBox 5"/>
          <p:cNvSpPr txBox="1"/>
          <p:nvPr/>
        </p:nvSpPr>
        <p:spPr>
          <a:xfrm>
            <a:off x="472440" y="4025939"/>
            <a:ext cx="6777446" cy="1938992"/>
          </a:xfrm>
          <a:prstGeom prst="rect">
            <a:avLst/>
          </a:prstGeom>
          <a:noFill/>
          <a:ln w="28575">
            <a:solidFill>
              <a:schemeClr val="tx1"/>
            </a:solidFill>
          </a:ln>
        </p:spPr>
        <p:txBody>
          <a:bodyPr wrap="square" rtlCol="0">
            <a:spAutoFit/>
          </a:bodyPr>
          <a:lstStyle/>
          <a:p>
            <a:r>
              <a:rPr lang="en-GB" sz="2400" dirty="0" err="1" smtClean="0">
                <a:latin typeface="XCCW Joined 1a" panose="03050602040000000000" pitchFamily="66" charset="0"/>
              </a:rPr>
              <a:t>Brigantes</a:t>
            </a:r>
            <a:r>
              <a:rPr lang="en-GB" sz="2400" dirty="0" smtClean="0">
                <a:latin typeface="XCCW Joined 1a" panose="03050602040000000000" pitchFamily="66" charset="0"/>
              </a:rPr>
              <a:t>       </a:t>
            </a:r>
            <a:r>
              <a:rPr lang="en-GB" sz="2400" dirty="0" err="1">
                <a:latin typeface="XCCW Joined 1a" panose="03050602040000000000" pitchFamily="66" charset="0"/>
              </a:rPr>
              <a:t>l</a:t>
            </a:r>
            <a:r>
              <a:rPr lang="en-GB" sz="2400" dirty="0" err="1" smtClean="0">
                <a:latin typeface="XCCW Joined 1a" panose="03050602040000000000" pitchFamily="66" charset="0"/>
              </a:rPr>
              <a:t>orica</a:t>
            </a:r>
            <a:r>
              <a:rPr lang="en-GB" sz="2400" dirty="0" smtClean="0">
                <a:latin typeface="XCCW Joined 1a" panose="03050602040000000000" pitchFamily="66" charset="0"/>
              </a:rPr>
              <a:t>   </a:t>
            </a:r>
            <a:r>
              <a:rPr lang="en-GB" sz="2400" dirty="0" err="1">
                <a:latin typeface="XCCW Joined 1a" panose="03050602040000000000" pitchFamily="66" charset="0"/>
              </a:rPr>
              <a:t>d</a:t>
            </a:r>
            <a:r>
              <a:rPr lang="en-GB" sz="2400" dirty="0" err="1" smtClean="0">
                <a:latin typeface="XCCW Joined 1a" panose="03050602040000000000" pitchFamily="66" charset="0"/>
              </a:rPr>
              <a:t>extra</a:t>
            </a:r>
            <a:r>
              <a:rPr lang="en-GB" sz="2400" dirty="0" smtClean="0">
                <a:latin typeface="XCCW Joined 1a" panose="03050602040000000000" pitchFamily="66" charset="0"/>
              </a:rPr>
              <a:t>    </a:t>
            </a:r>
            <a:r>
              <a:rPr lang="en-GB" sz="2400" dirty="0" err="1">
                <a:latin typeface="XCCW Joined 1a" panose="03050602040000000000" pitchFamily="66" charset="0"/>
              </a:rPr>
              <a:t>s</a:t>
            </a:r>
            <a:r>
              <a:rPr lang="en-GB" sz="2400" dirty="0" err="1" smtClean="0">
                <a:latin typeface="XCCW Joined 1a" panose="03050602040000000000" pitchFamily="66" charset="0"/>
              </a:rPr>
              <a:t>inistra</a:t>
            </a:r>
            <a:r>
              <a:rPr lang="en-GB" sz="2400" dirty="0" smtClean="0">
                <a:latin typeface="XCCW Joined 1a" panose="03050602040000000000" pitchFamily="66" charset="0"/>
              </a:rPr>
              <a:t>       gladius     attack     march     soldiers   legion         scabbard      mountain       tortoise     shield </a:t>
            </a:r>
            <a:endParaRPr lang="en-GB" sz="2400" dirty="0">
              <a:latin typeface="XCCW Joined 1a" panose="03050602040000000000" pitchFamily="66" charset="0"/>
            </a:endParaRPr>
          </a:p>
        </p:txBody>
      </p:sp>
    </p:spTree>
    <p:extLst>
      <p:ext uri="{BB962C8B-B14F-4D97-AF65-F5344CB8AC3E}">
        <p14:creationId xmlns:p14="http://schemas.microsoft.com/office/powerpoint/2010/main" val="1341210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375</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XCCW Joined 1a</vt:lpstr>
      <vt:lpstr>Office Theme</vt:lpstr>
      <vt:lpstr>PowerPoint Presentation</vt:lpstr>
      <vt:lpstr>Home School Task LO: To write using imaginative description</vt:lpstr>
      <vt:lpstr>PowerPoint Presentation</vt:lpstr>
      <vt:lpstr>Today we are going to describe a legion of Roman soldiers marching and preparing for battle.        </vt:lpstr>
      <vt:lpstr>WAGOLL</vt:lpstr>
      <vt:lpstr>Main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3rd March 2017  LO: I can write a description of a setting</dc:title>
  <dc:creator>Catherine Hickey</dc:creator>
  <cp:lastModifiedBy>Catherine Hickey</cp:lastModifiedBy>
  <cp:revision>57</cp:revision>
  <dcterms:created xsi:type="dcterms:W3CDTF">2017-02-16T17:29:09Z</dcterms:created>
  <dcterms:modified xsi:type="dcterms:W3CDTF">2020-03-19T11:52:22Z</dcterms:modified>
</cp:coreProperties>
</file>