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6" r:id="rId6"/>
    <p:sldId id="267" r:id="rId7"/>
    <p:sldId id="265" r:id="rId8"/>
    <p:sldId id="261" r:id="rId9"/>
    <p:sldId id="262" r:id="rId10"/>
    <p:sldId id="263" r:id="rId11"/>
    <p:sldId id="268" r:id="rId12"/>
    <p:sldId id="264" r:id="rId13"/>
    <p:sldId id="269" r:id="rId14"/>
    <p:sldId id="2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7D756B7-01AE-40C2-B703-1C0226C2DEB0}"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D866D-2B97-4DAF-A39E-1DAAC08FF6E3}" type="slidenum">
              <a:rPr lang="en-GB" smtClean="0"/>
              <a:t>‹#›</a:t>
            </a:fld>
            <a:endParaRPr lang="en-GB"/>
          </a:p>
        </p:txBody>
      </p:sp>
    </p:spTree>
    <p:extLst>
      <p:ext uri="{BB962C8B-B14F-4D97-AF65-F5344CB8AC3E}">
        <p14:creationId xmlns:p14="http://schemas.microsoft.com/office/powerpoint/2010/main" val="1884053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D756B7-01AE-40C2-B703-1C0226C2DEB0}"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D866D-2B97-4DAF-A39E-1DAAC08FF6E3}" type="slidenum">
              <a:rPr lang="en-GB" smtClean="0"/>
              <a:t>‹#›</a:t>
            </a:fld>
            <a:endParaRPr lang="en-GB"/>
          </a:p>
        </p:txBody>
      </p:sp>
    </p:spTree>
    <p:extLst>
      <p:ext uri="{BB962C8B-B14F-4D97-AF65-F5344CB8AC3E}">
        <p14:creationId xmlns:p14="http://schemas.microsoft.com/office/powerpoint/2010/main" val="39616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D756B7-01AE-40C2-B703-1C0226C2DEB0}"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D866D-2B97-4DAF-A39E-1DAAC08FF6E3}" type="slidenum">
              <a:rPr lang="en-GB" smtClean="0"/>
              <a:t>‹#›</a:t>
            </a:fld>
            <a:endParaRPr lang="en-GB"/>
          </a:p>
        </p:txBody>
      </p:sp>
    </p:spTree>
    <p:extLst>
      <p:ext uri="{BB962C8B-B14F-4D97-AF65-F5344CB8AC3E}">
        <p14:creationId xmlns:p14="http://schemas.microsoft.com/office/powerpoint/2010/main" val="313607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D756B7-01AE-40C2-B703-1C0226C2DEB0}"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D866D-2B97-4DAF-A39E-1DAAC08FF6E3}" type="slidenum">
              <a:rPr lang="en-GB" smtClean="0"/>
              <a:t>‹#›</a:t>
            </a:fld>
            <a:endParaRPr lang="en-GB"/>
          </a:p>
        </p:txBody>
      </p:sp>
    </p:spTree>
    <p:extLst>
      <p:ext uri="{BB962C8B-B14F-4D97-AF65-F5344CB8AC3E}">
        <p14:creationId xmlns:p14="http://schemas.microsoft.com/office/powerpoint/2010/main" val="4036005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D756B7-01AE-40C2-B703-1C0226C2DEB0}"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D866D-2B97-4DAF-A39E-1DAAC08FF6E3}" type="slidenum">
              <a:rPr lang="en-GB" smtClean="0"/>
              <a:t>‹#›</a:t>
            </a:fld>
            <a:endParaRPr lang="en-GB"/>
          </a:p>
        </p:txBody>
      </p:sp>
    </p:spTree>
    <p:extLst>
      <p:ext uri="{BB962C8B-B14F-4D97-AF65-F5344CB8AC3E}">
        <p14:creationId xmlns:p14="http://schemas.microsoft.com/office/powerpoint/2010/main" val="3652065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7D756B7-01AE-40C2-B703-1C0226C2DEB0}"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FD866D-2B97-4DAF-A39E-1DAAC08FF6E3}" type="slidenum">
              <a:rPr lang="en-GB" smtClean="0"/>
              <a:t>‹#›</a:t>
            </a:fld>
            <a:endParaRPr lang="en-GB"/>
          </a:p>
        </p:txBody>
      </p:sp>
    </p:spTree>
    <p:extLst>
      <p:ext uri="{BB962C8B-B14F-4D97-AF65-F5344CB8AC3E}">
        <p14:creationId xmlns:p14="http://schemas.microsoft.com/office/powerpoint/2010/main" val="782842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7D756B7-01AE-40C2-B703-1C0226C2DEB0}" type="datetimeFigureOut">
              <a:rPr lang="en-GB" smtClean="0"/>
              <a:t>19/03/2020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FD866D-2B97-4DAF-A39E-1DAAC08FF6E3}" type="slidenum">
              <a:rPr lang="en-GB" smtClean="0"/>
              <a:t>‹#›</a:t>
            </a:fld>
            <a:endParaRPr lang="en-GB"/>
          </a:p>
        </p:txBody>
      </p:sp>
    </p:spTree>
    <p:extLst>
      <p:ext uri="{BB962C8B-B14F-4D97-AF65-F5344CB8AC3E}">
        <p14:creationId xmlns:p14="http://schemas.microsoft.com/office/powerpoint/2010/main" val="376353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7D756B7-01AE-40C2-B703-1C0226C2DEB0}" type="datetimeFigureOut">
              <a:rPr lang="en-GB" smtClean="0"/>
              <a:t>19/03/2020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FD866D-2B97-4DAF-A39E-1DAAC08FF6E3}" type="slidenum">
              <a:rPr lang="en-GB" smtClean="0"/>
              <a:t>‹#›</a:t>
            </a:fld>
            <a:endParaRPr lang="en-GB"/>
          </a:p>
        </p:txBody>
      </p:sp>
    </p:spTree>
    <p:extLst>
      <p:ext uri="{BB962C8B-B14F-4D97-AF65-F5344CB8AC3E}">
        <p14:creationId xmlns:p14="http://schemas.microsoft.com/office/powerpoint/2010/main" val="517779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D756B7-01AE-40C2-B703-1C0226C2DEB0}" type="datetimeFigureOut">
              <a:rPr lang="en-GB" smtClean="0"/>
              <a:t>19/03/2020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FD866D-2B97-4DAF-A39E-1DAAC08FF6E3}" type="slidenum">
              <a:rPr lang="en-GB" smtClean="0"/>
              <a:t>‹#›</a:t>
            </a:fld>
            <a:endParaRPr lang="en-GB"/>
          </a:p>
        </p:txBody>
      </p:sp>
    </p:spTree>
    <p:extLst>
      <p:ext uri="{BB962C8B-B14F-4D97-AF65-F5344CB8AC3E}">
        <p14:creationId xmlns:p14="http://schemas.microsoft.com/office/powerpoint/2010/main" val="301392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D756B7-01AE-40C2-B703-1C0226C2DEB0}"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FD866D-2B97-4DAF-A39E-1DAAC08FF6E3}" type="slidenum">
              <a:rPr lang="en-GB" smtClean="0"/>
              <a:t>‹#›</a:t>
            </a:fld>
            <a:endParaRPr lang="en-GB"/>
          </a:p>
        </p:txBody>
      </p:sp>
    </p:spTree>
    <p:extLst>
      <p:ext uri="{BB962C8B-B14F-4D97-AF65-F5344CB8AC3E}">
        <p14:creationId xmlns:p14="http://schemas.microsoft.com/office/powerpoint/2010/main" val="4290729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D756B7-01AE-40C2-B703-1C0226C2DEB0}"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FD866D-2B97-4DAF-A39E-1DAAC08FF6E3}" type="slidenum">
              <a:rPr lang="en-GB" smtClean="0"/>
              <a:t>‹#›</a:t>
            </a:fld>
            <a:endParaRPr lang="en-GB"/>
          </a:p>
        </p:txBody>
      </p:sp>
    </p:spTree>
    <p:extLst>
      <p:ext uri="{BB962C8B-B14F-4D97-AF65-F5344CB8AC3E}">
        <p14:creationId xmlns:p14="http://schemas.microsoft.com/office/powerpoint/2010/main" val="1774689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D756B7-01AE-40C2-B703-1C0226C2DEB0}" type="datetimeFigureOut">
              <a:rPr lang="en-GB" smtClean="0"/>
              <a:t>19/03/2020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FD866D-2B97-4DAF-A39E-1DAAC08FF6E3}" type="slidenum">
              <a:rPr lang="en-GB" smtClean="0"/>
              <a:t>‹#›</a:t>
            </a:fld>
            <a:endParaRPr lang="en-GB"/>
          </a:p>
        </p:txBody>
      </p:sp>
    </p:spTree>
    <p:extLst>
      <p:ext uri="{BB962C8B-B14F-4D97-AF65-F5344CB8AC3E}">
        <p14:creationId xmlns:p14="http://schemas.microsoft.com/office/powerpoint/2010/main" val="72392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www.bbc.com/bitesize/articles/ztqg4wx"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bbc.com/teach/class-clips-video/children-in-roman-britain/zkdy47h"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2423"/>
            <a:ext cx="9144000" cy="2387600"/>
          </a:xfrm>
        </p:spPr>
        <p:txBody>
          <a:bodyPr>
            <a:noAutofit/>
          </a:bodyPr>
          <a:lstStyle/>
          <a:p>
            <a:r>
              <a:rPr lang="en-GB" sz="4000" dirty="0"/>
              <a:t/>
            </a:r>
            <a:br>
              <a:rPr lang="en-GB" sz="4000" dirty="0"/>
            </a:br>
            <a:r>
              <a:rPr lang="en-GB" sz="4000" u="sng" dirty="0" smtClean="0">
                <a:latin typeface="XCCW Joined 1a" panose="03050602040000000000" pitchFamily="66" charset="0"/>
              </a:rPr>
              <a:t/>
            </a:r>
            <a:br>
              <a:rPr lang="en-GB" sz="4000" u="sng" dirty="0" smtClean="0">
                <a:latin typeface="XCCW Joined 1a" panose="03050602040000000000" pitchFamily="66" charset="0"/>
              </a:rPr>
            </a:br>
            <a:r>
              <a:rPr lang="en-GB" sz="4000" u="sng" dirty="0" smtClean="0">
                <a:latin typeface="XCCW Joined 1a" panose="03050602040000000000" pitchFamily="66" charset="0"/>
              </a:rPr>
              <a:t/>
            </a:r>
            <a:br>
              <a:rPr lang="en-GB" sz="4000" u="sng" dirty="0" smtClean="0">
                <a:latin typeface="XCCW Joined 1a" panose="03050602040000000000" pitchFamily="66" charset="0"/>
              </a:rPr>
            </a:br>
            <a:r>
              <a:rPr lang="en-GB" sz="4000" u="sng" dirty="0" smtClean="0">
                <a:latin typeface="XCCW Joined 1a" panose="03050602040000000000" pitchFamily="66" charset="0"/>
              </a:rPr>
              <a:t>LO: To compare the daily lives of children today and in Ancient Roman time </a:t>
            </a:r>
            <a:endParaRPr lang="en-GB" sz="4000" u="sng" dirty="0">
              <a:latin typeface="XCCW Joined 1a" panose="03050602040000000000" pitchFamily="66" charset="0"/>
            </a:endParaRPr>
          </a:p>
        </p:txBody>
      </p:sp>
      <p:sp>
        <p:nvSpPr>
          <p:cNvPr id="3" name="Subtitle 2"/>
          <p:cNvSpPr>
            <a:spLocks noGrp="1"/>
          </p:cNvSpPr>
          <p:nvPr>
            <p:ph type="subTitle" idx="1"/>
          </p:nvPr>
        </p:nvSpPr>
        <p:spPr>
          <a:xfrm>
            <a:off x="1524000" y="4196398"/>
            <a:ext cx="9144000" cy="1655762"/>
          </a:xfrm>
        </p:spPr>
        <p:txBody>
          <a:bodyPr>
            <a:noAutofit/>
          </a:bodyPr>
          <a:lstStyle/>
          <a:p>
            <a:r>
              <a:rPr lang="en-GB" dirty="0" smtClean="0">
                <a:latin typeface="XCCW Joined 1a" panose="03050602040000000000" pitchFamily="66" charset="0"/>
              </a:rPr>
              <a:t>To use retrieval and interpretation skills </a:t>
            </a:r>
          </a:p>
          <a:p>
            <a:r>
              <a:rPr lang="en-GB" dirty="0" smtClean="0">
                <a:latin typeface="XCCW Joined 1a" panose="03050602040000000000" pitchFamily="66" charset="0"/>
              </a:rPr>
              <a:t>To identify differences and similarities between the daily life of Ancient Roman children and ourselves</a:t>
            </a:r>
          </a:p>
          <a:p>
            <a:r>
              <a:rPr lang="en-GB" dirty="0" smtClean="0">
                <a:latin typeface="XCCW Joined 1a" panose="03050602040000000000" pitchFamily="66" charset="0"/>
              </a:rPr>
              <a:t>To give opinions as to which aspects of Ancient Roman life you prefer</a:t>
            </a:r>
          </a:p>
        </p:txBody>
      </p:sp>
    </p:spTree>
    <p:extLst>
      <p:ext uri="{BB962C8B-B14F-4D97-AF65-F5344CB8AC3E}">
        <p14:creationId xmlns:p14="http://schemas.microsoft.com/office/powerpoint/2010/main" val="3828332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130630" y="0"/>
            <a:ext cx="11513820" cy="721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sng" strike="noStrike" cap="none" normalizeH="0" baseline="0" dirty="0" smtClean="0">
                <a:ln>
                  <a:noFill/>
                </a:ln>
                <a:solidFill>
                  <a:srgbClr val="000000"/>
                </a:solidFill>
                <a:effectLst/>
                <a:latin typeface="XCCW Joined 1a" panose="03050602040000000000" pitchFamily="66" charset="0"/>
              </a:rPr>
              <a:t>Leisure Time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000000"/>
              </a:solidFill>
              <a:latin typeface="XCCW Joined 1a" panose="03050602040000000000" pitchFamily="66" charset="0"/>
            </a:endParaRPr>
          </a:p>
          <a:p>
            <a:r>
              <a:rPr kumimoji="0" lang="en-US" altLang="en-US" sz="2400" b="0" i="0" u="none" strike="noStrike" cap="none" normalizeH="0" baseline="0" dirty="0" smtClean="0">
                <a:ln>
                  <a:noFill/>
                </a:ln>
                <a:solidFill>
                  <a:srgbClr val="000000"/>
                </a:solidFill>
                <a:effectLst/>
                <a:latin typeface="XCCW Joined 1a" panose="03050602040000000000" pitchFamily="66" charset="0"/>
              </a:rPr>
              <a:t>After work and school ended each day, most men and boys headed to the baths, which required only a very small fee to enter. Here people gathered, not only to wash, but also to sit and talk among friends. The bathhouses usually included gardens, gymnasiums, libraries, and other forms of recreation. A typical cold bath resembled something like a swimming pool, while other rooms were available for hot baths. Many Romans spent their time in gardens and fields, assuring their families of fresh foods. Children helped and would often use this time to learn about both family and Roman history from their parents.</a:t>
            </a:r>
            <a:endParaRPr kumimoji="0" lang="en-US" altLang="en-US" sz="2400" b="0" i="0" u="none" strike="noStrike" cap="none" normalizeH="0" baseline="0" dirty="0" smtClean="0">
              <a:ln>
                <a:noFill/>
              </a:ln>
              <a:solidFill>
                <a:schemeClr val="tx1"/>
              </a:solidFill>
              <a:effectLst/>
              <a:latin typeface="XCCW Joined 1a" panose="03050602040000000000"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XCCW Joined 1a" panose="03050602040000000000"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XCCW Joined 1a" panose="03050602040000000000" pitchFamily="66" charset="0"/>
              </a:rPr>
              <a:t>  </a:t>
            </a:r>
            <a:endParaRPr kumimoji="0" lang="en-US" altLang="en-US" sz="1400" b="0" i="0" u="none" strike="noStrike" cap="none" normalizeH="0" baseline="0" dirty="0" smtClean="0">
              <a:ln>
                <a:noFill/>
              </a:ln>
              <a:solidFill>
                <a:schemeClr val="tx1"/>
              </a:solidFill>
              <a:effectLst/>
              <a:latin typeface="XCCW Joined 1a" panose="03050602040000000000"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500" b="0" i="0" u="none" strike="noStrike" cap="none" normalizeH="0" baseline="0" dirty="0" smtClean="0">
              <a:ln>
                <a:noFill/>
              </a:ln>
              <a:solidFill>
                <a:srgbClr val="000000"/>
              </a:solidFill>
              <a:effectLst/>
              <a:latin typeface="Verdana" panose="020B0604030504040204" pitchFamily="34" charset="0"/>
            </a:endParaRPr>
          </a:p>
        </p:txBody>
      </p:sp>
      <p:pic>
        <p:nvPicPr>
          <p:cNvPr id="2058" name="Picture 10" descr="roman b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3754" y="4525798"/>
            <a:ext cx="2876550"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884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80" y="431165"/>
            <a:ext cx="11856720" cy="4255135"/>
          </a:xfrm>
        </p:spPr>
        <p:txBody>
          <a:bodyPr>
            <a:normAutofit fontScale="85000" lnSpcReduction="20000"/>
          </a:bodyPr>
          <a:lstStyle/>
          <a:p>
            <a:pPr marL="0" indent="0">
              <a:buNone/>
            </a:pPr>
            <a:r>
              <a:rPr lang="en-US" altLang="en-US" sz="3500" u="sng" dirty="0" smtClean="0">
                <a:solidFill>
                  <a:srgbClr val="000000"/>
                </a:solidFill>
                <a:latin typeface="XCCW Joined 1a" panose="03050602040000000000" pitchFamily="66" charset="0"/>
              </a:rPr>
              <a:t>Roman meal time </a:t>
            </a:r>
          </a:p>
          <a:p>
            <a:pPr marL="0" indent="0">
              <a:buNone/>
            </a:pPr>
            <a:r>
              <a:rPr kumimoji="0" lang="en-US" altLang="en-US" b="0" i="0" u="none" strike="noStrike" cap="none" normalizeH="0" baseline="0" dirty="0" smtClean="0">
                <a:ln>
                  <a:noFill/>
                </a:ln>
                <a:solidFill>
                  <a:srgbClr val="000000"/>
                </a:solidFill>
                <a:effectLst/>
                <a:latin typeface="XCCW Joined 1a" panose="03050602040000000000" pitchFamily="66" charset="0"/>
              </a:rPr>
              <a:t>After spending some time at the baths, most would head home for their biggest meal of the day, eaten somewhere between our lunch time and dinner time. This meal usually consisted of </a:t>
            </a:r>
            <a:r>
              <a:rPr kumimoji="0" lang="en-US" altLang="en-US" b="0" i="0" u="none" strike="noStrike" cap="none" normalizeH="0" baseline="0" dirty="0" err="1" smtClean="0">
                <a:ln>
                  <a:noFill/>
                </a:ln>
                <a:solidFill>
                  <a:srgbClr val="000000"/>
                </a:solidFill>
                <a:effectLst/>
                <a:latin typeface="XCCW Joined 1a" panose="03050602040000000000" pitchFamily="66" charset="0"/>
              </a:rPr>
              <a:t>wheatmeal</a:t>
            </a:r>
            <a:r>
              <a:rPr kumimoji="0" lang="en-US" altLang="en-US" b="0" i="0" u="none" strike="noStrike" cap="none" normalizeH="0" baseline="0" dirty="0" smtClean="0">
                <a:ln>
                  <a:noFill/>
                </a:ln>
                <a:solidFill>
                  <a:srgbClr val="000000"/>
                </a:solidFill>
                <a:effectLst/>
                <a:latin typeface="XCCW Joined 1a" panose="03050602040000000000" pitchFamily="66" charset="0"/>
              </a:rPr>
              <a:t> porridge. When hosting a dinner party or celebrating a special occasion, though, a Roman dinner could consist of as many as six or seven courses. In addition to salads, eggs, garden vegetables, and fresh breads, a variety of Mediterranean seafood would have been available, including: mackerel, mullets, eels, and oysters.</a:t>
            </a:r>
            <a:r>
              <a:rPr kumimoji="0" lang="en-US" altLang="en-US" sz="2400" b="0" i="0" u="none" strike="noStrike" cap="none" normalizeH="0" baseline="0" dirty="0" smtClean="0">
                <a:ln>
                  <a:noFill/>
                </a:ln>
                <a:solidFill>
                  <a:schemeClr val="tx1"/>
                </a:solidFill>
                <a:effectLst/>
                <a:latin typeface="XCCW Joined 1a" panose="03050602040000000000" pitchFamily="66" charset="0"/>
              </a:rPr>
              <a:t/>
            </a:r>
            <a:br>
              <a:rPr kumimoji="0" lang="en-US" altLang="en-US" sz="2400" b="0" i="0" u="none" strike="noStrike" cap="none" normalizeH="0" baseline="0" dirty="0" smtClean="0">
                <a:ln>
                  <a:noFill/>
                </a:ln>
                <a:solidFill>
                  <a:schemeClr val="tx1"/>
                </a:solidFill>
                <a:effectLst/>
                <a:latin typeface="XCCW Joined 1a" panose="03050602040000000000" pitchFamily="66" charset="0"/>
              </a:rPr>
            </a:br>
            <a:r>
              <a:rPr kumimoji="0" lang="en-US" altLang="en-US" b="0" i="0" u="none" strike="noStrike" cap="none" normalizeH="0" baseline="0" dirty="0" smtClean="0">
                <a:ln>
                  <a:noFill/>
                </a:ln>
                <a:solidFill>
                  <a:srgbClr val="000000"/>
                </a:solidFill>
                <a:effectLst/>
                <a:latin typeface="XCCW Joined 1a" panose="03050602040000000000" pitchFamily="66" charset="0"/>
              </a:rPr>
              <a:t>Meat dishes consisted of lambs, pigs, chickens, geese, ducks, and even peacocks, among others. For dessert, they ate fruit and honey-sweetened cakes.</a:t>
            </a:r>
            <a:br>
              <a:rPr kumimoji="0" lang="en-US" altLang="en-US" b="0" i="0" u="none" strike="noStrike" cap="none" normalizeH="0" baseline="0" dirty="0" smtClean="0">
                <a:ln>
                  <a:noFill/>
                </a:ln>
                <a:solidFill>
                  <a:srgbClr val="000000"/>
                </a:solidFill>
                <a:effectLst/>
                <a:latin typeface="XCCW Joined 1a" panose="03050602040000000000" pitchFamily="66" charset="0"/>
              </a:rPr>
            </a:br>
            <a:endParaRPr lang="en-GB" dirty="0">
              <a:latin typeface="XCCW Joined 1a" panose="03050602040000000000" pitchFamily="66" charset="0"/>
            </a:endParaRPr>
          </a:p>
        </p:txBody>
      </p:sp>
      <p:pic>
        <p:nvPicPr>
          <p:cNvPr id="4" name="Picture 3"/>
          <p:cNvPicPr>
            <a:picLocks noChangeAspect="1"/>
          </p:cNvPicPr>
          <p:nvPr/>
        </p:nvPicPr>
        <p:blipFill rotWithShape="1">
          <a:blip r:embed="rId2"/>
          <a:srcRect b="8737"/>
          <a:stretch/>
        </p:blipFill>
        <p:spPr>
          <a:xfrm>
            <a:off x="1366837" y="4037647"/>
            <a:ext cx="1685925" cy="2477453"/>
          </a:xfrm>
          <a:prstGeom prst="rect">
            <a:avLst/>
          </a:prstGeom>
        </p:spPr>
      </p:pic>
      <p:pic>
        <p:nvPicPr>
          <p:cNvPr id="5" name="Picture 4"/>
          <p:cNvPicPr>
            <a:picLocks noChangeAspect="1"/>
          </p:cNvPicPr>
          <p:nvPr/>
        </p:nvPicPr>
        <p:blipFill>
          <a:blip r:embed="rId3"/>
          <a:stretch>
            <a:fillRect/>
          </a:stretch>
        </p:blipFill>
        <p:spPr>
          <a:xfrm>
            <a:off x="3718559" y="4037647"/>
            <a:ext cx="3722949" cy="2477453"/>
          </a:xfrm>
          <a:prstGeom prst="rect">
            <a:avLst/>
          </a:prstGeom>
        </p:spPr>
      </p:pic>
      <p:pic>
        <p:nvPicPr>
          <p:cNvPr id="6" name="Picture 5"/>
          <p:cNvPicPr>
            <a:picLocks noChangeAspect="1"/>
          </p:cNvPicPr>
          <p:nvPr/>
        </p:nvPicPr>
        <p:blipFill>
          <a:blip r:embed="rId4"/>
          <a:stretch>
            <a:fillRect/>
          </a:stretch>
        </p:blipFill>
        <p:spPr>
          <a:xfrm>
            <a:off x="8107305" y="4037646"/>
            <a:ext cx="3307527" cy="2477453"/>
          </a:xfrm>
          <a:prstGeom prst="rect">
            <a:avLst/>
          </a:prstGeom>
        </p:spPr>
      </p:pic>
    </p:spTree>
    <p:extLst>
      <p:ext uri="{BB962C8B-B14F-4D97-AF65-F5344CB8AC3E}">
        <p14:creationId xmlns:p14="http://schemas.microsoft.com/office/powerpoint/2010/main" val="3444960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91372" y="111127"/>
            <a:ext cx="11717748"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sng" strike="noStrike" cap="none" normalizeH="0" baseline="0" dirty="0" smtClean="0">
                <a:ln>
                  <a:noFill/>
                </a:ln>
                <a:solidFill>
                  <a:srgbClr val="000000"/>
                </a:solidFill>
                <a:effectLst/>
                <a:latin typeface="XCCW Joined 1a" panose="03050602040000000000" pitchFamily="66" charset="0"/>
              </a:rPr>
              <a:t>Religion</a:t>
            </a:r>
            <a:r>
              <a:rPr kumimoji="0" lang="en-US" altLang="en-US" sz="2800" b="0" i="0" u="sng" strike="noStrike" cap="none" normalizeH="0" dirty="0" smtClean="0">
                <a:ln>
                  <a:noFill/>
                </a:ln>
                <a:solidFill>
                  <a:srgbClr val="000000"/>
                </a:solidFill>
                <a:effectLst/>
                <a:latin typeface="XCCW Joined 1a" panose="03050602040000000000" pitchFamily="66"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XCCW Joined 1a" panose="03050602040000000000" pitchFamily="66" charset="0"/>
              </a:rPr>
              <a:t>  </a:t>
            </a:r>
            <a:endParaRPr kumimoji="0" lang="en-US" altLang="en-US" b="0" i="0" u="none" strike="noStrike" cap="none" normalizeH="0" baseline="0" dirty="0" smtClean="0">
              <a:ln>
                <a:noFill/>
              </a:ln>
              <a:solidFill>
                <a:schemeClr val="tx1"/>
              </a:solidFill>
              <a:effectLst/>
              <a:latin typeface="XCCW Joined 1a" panose="03050602040000000000"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XCCW Joined 1a" panose="03050602040000000000" pitchFamily="66" charset="0"/>
              </a:rPr>
              <a:t>Religion</a:t>
            </a:r>
            <a:r>
              <a:rPr kumimoji="0" lang="en-US" altLang="en-US" sz="2800" b="0" i="0" u="none" strike="noStrike" cap="none" normalizeH="0" dirty="0" smtClean="0">
                <a:ln>
                  <a:noFill/>
                </a:ln>
                <a:solidFill>
                  <a:srgbClr val="000000"/>
                </a:solidFill>
                <a:effectLst/>
                <a:latin typeface="XCCW Joined 1a" panose="03050602040000000000" pitchFamily="66" charset="0"/>
              </a:rPr>
              <a:t> </a:t>
            </a:r>
            <a:r>
              <a:rPr kumimoji="0" lang="en-US" altLang="en-US" sz="2800" b="0" i="0" u="none" strike="noStrike" cap="none" normalizeH="0" baseline="0" dirty="0" smtClean="0">
                <a:ln>
                  <a:noFill/>
                </a:ln>
                <a:solidFill>
                  <a:srgbClr val="000000"/>
                </a:solidFill>
                <a:effectLst/>
                <a:latin typeface="XCCW Joined 1a" panose="03050602040000000000" pitchFamily="66" charset="0"/>
              </a:rPr>
              <a:t>was a big part of daily Roman life. Although some families did not visit temples often, many had small shrines in the home dedicated to specific gods and goddesses. Like the Greeks, early Romans believed the gods and goddesses lived on top of Mount Olympus. Families would pray to these gods to ask for protection and guidance.</a:t>
            </a:r>
            <a:r>
              <a:rPr kumimoji="0" lang="en-US" altLang="en-US" sz="2000" b="0" i="0" u="none" strike="noStrike" cap="none" normalizeH="0" baseline="0" dirty="0" smtClean="0">
                <a:ln>
                  <a:noFill/>
                </a:ln>
                <a:solidFill>
                  <a:srgbClr val="000000"/>
                </a:solidFill>
                <a:effectLst/>
                <a:latin typeface="XCCW Joined 1a" panose="03050602040000000000" pitchFamily="66" charset="0"/>
              </a:rPr>
              <a:t/>
            </a:r>
            <a:br>
              <a:rPr kumimoji="0" lang="en-US" altLang="en-US" sz="2000" b="0" i="0" u="none" strike="noStrike" cap="none" normalizeH="0" baseline="0" dirty="0" smtClean="0">
                <a:ln>
                  <a:noFill/>
                </a:ln>
                <a:solidFill>
                  <a:srgbClr val="000000"/>
                </a:solidFill>
                <a:effectLst/>
                <a:latin typeface="XCCW Joined 1a" panose="03050602040000000000" pitchFamily="66" charset="0"/>
              </a:rPr>
            </a:br>
            <a:endParaRPr kumimoji="0" lang="en-US" altLang="en-US" sz="2000" b="0" i="0" u="none" strike="noStrike" cap="none" normalizeH="0" baseline="0" dirty="0" smtClean="0">
              <a:ln>
                <a:noFill/>
              </a:ln>
              <a:solidFill>
                <a:srgbClr val="000000"/>
              </a:solidFill>
              <a:effectLst/>
              <a:latin typeface="XCCW Joined 1a" panose="03050602040000000000" pitchFamily="66" charset="0"/>
            </a:endParaRPr>
          </a:p>
        </p:txBody>
      </p:sp>
      <p:pic>
        <p:nvPicPr>
          <p:cNvPr id="6" name="Picture 5"/>
          <p:cNvPicPr>
            <a:picLocks noChangeAspect="1"/>
          </p:cNvPicPr>
          <p:nvPr/>
        </p:nvPicPr>
        <p:blipFill>
          <a:blip r:embed="rId2"/>
          <a:stretch>
            <a:fillRect/>
          </a:stretch>
        </p:blipFill>
        <p:spPr>
          <a:xfrm>
            <a:off x="140769" y="4126595"/>
            <a:ext cx="3447019" cy="2585264"/>
          </a:xfrm>
          <a:prstGeom prst="rect">
            <a:avLst/>
          </a:prstGeom>
        </p:spPr>
      </p:pic>
      <p:pic>
        <p:nvPicPr>
          <p:cNvPr id="7" name="Picture 6"/>
          <p:cNvPicPr>
            <a:picLocks noChangeAspect="1"/>
          </p:cNvPicPr>
          <p:nvPr/>
        </p:nvPicPr>
        <p:blipFill rotWithShape="1">
          <a:blip r:embed="rId3"/>
          <a:srcRect l="9376" r="12386"/>
          <a:stretch/>
        </p:blipFill>
        <p:spPr>
          <a:xfrm>
            <a:off x="3770196" y="4126595"/>
            <a:ext cx="3611881" cy="2585264"/>
          </a:xfrm>
          <a:prstGeom prst="rect">
            <a:avLst/>
          </a:prstGeom>
        </p:spPr>
      </p:pic>
      <p:pic>
        <p:nvPicPr>
          <p:cNvPr id="8" name="Picture 7"/>
          <p:cNvPicPr>
            <a:picLocks noChangeAspect="1"/>
          </p:cNvPicPr>
          <p:nvPr/>
        </p:nvPicPr>
        <p:blipFill>
          <a:blip r:embed="rId4"/>
          <a:stretch>
            <a:fillRect/>
          </a:stretch>
        </p:blipFill>
        <p:spPr>
          <a:xfrm>
            <a:off x="7500875" y="4140882"/>
            <a:ext cx="4508245" cy="2556689"/>
          </a:xfrm>
          <a:prstGeom prst="rect">
            <a:avLst/>
          </a:prstGeom>
        </p:spPr>
      </p:pic>
    </p:spTree>
    <p:extLst>
      <p:ext uri="{BB962C8B-B14F-4D97-AF65-F5344CB8AC3E}">
        <p14:creationId xmlns:p14="http://schemas.microsoft.com/office/powerpoint/2010/main" val="2817395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latin typeface="XCCW Joined 1a" panose="03050602040000000000" pitchFamily="66" charset="0"/>
              </a:rPr>
              <a:t>Evening Time</a:t>
            </a:r>
            <a:endParaRPr lang="en-GB" u="sng" dirty="0">
              <a:latin typeface="XCCW Joined 1a" panose="03050602040000000000" pitchFamily="66" charset="0"/>
            </a:endParaRPr>
          </a:p>
        </p:txBody>
      </p:sp>
      <p:sp>
        <p:nvSpPr>
          <p:cNvPr id="3" name="Content Placeholder 2"/>
          <p:cNvSpPr>
            <a:spLocks noGrp="1"/>
          </p:cNvSpPr>
          <p:nvPr>
            <p:ph idx="1"/>
          </p:nvPr>
        </p:nvSpPr>
        <p:spPr>
          <a:xfrm>
            <a:off x="160020" y="1825625"/>
            <a:ext cx="11193780" cy="4351338"/>
          </a:xfrm>
        </p:spPr>
        <p:txBody>
          <a:bodyPr/>
          <a:lstStyle/>
          <a:p>
            <a:pPr marL="0" lvl="0" indent="0" eaLnBrk="0" fontAlgn="base" hangingPunct="0">
              <a:lnSpc>
                <a:spcPct val="100000"/>
              </a:lnSpc>
              <a:spcBef>
                <a:spcPct val="0"/>
              </a:spcBef>
              <a:spcAft>
                <a:spcPct val="0"/>
              </a:spcAft>
              <a:buNone/>
            </a:pPr>
            <a:r>
              <a:rPr kumimoji="0" lang="en-US" altLang="en-US" b="0" i="0" u="none" strike="noStrike" cap="none" normalizeH="0" baseline="0" dirty="0" smtClean="0">
                <a:ln>
                  <a:noFill/>
                </a:ln>
                <a:solidFill>
                  <a:srgbClr val="000000"/>
                </a:solidFill>
                <a:effectLst/>
                <a:latin typeface="XCCW Joined 1a" panose="03050602040000000000" pitchFamily="66" charset="0"/>
              </a:rPr>
              <a:t>At night, Romans used lamps that burned olive oil. Most families could afford to burn just one lamp, which provided only a fraction of the light from one of our electric bulbs.</a:t>
            </a:r>
            <a:endParaRPr kumimoji="0" lang="en-US" altLang="en-US" b="0" i="0" u="none" strike="noStrike" cap="none" normalizeH="0" baseline="0" dirty="0" smtClean="0">
              <a:ln>
                <a:noFill/>
              </a:ln>
              <a:solidFill>
                <a:schemeClr val="tx1"/>
              </a:solidFill>
              <a:effectLst/>
              <a:latin typeface="XCCW Joined 1a" panose="03050602040000000000" pitchFamily="66" charset="0"/>
            </a:endParaRPr>
          </a:p>
          <a:p>
            <a:pPr marL="0" lvl="0" indent="0" eaLnBrk="0" fontAlgn="base" hangingPunct="0">
              <a:lnSpc>
                <a:spcPct val="100000"/>
              </a:lnSpc>
              <a:spcBef>
                <a:spcPct val="0"/>
              </a:spcBef>
              <a:spcAft>
                <a:spcPct val="0"/>
              </a:spcAft>
              <a:buNone/>
            </a:pPr>
            <a:r>
              <a:rPr kumimoji="0" lang="en-US" altLang="en-US" b="0" i="0" u="none" strike="noStrike" cap="none" normalizeH="0" baseline="0" dirty="0" smtClean="0">
                <a:ln>
                  <a:noFill/>
                </a:ln>
                <a:solidFill>
                  <a:srgbClr val="000000"/>
                </a:solidFill>
                <a:effectLst/>
                <a:latin typeface="XCCW Joined 1a" panose="03050602040000000000" pitchFamily="66" charset="0"/>
              </a:rPr>
              <a:t>Most Romans went to bed early, leaving them able to rise easily in the morning to begin a new day. </a:t>
            </a:r>
          </a:p>
          <a:p>
            <a:endParaRPr lang="en-GB" dirty="0"/>
          </a:p>
        </p:txBody>
      </p:sp>
      <p:pic>
        <p:nvPicPr>
          <p:cNvPr id="5122" name="Picture 2" descr="ancient-roman-oil-l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6300" y="4229417"/>
            <a:ext cx="2857500" cy="22955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80160" y="5068130"/>
            <a:ext cx="6096000" cy="954107"/>
          </a:xfrm>
          <a:prstGeom prst="rect">
            <a:avLst/>
          </a:prstGeom>
        </p:spPr>
        <p:txBody>
          <a:bodyPr>
            <a:spAutoFit/>
          </a:bodyPr>
          <a:lstStyle/>
          <a:p>
            <a:r>
              <a:rPr lang="en-GB" sz="2800" dirty="0">
                <a:solidFill>
                  <a:prstClr val="black"/>
                </a:solidFill>
                <a:hlinkClick r:id="rId3"/>
              </a:rPr>
              <a:t>https://www.bbc.com/bitesize/articles/ztqg4wx</a:t>
            </a:r>
            <a:r>
              <a:rPr lang="en-GB" sz="2800" dirty="0">
                <a:solidFill>
                  <a:prstClr val="black"/>
                </a:solidFill>
              </a:rPr>
              <a:t> </a:t>
            </a:r>
            <a:endParaRPr lang="en-GB" dirty="0"/>
          </a:p>
        </p:txBody>
      </p:sp>
    </p:spTree>
    <p:extLst>
      <p:ext uri="{BB962C8B-B14F-4D97-AF65-F5344CB8AC3E}">
        <p14:creationId xmlns:p14="http://schemas.microsoft.com/office/powerpoint/2010/main" val="869160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latin typeface="XCCW Joined 1a" panose="03050602040000000000" pitchFamily="66" charset="0"/>
              </a:rPr>
              <a:t>Main Task</a:t>
            </a:r>
            <a:endParaRPr lang="en-GB" u="sng" dirty="0">
              <a:latin typeface="XCCW Joined 1a" panose="03050602040000000000" pitchFamily="66" charset="0"/>
            </a:endParaRPr>
          </a:p>
        </p:txBody>
      </p:sp>
      <p:sp>
        <p:nvSpPr>
          <p:cNvPr id="3" name="Content Placeholder 2"/>
          <p:cNvSpPr>
            <a:spLocks noGrp="1"/>
          </p:cNvSpPr>
          <p:nvPr>
            <p:ph idx="1"/>
          </p:nvPr>
        </p:nvSpPr>
        <p:spPr>
          <a:xfrm>
            <a:off x="228600" y="1690688"/>
            <a:ext cx="11125200" cy="4942523"/>
          </a:xfrm>
          <a:ln>
            <a:solidFill>
              <a:schemeClr val="accent5">
                <a:lumMod val="20000"/>
                <a:lumOff val="80000"/>
              </a:schemeClr>
            </a:solidFill>
          </a:ln>
        </p:spPr>
        <p:txBody>
          <a:bodyPr>
            <a:normAutofit/>
          </a:bodyPr>
          <a:lstStyle/>
          <a:p>
            <a:pPr marL="0" indent="0">
              <a:buNone/>
            </a:pPr>
            <a:r>
              <a:rPr lang="en-GB" sz="3200" dirty="0" smtClean="0">
                <a:latin typeface="XCCW Joined 1a" panose="03050602040000000000" pitchFamily="66" charset="0"/>
              </a:rPr>
              <a:t>To complete the table showing differences and similarities between you </a:t>
            </a:r>
            <a:r>
              <a:rPr lang="en-GB" sz="3200" smtClean="0">
                <a:latin typeface="XCCW Joined 1a" panose="03050602040000000000" pitchFamily="66" charset="0"/>
              </a:rPr>
              <a:t>and an </a:t>
            </a:r>
            <a:r>
              <a:rPr lang="en-GB" sz="3200" dirty="0" smtClean="0">
                <a:latin typeface="XCCW Joined 1a" panose="03050602040000000000" pitchFamily="66" charset="0"/>
              </a:rPr>
              <a:t>Ancient Roman child’s day. </a:t>
            </a:r>
            <a:endParaRPr lang="en-GB" sz="3200" dirty="0">
              <a:latin typeface="XCCW Joined 1a" panose="03050602040000000000" pitchFamily="66" charset="0"/>
            </a:endParaRPr>
          </a:p>
        </p:txBody>
      </p:sp>
    </p:spTree>
    <p:extLst>
      <p:ext uri="{BB962C8B-B14F-4D97-AF65-F5344CB8AC3E}">
        <p14:creationId xmlns:p14="http://schemas.microsoft.com/office/powerpoint/2010/main" val="1452008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589" y="738644"/>
            <a:ext cx="6934200" cy="52006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0" y="726831"/>
            <a:ext cx="4267200" cy="6001643"/>
          </a:xfrm>
          <a:prstGeom prst="rect">
            <a:avLst/>
          </a:prstGeom>
          <a:noFill/>
        </p:spPr>
        <p:txBody>
          <a:bodyPr wrap="square" rtlCol="0">
            <a:spAutoFit/>
          </a:bodyPr>
          <a:lstStyle/>
          <a:p>
            <a:r>
              <a:rPr lang="en-GB" sz="3200" dirty="0" smtClean="0">
                <a:latin typeface="XCCW Joined 1a" panose="03050602040000000000" pitchFamily="66" charset="0"/>
              </a:rPr>
              <a:t>R-  What happened to unwanted babies?</a:t>
            </a:r>
          </a:p>
          <a:p>
            <a:r>
              <a:rPr lang="en-GB" sz="3200" dirty="0" smtClean="0">
                <a:latin typeface="XCCW Joined 1a" panose="03050602040000000000" pitchFamily="66" charset="0"/>
              </a:rPr>
              <a:t>I- Who is the man in the picture? How do you know? </a:t>
            </a:r>
          </a:p>
          <a:p>
            <a:r>
              <a:rPr lang="en-GB" sz="3200" dirty="0" smtClean="0">
                <a:latin typeface="XCCW Joined 1a" panose="03050602040000000000" pitchFamily="66" charset="0"/>
              </a:rPr>
              <a:t>C- Why did the Romans not let girls go to school? </a:t>
            </a:r>
            <a:endParaRPr lang="en-GB" sz="3200" dirty="0">
              <a:latin typeface="XCCW Joined 1a" panose="03050602040000000000" pitchFamily="66" charset="0"/>
            </a:endParaRPr>
          </a:p>
        </p:txBody>
      </p:sp>
    </p:spTree>
    <p:extLst>
      <p:ext uri="{BB962C8B-B14F-4D97-AF65-F5344CB8AC3E}">
        <p14:creationId xmlns:p14="http://schemas.microsoft.com/office/powerpoint/2010/main" val="4169957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936"/>
            <a:ext cx="10515600" cy="1325563"/>
          </a:xfrm>
        </p:spPr>
        <p:txBody>
          <a:bodyPr/>
          <a:lstStyle/>
          <a:p>
            <a:r>
              <a:rPr lang="en-GB" dirty="0" smtClean="0">
                <a:hlinkClick r:id="rId2"/>
              </a:rPr>
              <a:t>https://www.bbc.com/teach/class-clips-video/children-in-roman-britain/zkdy47h</a:t>
            </a:r>
            <a:r>
              <a:rPr lang="en-GB" dirty="0" smtClean="0"/>
              <a:t> </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306376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2031" y="78477"/>
            <a:ext cx="11769969" cy="4247317"/>
          </a:xfrm>
          <a:prstGeom prst="rect">
            <a:avLst/>
          </a:prstGeom>
        </p:spPr>
        <p:txBody>
          <a:bodyPr wrap="square">
            <a:spAutoFit/>
          </a:bodyPr>
          <a:lstStyle/>
          <a:p>
            <a:r>
              <a:rPr lang="en-GB" sz="2800" b="0" i="0" u="sng" dirty="0" smtClean="0">
                <a:solidFill>
                  <a:srgbClr val="000000"/>
                </a:solidFill>
                <a:effectLst/>
                <a:latin typeface="XCCW Joined 1a" panose="03050602040000000000" pitchFamily="66" charset="0"/>
              </a:rPr>
              <a:t>Breakfast </a:t>
            </a:r>
          </a:p>
          <a:p>
            <a:endParaRPr lang="en-GB" dirty="0">
              <a:solidFill>
                <a:srgbClr val="000000"/>
              </a:solidFill>
              <a:latin typeface="XCCW Joined 1a" panose="03050602040000000000" pitchFamily="66" charset="0"/>
            </a:endParaRPr>
          </a:p>
          <a:p>
            <a:r>
              <a:rPr lang="en-GB" sz="2800" b="0" i="0" dirty="0" smtClean="0">
                <a:solidFill>
                  <a:srgbClr val="000000"/>
                </a:solidFill>
                <a:effectLst/>
                <a:latin typeface="XCCW Joined 1a" panose="03050602040000000000" pitchFamily="66" charset="0"/>
              </a:rPr>
              <a:t>Daily life in Ancient Rome often began with a light breakfast. Bread and water (or wine) would be served at home, or a wheat pancake could have been purchased on the way to work or school. Sometimes meat, fish, fruit, and other items may have been served, but not each day.</a:t>
            </a:r>
            <a:r>
              <a:rPr lang="en-GB" sz="2800" b="0" i="0" dirty="0" smtClean="0">
                <a:solidFill>
                  <a:srgbClr val="000000"/>
                </a:solidFill>
                <a:effectLst/>
                <a:latin typeface="Verdana" panose="020B0604030504040204" pitchFamily="34" charset="0"/>
              </a:rPr>
              <a:t/>
            </a:r>
            <a:br>
              <a:rPr lang="en-GB" sz="2800" b="0" i="0" dirty="0" smtClean="0">
                <a:solidFill>
                  <a:srgbClr val="000000"/>
                </a:solidFill>
                <a:effectLst/>
                <a:latin typeface="Verdana" panose="020B0604030504040204" pitchFamily="34" charset="0"/>
              </a:rPr>
            </a:br>
            <a:r>
              <a:rPr lang="en-GB" sz="2800" b="0" i="0" dirty="0" smtClean="0">
                <a:solidFill>
                  <a:srgbClr val="000000"/>
                </a:solidFill>
                <a:effectLst/>
                <a:latin typeface="Verdana" panose="020B0604030504040204" pitchFamily="34" charset="0"/>
              </a:rPr>
              <a:t/>
            </a:r>
            <a:br>
              <a:rPr lang="en-GB" sz="2800" b="0" i="0" dirty="0" smtClean="0">
                <a:solidFill>
                  <a:srgbClr val="000000"/>
                </a:solidFill>
                <a:effectLst/>
                <a:latin typeface="Verdana" panose="020B0604030504040204" pitchFamily="34" charset="0"/>
              </a:rPr>
            </a:br>
            <a:endParaRPr lang="en-GB" sz="2800" b="0" i="0" dirty="0">
              <a:solidFill>
                <a:srgbClr val="000000"/>
              </a:solidFill>
              <a:effectLst/>
              <a:latin typeface="Verdana" panose="020B0604030504040204" pitchFamily="34" charset="0"/>
            </a:endParaRPr>
          </a:p>
        </p:txBody>
      </p:sp>
      <p:pic>
        <p:nvPicPr>
          <p:cNvPr id="5" name="Picture 4"/>
          <p:cNvPicPr>
            <a:picLocks noChangeAspect="1"/>
          </p:cNvPicPr>
          <p:nvPr/>
        </p:nvPicPr>
        <p:blipFill>
          <a:blip r:embed="rId2"/>
          <a:stretch>
            <a:fillRect/>
          </a:stretch>
        </p:blipFill>
        <p:spPr>
          <a:xfrm>
            <a:off x="1017342" y="3489813"/>
            <a:ext cx="3761110" cy="2817202"/>
          </a:xfrm>
          <a:prstGeom prst="rect">
            <a:avLst/>
          </a:prstGeom>
        </p:spPr>
      </p:pic>
      <p:sp>
        <p:nvSpPr>
          <p:cNvPr id="9" name="AutoShape 2" descr="Image result for ancient roman breakfa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3"/>
          <a:stretch>
            <a:fillRect/>
          </a:stretch>
        </p:blipFill>
        <p:spPr>
          <a:xfrm>
            <a:off x="6451677" y="3489813"/>
            <a:ext cx="4679146" cy="2817202"/>
          </a:xfrm>
          <a:prstGeom prst="rect">
            <a:avLst/>
          </a:prstGeom>
        </p:spPr>
      </p:pic>
    </p:spTree>
    <p:extLst>
      <p:ext uri="{BB962C8B-B14F-4D97-AF65-F5344CB8AC3E}">
        <p14:creationId xmlns:p14="http://schemas.microsoft.com/office/powerpoint/2010/main" val="1047746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518" y="187569"/>
            <a:ext cx="11142785" cy="5989394"/>
          </a:xfrm>
        </p:spPr>
        <p:txBody>
          <a:bodyPr/>
          <a:lstStyle/>
          <a:p>
            <a:pPr marL="0" indent="0">
              <a:buNone/>
            </a:pPr>
            <a:r>
              <a:rPr lang="en-GB" sz="4000" u="sng" dirty="0" smtClean="0">
                <a:solidFill>
                  <a:srgbClr val="000000"/>
                </a:solidFill>
                <a:latin typeface="XCCW Joined 1a" panose="03050602040000000000" pitchFamily="66" charset="0"/>
              </a:rPr>
              <a:t>Ancient Roman Clothing </a:t>
            </a:r>
          </a:p>
          <a:p>
            <a:pPr marL="0" indent="0">
              <a:buNone/>
            </a:pPr>
            <a:r>
              <a:rPr lang="en-GB" b="0" i="0" dirty="0" smtClean="0">
                <a:solidFill>
                  <a:srgbClr val="000000"/>
                </a:solidFill>
                <a:effectLst/>
                <a:latin typeface="XCCW Joined 1a" panose="03050602040000000000" pitchFamily="66" charset="0"/>
              </a:rPr>
              <a:t>Men and boys wore togas and then later tunics, which were slightly larger than a shirt typically worn today. Women and girls also wore tunics; however, these reached their ankles and tied near the waist.</a:t>
            </a:r>
          </a:p>
          <a:p>
            <a:endParaRPr lang="en-GB" dirty="0"/>
          </a:p>
        </p:txBody>
      </p:sp>
      <p:pic>
        <p:nvPicPr>
          <p:cNvPr id="4" name="Picture 3"/>
          <p:cNvPicPr>
            <a:picLocks noChangeAspect="1"/>
          </p:cNvPicPr>
          <p:nvPr/>
        </p:nvPicPr>
        <p:blipFill>
          <a:blip r:embed="rId2"/>
          <a:stretch>
            <a:fillRect/>
          </a:stretch>
        </p:blipFill>
        <p:spPr>
          <a:xfrm>
            <a:off x="768960" y="3182266"/>
            <a:ext cx="3873378" cy="2954016"/>
          </a:xfrm>
          <a:prstGeom prst="rect">
            <a:avLst/>
          </a:prstGeom>
        </p:spPr>
      </p:pic>
      <p:pic>
        <p:nvPicPr>
          <p:cNvPr id="5" name="Picture 4"/>
          <p:cNvPicPr>
            <a:picLocks noChangeAspect="1"/>
          </p:cNvPicPr>
          <p:nvPr/>
        </p:nvPicPr>
        <p:blipFill>
          <a:blip r:embed="rId3"/>
          <a:stretch>
            <a:fillRect/>
          </a:stretch>
        </p:blipFill>
        <p:spPr>
          <a:xfrm>
            <a:off x="6509238" y="3182266"/>
            <a:ext cx="3841682" cy="2994697"/>
          </a:xfrm>
          <a:prstGeom prst="rect">
            <a:avLst/>
          </a:prstGeom>
        </p:spPr>
      </p:pic>
    </p:spTree>
    <p:extLst>
      <p:ext uri="{BB962C8B-B14F-4D97-AF65-F5344CB8AC3E}">
        <p14:creationId xmlns:p14="http://schemas.microsoft.com/office/powerpoint/2010/main" val="912639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460" y="371345"/>
            <a:ext cx="11652739" cy="3108543"/>
          </a:xfrm>
          <a:prstGeom prst="rect">
            <a:avLst/>
          </a:prstGeom>
        </p:spPr>
        <p:txBody>
          <a:bodyPr wrap="square">
            <a:spAutoFit/>
          </a:bodyPr>
          <a:lstStyle/>
          <a:p>
            <a:r>
              <a:rPr lang="en-GB" sz="2800" b="0" i="0" u="sng" dirty="0" smtClean="0">
                <a:solidFill>
                  <a:srgbClr val="000000"/>
                </a:solidFill>
                <a:effectLst/>
                <a:latin typeface="XCCW Joined 1a" panose="03050602040000000000" pitchFamily="66" charset="0"/>
              </a:rPr>
              <a:t>Ancient Roman School</a:t>
            </a:r>
          </a:p>
          <a:p>
            <a:endParaRPr lang="en-GB" sz="2800" b="0" i="0" dirty="0" smtClean="0">
              <a:solidFill>
                <a:srgbClr val="000000"/>
              </a:solidFill>
              <a:effectLst/>
              <a:latin typeface="XCCW Joined 1a" panose="03050602040000000000" pitchFamily="66" charset="0"/>
            </a:endParaRPr>
          </a:p>
          <a:p>
            <a:r>
              <a:rPr lang="en-GB" sz="2800" b="0" i="0" dirty="0" smtClean="0">
                <a:solidFill>
                  <a:srgbClr val="000000"/>
                </a:solidFill>
                <a:effectLst/>
                <a:latin typeface="XCCW Joined 1a" panose="03050602040000000000" pitchFamily="66" charset="0"/>
              </a:rPr>
              <a:t>While many girls stayed home with their mothers to take care of the home, some girls were allowed to attend schools with the boys. Schools often consisted of only one room and might have resembled a small Roman shop, like a bakery.</a:t>
            </a:r>
            <a:endParaRPr lang="en-GB" sz="2800" b="0" i="0" dirty="0">
              <a:solidFill>
                <a:srgbClr val="000000"/>
              </a:solidFill>
              <a:effectLst/>
              <a:latin typeface="XCCW Joined 1a" panose="03050602040000000000" pitchFamily="66" charset="0"/>
            </a:endParaRPr>
          </a:p>
        </p:txBody>
      </p:sp>
      <p:pic>
        <p:nvPicPr>
          <p:cNvPr id="6" name="Picture 5"/>
          <p:cNvPicPr>
            <a:picLocks noChangeAspect="1"/>
          </p:cNvPicPr>
          <p:nvPr/>
        </p:nvPicPr>
        <p:blipFill rotWithShape="1">
          <a:blip r:embed="rId2"/>
          <a:srcRect b="10462"/>
          <a:stretch/>
        </p:blipFill>
        <p:spPr>
          <a:xfrm>
            <a:off x="3060858" y="3479888"/>
            <a:ext cx="5111667" cy="3210658"/>
          </a:xfrm>
          <a:prstGeom prst="rect">
            <a:avLst/>
          </a:prstGeom>
        </p:spPr>
      </p:pic>
    </p:spTree>
    <p:extLst>
      <p:ext uri="{BB962C8B-B14F-4D97-AF65-F5344CB8AC3E}">
        <p14:creationId xmlns:p14="http://schemas.microsoft.com/office/powerpoint/2010/main" val="3915288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3894" t="2376" b="6801"/>
          <a:stretch/>
        </p:blipFill>
        <p:spPr>
          <a:xfrm>
            <a:off x="0" y="-160620"/>
            <a:ext cx="12192000" cy="7018620"/>
          </a:xfrm>
          <a:prstGeom prst="rect">
            <a:avLst/>
          </a:prstGeom>
        </p:spPr>
      </p:pic>
    </p:spTree>
    <p:extLst>
      <p:ext uri="{BB962C8B-B14F-4D97-AF65-F5344CB8AC3E}">
        <p14:creationId xmlns:p14="http://schemas.microsoft.com/office/powerpoint/2010/main" val="1580859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398585"/>
            <a:ext cx="12027877" cy="5262979"/>
          </a:xfrm>
          <a:prstGeom prst="rect">
            <a:avLst/>
          </a:prstGeom>
        </p:spPr>
        <p:txBody>
          <a:bodyPr wrap="square">
            <a:spAutoFit/>
          </a:bodyPr>
          <a:lstStyle/>
          <a:p>
            <a:r>
              <a:rPr lang="en-GB" sz="2400" b="0" i="0" dirty="0" smtClean="0">
                <a:solidFill>
                  <a:srgbClr val="000000"/>
                </a:solidFill>
                <a:effectLst/>
                <a:latin typeface="XCCW Joined 1a" panose="03050602040000000000" pitchFamily="66" charset="0"/>
              </a:rPr>
              <a:t>Schoolmasters (or teachers) were often strict, especially those who followed the words of Aristotle, who once said, “Young people are not playing when they are learning.” Education was taken very seriously in these schoolhouses. Students studied many of the same subjects learned in school today.</a:t>
            </a:r>
            <a:r>
              <a:rPr lang="en-GB" sz="2400" dirty="0" smtClean="0">
                <a:latin typeface="XCCW Joined 1a" panose="03050602040000000000" pitchFamily="66" charset="0"/>
              </a:rPr>
              <a:t/>
            </a:r>
            <a:br>
              <a:rPr lang="en-GB" sz="2400" dirty="0" smtClean="0">
                <a:latin typeface="XCCW Joined 1a" panose="03050602040000000000" pitchFamily="66" charset="0"/>
              </a:rPr>
            </a:br>
            <a:r>
              <a:rPr lang="en-GB" sz="2400" dirty="0" smtClean="0">
                <a:latin typeface="XCCW Joined 1a" panose="03050602040000000000" pitchFamily="66" charset="0"/>
              </a:rPr>
              <a:t/>
            </a:r>
            <a:br>
              <a:rPr lang="en-GB" sz="2400" dirty="0" smtClean="0">
                <a:latin typeface="XCCW Joined 1a" panose="03050602040000000000" pitchFamily="66" charset="0"/>
              </a:rPr>
            </a:br>
            <a:r>
              <a:rPr lang="en-GB" sz="2400" b="0" i="0" dirty="0" smtClean="0">
                <a:solidFill>
                  <a:srgbClr val="000000"/>
                </a:solidFill>
                <a:effectLst/>
                <a:latin typeface="XCCW Joined 1a" panose="03050602040000000000" pitchFamily="66" charset="0"/>
              </a:rPr>
              <a:t>In school, math was difficult, as six Roman letters (I, V, X, L, C, and M) were used to create all numbers. Students also learned how to speak, how to write, how to tell time, how to use and count money, and other lessons designed to help them in everyday life. Weights and measurements, history, philosophy, and public speaking were also taught, among other subjects. This prepared them for jobs like the Roman Army, school teachers, politicians and architects. </a:t>
            </a:r>
            <a:endParaRPr lang="en-GB" sz="2400" dirty="0">
              <a:latin typeface="XCCW Joined 1a" panose="03050602040000000000" pitchFamily="66" charset="0"/>
            </a:endParaRPr>
          </a:p>
        </p:txBody>
      </p:sp>
      <p:pic>
        <p:nvPicPr>
          <p:cNvPr id="5" name="Picture 4"/>
          <p:cNvPicPr>
            <a:picLocks noChangeAspect="1"/>
          </p:cNvPicPr>
          <p:nvPr/>
        </p:nvPicPr>
        <p:blipFill>
          <a:blip r:embed="rId2"/>
          <a:stretch>
            <a:fillRect/>
          </a:stretch>
        </p:blipFill>
        <p:spPr>
          <a:xfrm>
            <a:off x="8269991" y="5208889"/>
            <a:ext cx="1592466" cy="1543574"/>
          </a:xfrm>
          <a:prstGeom prst="rect">
            <a:avLst/>
          </a:prstGeom>
        </p:spPr>
      </p:pic>
    </p:spTree>
    <p:extLst>
      <p:ext uri="{BB962C8B-B14F-4D97-AF65-F5344CB8AC3E}">
        <p14:creationId xmlns:p14="http://schemas.microsoft.com/office/powerpoint/2010/main" val="2581099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1015" y="328246"/>
            <a:ext cx="11980985" cy="6001643"/>
          </a:xfrm>
          <a:prstGeom prst="rect">
            <a:avLst/>
          </a:prstGeom>
        </p:spPr>
        <p:txBody>
          <a:bodyPr wrap="square">
            <a:spAutoFit/>
          </a:bodyPr>
          <a:lstStyle/>
          <a:p>
            <a:r>
              <a:rPr lang="en-GB" sz="2400" b="0" i="0" u="sng" dirty="0" smtClean="0">
                <a:solidFill>
                  <a:srgbClr val="000000"/>
                </a:solidFill>
                <a:effectLst/>
                <a:latin typeface="XCCW Joined 1a" panose="03050602040000000000" pitchFamily="66" charset="0"/>
              </a:rPr>
              <a:t>Jobs</a:t>
            </a:r>
            <a:r>
              <a:rPr lang="en-GB" sz="2400" b="0" i="0" dirty="0" smtClean="0">
                <a:solidFill>
                  <a:srgbClr val="000000"/>
                </a:solidFill>
                <a:effectLst/>
                <a:latin typeface="XCCW Joined 1a" panose="03050602040000000000" pitchFamily="66" charset="0"/>
              </a:rPr>
              <a:t> </a:t>
            </a:r>
          </a:p>
          <a:p>
            <a:endParaRPr lang="en-GB" sz="2400" dirty="0">
              <a:solidFill>
                <a:srgbClr val="000000"/>
              </a:solidFill>
              <a:latin typeface="XCCW Joined 1a" panose="03050602040000000000" pitchFamily="66" charset="0"/>
            </a:endParaRPr>
          </a:p>
          <a:p>
            <a:r>
              <a:rPr lang="en-GB" sz="2400" b="0" i="0" dirty="0" smtClean="0">
                <a:solidFill>
                  <a:srgbClr val="000000"/>
                </a:solidFill>
                <a:effectLst/>
                <a:latin typeface="XCCW Joined 1a" panose="03050602040000000000" pitchFamily="66" charset="0"/>
              </a:rPr>
              <a:t>While the children were in school and the mothers and daughters tended to the household chores, the fathers spent a few hours working each day. Below are some of the typical jobs:</a:t>
            </a:r>
          </a:p>
          <a:p>
            <a:pPr>
              <a:buFont typeface="Arial" panose="020B0604020202020204" pitchFamily="34" charset="0"/>
              <a:buChar char="•"/>
            </a:pPr>
            <a:r>
              <a:rPr lang="en-GB" sz="2400" b="0" i="0" dirty="0" smtClean="0">
                <a:solidFill>
                  <a:srgbClr val="000000"/>
                </a:solidFill>
                <a:effectLst/>
                <a:latin typeface="XCCW Joined 1a" panose="03050602040000000000" pitchFamily="66" charset="0"/>
              </a:rPr>
              <a:t>Farming</a:t>
            </a:r>
          </a:p>
          <a:p>
            <a:pPr>
              <a:buFont typeface="Arial" panose="020B0604020202020204" pitchFamily="34" charset="0"/>
              <a:buChar char="•"/>
            </a:pPr>
            <a:r>
              <a:rPr lang="en-GB" sz="2400" b="0" i="0" dirty="0" smtClean="0">
                <a:solidFill>
                  <a:srgbClr val="000000"/>
                </a:solidFill>
                <a:effectLst/>
                <a:latin typeface="XCCW Joined 1a" panose="03050602040000000000" pitchFamily="66" charset="0"/>
              </a:rPr>
              <a:t>Baking</a:t>
            </a:r>
          </a:p>
          <a:p>
            <a:pPr>
              <a:buFont typeface="Arial" panose="020B0604020202020204" pitchFamily="34" charset="0"/>
              <a:buChar char="•"/>
            </a:pPr>
            <a:r>
              <a:rPr lang="en-GB" sz="2400" b="0" i="0" dirty="0" smtClean="0">
                <a:solidFill>
                  <a:srgbClr val="000000"/>
                </a:solidFill>
                <a:effectLst/>
                <a:latin typeface="XCCW Joined 1a" panose="03050602040000000000" pitchFamily="66" charset="0"/>
              </a:rPr>
              <a:t>Building</a:t>
            </a:r>
          </a:p>
          <a:p>
            <a:pPr>
              <a:buFont typeface="Arial" panose="020B0604020202020204" pitchFamily="34" charset="0"/>
              <a:buChar char="•"/>
            </a:pPr>
            <a:r>
              <a:rPr lang="en-GB" sz="2400" b="0" i="0" dirty="0" smtClean="0">
                <a:solidFill>
                  <a:srgbClr val="000000"/>
                </a:solidFill>
                <a:effectLst/>
                <a:latin typeface="XCCW Joined 1a" panose="03050602040000000000" pitchFamily="66" charset="0"/>
              </a:rPr>
              <a:t>Selling and trading goods</a:t>
            </a:r>
          </a:p>
          <a:p>
            <a:pPr>
              <a:buFont typeface="Arial" panose="020B0604020202020204" pitchFamily="34" charset="0"/>
              <a:buChar char="•"/>
            </a:pPr>
            <a:r>
              <a:rPr lang="en-GB" sz="2400" b="0" i="0" dirty="0" smtClean="0">
                <a:solidFill>
                  <a:srgbClr val="000000"/>
                </a:solidFill>
                <a:effectLst/>
                <a:latin typeface="XCCW Joined 1a" panose="03050602040000000000" pitchFamily="66" charset="0"/>
              </a:rPr>
              <a:t>Making clothing</a:t>
            </a:r>
          </a:p>
          <a:p>
            <a:r>
              <a:rPr lang="en-GB" sz="2400" b="0" i="0" dirty="0" smtClean="0">
                <a:solidFill>
                  <a:srgbClr val="000000"/>
                </a:solidFill>
                <a:effectLst/>
                <a:latin typeface="XCCW Joined 1a" panose="03050602040000000000" pitchFamily="66" charset="0"/>
              </a:rPr>
              <a:t>Some became doctors, lawyers, writers, or teachers. Many others joined the military, which provided a decent salary for a man supporting a family. Unlike today, though, most men worked six hours or fewer each day, usually stopping around mid-day.</a:t>
            </a:r>
            <a:endParaRPr lang="en-GB" sz="2400" b="0" i="0" dirty="0">
              <a:solidFill>
                <a:srgbClr val="000000"/>
              </a:solidFill>
              <a:effectLst/>
              <a:latin typeface="XCCW Joined 1a" panose="03050602040000000000" pitchFamily="66" charset="0"/>
            </a:endParaRPr>
          </a:p>
        </p:txBody>
      </p:sp>
      <p:sp>
        <p:nvSpPr>
          <p:cNvPr id="5" name="AutoShape 2" descr="Image result for life in ancient rome for childr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2"/>
          <a:stretch>
            <a:fillRect/>
          </a:stretch>
        </p:blipFill>
        <p:spPr>
          <a:xfrm>
            <a:off x="7938867" y="2252905"/>
            <a:ext cx="3079653" cy="2152323"/>
          </a:xfrm>
          <a:prstGeom prst="rect">
            <a:avLst/>
          </a:prstGeom>
        </p:spPr>
      </p:pic>
    </p:spTree>
    <p:extLst>
      <p:ext uri="{BB962C8B-B14F-4D97-AF65-F5344CB8AC3E}">
        <p14:creationId xmlns:p14="http://schemas.microsoft.com/office/powerpoint/2010/main" val="4219427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741</Words>
  <Application>Microsoft Office PowerPoint</Application>
  <PresentationFormat>Widescreen</PresentationFormat>
  <Paragraphs>42</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Verdana</vt:lpstr>
      <vt:lpstr>XCCW Joined 1a</vt:lpstr>
      <vt:lpstr>Office Theme</vt:lpstr>
      <vt:lpstr>   LO: To compare the daily lives of children today and in Ancient Roman time </vt:lpstr>
      <vt:lpstr>PowerPoint Presentation</vt:lpstr>
      <vt:lpstr>https://www.bbc.com/teach/class-clips-video/children-in-roman-britain/zkdy47h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Evening Time</vt:lpstr>
      <vt:lpstr>Main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26th February 2019 LO: To compare the daily lives of children today and in Ancient Roman time</dc:title>
  <dc:creator>Catherine</dc:creator>
  <cp:lastModifiedBy>Catherine Hickey</cp:lastModifiedBy>
  <cp:revision>16</cp:revision>
  <dcterms:created xsi:type="dcterms:W3CDTF">2019-02-19T16:47:23Z</dcterms:created>
  <dcterms:modified xsi:type="dcterms:W3CDTF">2020-03-19T16:58:26Z</dcterms:modified>
</cp:coreProperties>
</file>